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3"/>
  </p:notesMasterIdLst>
  <p:handoutMasterIdLst>
    <p:handoutMasterId r:id="rId114"/>
  </p:handoutMasterIdLst>
  <p:sldIdLst>
    <p:sldId id="260" r:id="rId2"/>
    <p:sldId id="276" r:id="rId3"/>
    <p:sldId id="278" r:id="rId4"/>
    <p:sldId id="277" r:id="rId5"/>
    <p:sldId id="279" r:id="rId6"/>
    <p:sldId id="280" r:id="rId7"/>
    <p:sldId id="281" r:id="rId8"/>
    <p:sldId id="282" r:id="rId9"/>
    <p:sldId id="283" r:id="rId10"/>
    <p:sldId id="472" r:id="rId11"/>
    <p:sldId id="473" r:id="rId12"/>
    <p:sldId id="474" r:id="rId13"/>
    <p:sldId id="475" r:id="rId14"/>
    <p:sldId id="476" r:id="rId15"/>
    <p:sldId id="477" r:id="rId16"/>
    <p:sldId id="471" r:id="rId17"/>
    <p:sldId id="478" r:id="rId18"/>
    <p:sldId id="479" r:id="rId19"/>
    <p:sldId id="480" r:id="rId20"/>
    <p:sldId id="481" r:id="rId21"/>
    <p:sldId id="482" r:id="rId22"/>
    <p:sldId id="285" r:id="rId23"/>
    <p:sldId id="286" r:id="rId24"/>
    <p:sldId id="287" r:id="rId25"/>
    <p:sldId id="288" r:id="rId26"/>
    <p:sldId id="289" r:id="rId27"/>
    <p:sldId id="290" r:id="rId28"/>
    <p:sldId id="291" r:id="rId29"/>
    <p:sldId id="485" r:id="rId30"/>
    <p:sldId id="483" r:id="rId31"/>
    <p:sldId id="292" r:id="rId32"/>
    <p:sldId id="293" r:id="rId33"/>
    <p:sldId id="294" r:id="rId34"/>
    <p:sldId id="295" r:id="rId35"/>
    <p:sldId id="296" r:id="rId36"/>
    <p:sldId id="447" r:id="rId37"/>
    <p:sldId id="448" r:id="rId38"/>
    <p:sldId id="449" r:id="rId39"/>
    <p:sldId id="450" r:id="rId40"/>
    <p:sldId id="484" r:id="rId41"/>
    <p:sldId id="452" r:id="rId42"/>
    <p:sldId id="453" r:id="rId43"/>
    <p:sldId id="299" r:id="rId44"/>
    <p:sldId id="300" r:id="rId45"/>
    <p:sldId id="305" r:id="rId46"/>
    <p:sldId id="304" r:id="rId47"/>
    <p:sldId id="301" r:id="rId48"/>
    <p:sldId id="302" r:id="rId49"/>
    <p:sldId id="502" r:id="rId50"/>
    <p:sldId id="445" r:id="rId51"/>
    <p:sldId id="493" r:id="rId52"/>
    <p:sldId id="443" r:id="rId53"/>
    <p:sldId id="444" r:id="rId54"/>
    <p:sldId id="307" r:id="rId55"/>
    <p:sldId id="494" r:id="rId56"/>
    <p:sldId id="325" r:id="rId57"/>
    <p:sldId id="268" r:id="rId58"/>
    <p:sldId id="261" r:id="rId59"/>
    <p:sldId id="269" r:id="rId60"/>
    <p:sldId id="262" r:id="rId61"/>
    <p:sldId id="273" r:id="rId62"/>
    <p:sldId id="272" r:id="rId63"/>
    <p:sldId id="270" r:id="rId64"/>
    <p:sldId id="263" r:id="rId65"/>
    <p:sldId id="271" r:id="rId66"/>
    <p:sldId id="264" r:id="rId67"/>
    <p:sldId id="265" r:id="rId68"/>
    <p:sldId id="267" r:id="rId69"/>
    <p:sldId id="306" r:id="rId70"/>
    <p:sldId id="312" r:id="rId71"/>
    <p:sldId id="500" r:id="rId72"/>
    <p:sldId id="314" r:id="rId73"/>
    <p:sldId id="315" r:id="rId74"/>
    <p:sldId id="317" r:id="rId75"/>
    <p:sldId id="495" r:id="rId76"/>
    <p:sldId id="496" r:id="rId77"/>
    <p:sldId id="499" r:id="rId78"/>
    <p:sldId id="311" r:id="rId79"/>
    <p:sldId id="488" r:id="rId80"/>
    <p:sldId id="489" r:id="rId81"/>
    <p:sldId id="490" r:id="rId82"/>
    <p:sldId id="491" r:id="rId83"/>
    <p:sldId id="492" r:id="rId84"/>
    <p:sldId id="425" r:id="rId85"/>
    <p:sldId id="497" r:id="rId86"/>
    <p:sldId id="431" r:id="rId87"/>
    <p:sldId id="374" r:id="rId88"/>
    <p:sldId id="373" r:id="rId89"/>
    <p:sldId id="375" r:id="rId90"/>
    <p:sldId id="376" r:id="rId91"/>
    <p:sldId id="377" r:id="rId92"/>
    <p:sldId id="378" r:id="rId93"/>
    <p:sldId id="379" r:id="rId94"/>
    <p:sldId id="380" r:id="rId95"/>
    <p:sldId id="385" r:id="rId96"/>
    <p:sldId id="386" r:id="rId97"/>
    <p:sldId id="387" r:id="rId98"/>
    <p:sldId id="388" r:id="rId99"/>
    <p:sldId id="389" r:id="rId100"/>
    <p:sldId id="503" r:id="rId101"/>
    <p:sldId id="432" r:id="rId102"/>
    <p:sldId id="433" r:id="rId103"/>
    <p:sldId id="434" r:id="rId104"/>
    <p:sldId id="435" r:id="rId105"/>
    <p:sldId id="436" r:id="rId106"/>
    <p:sldId id="437" r:id="rId107"/>
    <p:sldId id="438" r:id="rId108"/>
    <p:sldId id="439" r:id="rId109"/>
    <p:sldId id="440" r:id="rId110"/>
    <p:sldId id="323" r:id="rId111"/>
    <p:sldId id="405" r:id="rId11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BDAEB"/>
    <a:srgbClr val="CFDDED"/>
    <a:srgbClr val="B7D8E7"/>
    <a:srgbClr val="FF9900"/>
    <a:srgbClr val="8E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64" autoAdjust="0"/>
    <p:restoredTop sz="87468" autoAdjust="0"/>
  </p:normalViewPr>
  <p:slideViewPr>
    <p:cSldViewPr snapToGrid="0" snapToObjects="1">
      <p:cViewPr varScale="1">
        <p:scale>
          <a:sx n="92" d="100"/>
          <a:sy n="92" d="100"/>
        </p:scale>
        <p:origin x="-25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2" Type="http://schemas.openxmlformats.org/officeDocument/2006/relationships/oleObject" Target="file:///E:\XR90%20vs%2050%20chart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XR90%20vs%2050%20charts-edited.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E:\XR90%20vs%2050%20charts-edited.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title>
      <c:tx>
        <c:rich>
          <a:bodyPr/>
          <a:lstStyle/>
          <a:p>
            <a:pPr>
              <a:defRPr>
                <a:solidFill>
                  <a:schemeClr val="tx1">
                    <a:lumMod val="65000"/>
                    <a:lumOff val="35000"/>
                  </a:schemeClr>
                </a:solidFill>
                <a:latin typeface="+mn-lt"/>
              </a:defRPr>
            </a:pPr>
            <a:r>
              <a:rPr lang="en-US" dirty="0" smtClean="0">
                <a:solidFill>
                  <a:schemeClr val="tx1">
                    <a:lumMod val="65000"/>
                    <a:lumOff val="35000"/>
                  </a:schemeClr>
                </a:solidFill>
                <a:latin typeface="+mn-lt"/>
              </a:rPr>
              <a:t>     First Hour Rating</a:t>
            </a:r>
            <a:endParaRPr lang="en-US" b="0" dirty="0">
              <a:solidFill>
                <a:schemeClr val="tx1">
                  <a:lumMod val="65000"/>
                  <a:lumOff val="35000"/>
                </a:schemeClr>
              </a:solidFill>
              <a:latin typeface="+mn-lt"/>
            </a:endParaRPr>
          </a:p>
        </c:rich>
      </c:tx>
      <c:layout/>
      <c:overlay val="0"/>
    </c:title>
    <c:autoTitleDeleted val="0"/>
    <c:plotArea>
      <c:layout/>
      <c:barChart>
        <c:barDir val="col"/>
        <c:grouping val="clustered"/>
        <c:varyColors val="0"/>
        <c:ser>
          <c:idx val="0"/>
          <c:order val="0"/>
          <c:tx>
            <c:strRef>
              <c:f>Sheet1!$B$1</c:f>
              <c:strCache>
                <c:ptCount val="1"/>
                <c:pt idx="0">
                  <c:v>FHR Gallons</c:v>
                </c:pt>
              </c:strCache>
            </c:strRef>
          </c:tx>
          <c:spPr>
            <a:ln>
              <a:solidFill>
                <a:schemeClr val="bg1">
                  <a:lumMod val="50000"/>
                </a:schemeClr>
              </a:solidFill>
            </a:ln>
          </c:spPr>
          <c:invertIfNegative val="0"/>
          <c:cat>
            <c:strRef>
              <c:f>Sheet1!$A$2:$A$3</c:f>
              <c:strCache>
                <c:ptCount val="2"/>
                <c:pt idx="0">
                  <c:v>XR90</c:v>
                </c:pt>
                <c:pt idx="1">
                  <c:v>42V50-40-F</c:v>
                </c:pt>
              </c:strCache>
            </c:strRef>
          </c:cat>
          <c:val>
            <c:numRef>
              <c:f>Sheet1!$B$2:$B$3</c:f>
              <c:numCache>
                <c:formatCode>General</c:formatCode>
                <c:ptCount val="2"/>
                <c:pt idx="0">
                  <c:v>90</c:v>
                </c:pt>
                <c:pt idx="1">
                  <c:v>82</c:v>
                </c:pt>
              </c:numCache>
            </c:numRef>
          </c:val>
        </c:ser>
        <c:dLbls>
          <c:showLegendKey val="0"/>
          <c:showVal val="0"/>
          <c:showCatName val="0"/>
          <c:showSerName val="0"/>
          <c:showPercent val="0"/>
          <c:showBubbleSize val="0"/>
        </c:dLbls>
        <c:gapWidth val="150"/>
        <c:axId val="130885120"/>
        <c:axId val="77639040"/>
      </c:barChart>
      <c:catAx>
        <c:axId val="130885120"/>
        <c:scaling>
          <c:orientation val="minMax"/>
        </c:scaling>
        <c:delete val="1"/>
        <c:axPos val="b"/>
        <c:numFmt formatCode="General" sourceLinked="1"/>
        <c:majorTickMark val="out"/>
        <c:minorTickMark val="none"/>
        <c:tickLblPos val="none"/>
        <c:crossAx val="77639040"/>
        <c:crosses val="autoZero"/>
        <c:auto val="1"/>
        <c:lblAlgn val="ctr"/>
        <c:lblOffset val="100"/>
        <c:noMultiLvlLbl val="0"/>
      </c:catAx>
      <c:valAx>
        <c:axId val="77639040"/>
        <c:scaling>
          <c:orientation val="minMax"/>
        </c:scaling>
        <c:delete val="0"/>
        <c:axPos val="l"/>
        <c:majorGridlines/>
        <c:numFmt formatCode="General" sourceLinked="1"/>
        <c:majorTickMark val="out"/>
        <c:minorTickMark val="none"/>
        <c:tickLblPos val="nextTo"/>
        <c:crossAx val="13088512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a:solidFill>
                  <a:schemeClr val="tx1">
                    <a:lumMod val="65000"/>
                    <a:lumOff val="35000"/>
                  </a:schemeClr>
                </a:solidFill>
              </a:defRPr>
            </a:pPr>
            <a:r>
              <a:rPr lang="en-US" dirty="0" smtClean="0">
                <a:solidFill>
                  <a:schemeClr val="tx1">
                    <a:lumMod val="65000"/>
                    <a:lumOff val="35000"/>
                  </a:schemeClr>
                </a:solidFill>
              </a:rPr>
              <a:t>Recovery</a:t>
            </a:r>
            <a:endParaRPr lang="en-US" b="0" dirty="0">
              <a:solidFill>
                <a:schemeClr val="tx1">
                  <a:lumMod val="65000"/>
                  <a:lumOff val="35000"/>
                </a:schemeClr>
              </a:solidFill>
            </a:endParaRPr>
          </a:p>
        </c:rich>
      </c:tx>
      <c:layout/>
      <c:overlay val="0"/>
    </c:title>
    <c:autoTitleDeleted val="0"/>
    <c:plotArea>
      <c:layout/>
      <c:barChart>
        <c:barDir val="col"/>
        <c:grouping val="clustered"/>
        <c:varyColors val="0"/>
        <c:ser>
          <c:idx val="0"/>
          <c:order val="0"/>
          <c:tx>
            <c:strRef>
              <c:f>Sheet1!$B$5</c:f>
              <c:strCache>
                <c:ptCount val="1"/>
                <c:pt idx="0">
                  <c:v>Recovery Gallons</c:v>
                </c:pt>
              </c:strCache>
            </c:strRef>
          </c:tx>
          <c:spPr>
            <a:ln>
              <a:solidFill>
                <a:schemeClr val="bg1">
                  <a:lumMod val="50000"/>
                </a:schemeClr>
              </a:solidFill>
            </a:ln>
          </c:spPr>
          <c:invertIfNegative val="0"/>
          <c:cat>
            <c:strRef>
              <c:f>Sheet1!$A$6:$A$7</c:f>
              <c:strCache>
                <c:ptCount val="2"/>
                <c:pt idx="0">
                  <c:v>XR90</c:v>
                </c:pt>
                <c:pt idx="1">
                  <c:v>42V50-40-F</c:v>
                </c:pt>
              </c:strCache>
            </c:strRef>
          </c:cat>
          <c:val>
            <c:numRef>
              <c:f>Sheet1!$B$6:$B$7</c:f>
              <c:numCache>
                <c:formatCode>General</c:formatCode>
                <c:ptCount val="2"/>
                <c:pt idx="0">
                  <c:v>61</c:v>
                </c:pt>
                <c:pt idx="1">
                  <c:v>40.4</c:v>
                </c:pt>
              </c:numCache>
            </c:numRef>
          </c:val>
        </c:ser>
        <c:dLbls>
          <c:showLegendKey val="0"/>
          <c:showVal val="0"/>
          <c:showCatName val="0"/>
          <c:showSerName val="0"/>
          <c:showPercent val="0"/>
          <c:showBubbleSize val="0"/>
        </c:dLbls>
        <c:gapWidth val="150"/>
        <c:axId val="131608576"/>
        <c:axId val="77641344"/>
      </c:barChart>
      <c:catAx>
        <c:axId val="131608576"/>
        <c:scaling>
          <c:orientation val="minMax"/>
        </c:scaling>
        <c:delete val="1"/>
        <c:axPos val="b"/>
        <c:numFmt formatCode="General" sourceLinked="1"/>
        <c:majorTickMark val="out"/>
        <c:minorTickMark val="none"/>
        <c:tickLblPos val="none"/>
        <c:crossAx val="77641344"/>
        <c:crosses val="autoZero"/>
        <c:auto val="1"/>
        <c:lblAlgn val="ctr"/>
        <c:lblOffset val="100"/>
        <c:noMultiLvlLbl val="0"/>
      </c:catAx>
      <c:valAx>
        <c:axId val="77641344"/>
        <c:scaling>
          <c:orientation val="minMax"/>
        </c:scaling>
        <c:delete val="0"/>
        <c:axPos val="l"/>
        <c:majorGridlines/>
        <c:numFmt formatCode="General" sourceLinked="1"/>
        <c:majorTickMark val="out"/>
        <c:minorTickMark val="none"/>
        <c:tickLblPos val="nextTo"/>
        <c:crossAx val="131608576"/>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title>
      <c:tx>
        <c:rich>
          <a:bodyPr/>
          <a:lstStyle/>
          <a:p>
            <a:pPr>
              <a:defRPr>
                <a:solidFill>
                  <a:schemeClr val="tx1">
                    <a:lumMod val="65000"/>
                    <a:lumOff val="35000"/>
                  </a:schemeClr>
                </a:solidFill>
              </a:defRPr>
            </a:pPr>
            <a:r>
              <a:rPr lang="en-US" dirty="0" smtClean="0">
                <a:solidFill>
                  <a:schemeClr val="tx1">
                    <a:lumMod val="65000"/>
                    <a:lumOff val="35000"/>
                  </a:schemeClr>
                </a:solidFill>
              </a:rPr>
              <a:t>   Energy</a:t>
            </a:r>
            <a:r>
              <a:rPr lang="en-US" baseline="0" dirty="0" smtClean="0">
                <a:solidFill>
                  <a:schemeClr val="tx1">
                    <a:lumMod val="65000"/>
                    <a:lumOff val="35000"/>
                  </a:schemeClr>
                </a:solidFill>
              </a:rPr>
              <a:t> Efficiency</a:t>
            </a:r>
            <a:endParaRPr lang="en-US" b="0" dirty="0">
              <a:solidFill>
                <a:schemeClr val="tx1">
                  <a:lumMod val="65000"/>
                  <a:lumOff val="35000"/>
                </a:schemeClr>
              </a:solidFill>
            </a:endParaRPr>
          </a:p>
        </c:rich>
      </c:tx>
      <c:layout/>
      <c:overlay val="0"/>
    </c:title>
    <c:autoTitleDeleted val="0"/>
    <c:plotArea>
      <c:layout/>
      <c:barChart>
        <c:barDir val="col"/>
        <c:grouping val="clustered"/>
        <c:varyColors val="0"/>
        <c:ser>
          <c:idx val="0"/>
          <c:order val="0"/>
          <c:tx>
            <c:strRef>
              <c:f>Sheet1!$B$13</c:f>
              <c:strCache>
                <c:ptCount val="1"/>
                <c:pt idx="0">
                  <c:v>EF</c:v>
                </c:pt>
              </c:strCache>
            </c:strRef>
          </c:tx>
          <c:spPr>
            <a:ln>
              <a:solidFill>
                <a:schemeClr val="bg1">
                  <a:lumMod val="50000"/>
                </a:schemeClr>
              </a:solidFill>
            </a:ln>
          </c:spPr>
          <c:invertIfNegative val="0"/>
          <c:cat>
            <c:strRef>
              <c:f>Sheet1!$A$14:$A$15</c:f>
              <c:strCache>
                <c:ptCount val="2"/>
                <c:pt idx="0">
                  <c:v>XR90</c:v>
                </c:pt>
                <c:pt idx="1">
                  <c:v>42V50-40-F</c:v>
                </c:pt>
              </c:strCache>
            </c:strRef>
          </c:cat>
          <c:val>
            <c:numRef>
              <c:f>Sheet1!$B$14:$B$15</c:f>
              <c:numCache>
                <c:formatCode>General</c:formatCode>
                <c:ptCount val="2"/>
                <c:pt idx="0" formatCode="0.00">
                  <c:v>0.70000000000000095</c:v>
                </c:pt>
                <c:pt idx="1">
                  <c:v>0.57999999999999996</c:v>
                </c:pt>
              </c:numCache>
            </c:numRef>
          </c:val>
        </c:ser>
        <c:dLbls>
          <c:showLegendKey val="0"/>
          <c:showVal val="0"/>
          <c:showCatName val="0"/>
          <c:showSerName val="0"/>
          <c:showPercent val="0"/>
          <c:showBubbleSize val="0"/>
        </c:dLbls>
        <c:gapWidth val="150"/>
        <c:axId val="130585600"/>
        <c:axId val="78749696"/>
      </c:barChart>
      <c:catAx>
        <c:axId val="130585600"/>
        <c:scaling>
          <c:orientation val="minMax"/>
        </c:scaling>
        <c:delete val="1"/>
        <c:axPos val="b"/>
        <c:numFmt formatCode="General" sourceLinked="1"/>
        <c:majorTickMark val="out"/>
        <c:minorTickMark val="none"/>
        <c:tickLblPos val="none"/>
        <c:crossAx val="78749696"/>
        <c:crosses val="autoZero"/>
        <c:auto val="1"/>
        <c:lblAlgn val="ctr"/>
        <c:lblOffset val="100"/>
        <c:noMultiLvlLbl val="0"/>
      </c:catAx>
      <c:valAx>
        <c:axId val="78749696"/>
        <c:scaling>
          <c:orientation val="minMax"/>
        </c:scaling>
        <c:delete val="0"/>
        <c:axPos val="l"/>
        <c:majorGridlines/>
        <c:numFmt formatCode="0.00" sourceLinked="1"/>
        <c:majorTickMark val="out"/>
        <c:minorTickMark val="none"/>
        <c:tickLblPos val="nextTo"/>
        <c:crossAx val="130585600"/>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801D112E-E913-4B3F-B6BB-771A937371FD}" type="datetimeFigureOut">
              <a:rPr lang="en-US" smtClean="0"/>
              <a:pPr/>
              <a:t>9/17/2014</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372F9FE1-9D30-4370-87CE-3B278379EC72}" type="slidenum">
              <a:rPr lang="en-US" smtClean="0"/>
              <a:pPr/>
              <a:t>‹#›</a:t>
            </a:fld>
            <a:endParaRPr lang="en-US" dirty="0"/>
          </a:p>
        </p:txBody>
      </p:sp>
    </p:spTree>
    <p:extLst>
      <p:ext uri="{BB962C8B-B14F-4D97-AF65-F5344CB8AC3E}">
        <p14:creationId xmlns:p14="http://schemas.microsoft.com/office/powerpoint/2010/main" val="303043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9C318DDE-9849-DC4E-8061-ED401D1D74F1}" type="datetimeFigureOut">
              <a:rPr lang="en-US" smtClean="0"/>
              <a:pPr/>
              <a:t>9/17/2014</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641C0E4E-12CD-5746-9FF3-C8E7FB804FB0}" type="slidenum">
              <a:rPr lang="en-US" smtClean="0"/>
              <a:pPr/>
              <a:t>‹#›</a:t>
            </a:fld>
            <a:endParaRPr lang="en-US" dirty="0"/>
          </a:p>
        </p:txBody>
      </p:sp>
    </p:spTree>
    <p:extLst>
      <p:ext uri="{BB962C8B-B14F-4D97-AF65-F5344CB8AC3E}">
        <p14:creationId xmlns:p14="http://schemas.microsoft.com/office/powerpoint/2010/main" val="12726786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41C0E4E-12CD-5746-9FF3-C8E7FB804FB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Rheem offers the most ENERGY STAR Phase II tank models!</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EFEED5-80F1-49CA-99CF-13D950E1AAD7}"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23290"/>
            <a:fld id="{DAF208F6-C368-42C8-88BE-C736AB56422C}" type="slidenum">
              <a:rPr lang="en-US" smtClean="0"/>
              <a:pPr defTabSz="923290"/>
              <a:t>22</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23290"/>
            <a:fld id="{07CCDF7D-A976-4568-ACBD-85A32D577F46}" type="slidenum">
              <a:rPr lang="en-US" smtClean="0"/>
              <a:pPr defTabSz="923290"/>
              <a:t>23</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23290"/>
            <a:fld id="{63714E73-5F93-4795-89AE-A1AEBB1064DA}" type="slidenum">
              <a:rPr lang="en-US" smtClean="0"/>
              <a:pPr defTabSz="923290"/>
              <a:t>24</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23290"/>
            <a:fld id="{EDC84F52-0707-41DB-B5DA-E3C8000B5690}" type="slidenum">
              <a:rPr lang="en-US" smtClean="0"/>
              <a:pPr defTabSz="923290"/>
              <a:t>26</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1C0E4E-12CD-5746-9FF3-C8E7FB804FB0}" type="slidenum">
              <a:rPr lang="en-US" smtClean="0"/>
              <a:pPr/>
              <a:t>27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1BCA2A5F-1B5C-4E5F-956D-969B116F4C58}" type="slidenum">
              <a:rPr lang="en-US" smtClean="0"/>
              <a:pPr/>
              <a:t>29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3290"/>
            <a:fld id="{7614D981-8E27-4282-85B1-FDCBEED97AB2}" type="slidenum">
              <a:rPr lang="en-US" smtClean="0"/>
              <a:pPr defTabSz="923290"/>
              <a:t>34</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Need ordering information? </a:t>
            </a:r>
            <a:r>
              <a:rPr lang="en-US" smtClean="0"/>
              <a:t>Please call Rheem Customer Service </a:t>
            </a:r>
            <a:r>
              <a:rPr lang="en-US" b="1" u="sng" smtClean="0"/>
              <a:t>after</a:t>
            </a:r>
            <a:r>
              <a:rPr lang="en-US" smtClean="0"/>
              <a:t> </a:t>
            </a:r>
            <a:r>
              <a:rPr lang="en-US" b="1" smtClean="0"/>
              <a:t>April 9, 2013</a:t>
            </a:r>
            <a:r>
              <a:rPr lang="en-US" smtClean="0"/>
              <a:t>.</a:t>
            </a:r>
          </a:p>
        </p:txBody>
      </p:sp>
      <p:sp>
        <p:nvSpPr>
          <p:cNvPr id="25604" name="Slide Number Placeholder 3"/>
          <p:cNvSpPr>
            <a:spLocks noGrp="1"/>
          </p:cNvSpPr>
          <p:nvPr>
            <p:ph type="sldNum" sz="quarter" idx="5"/>
          </p:nvPr>
        </p:nvSpPr>
        <p:spPr bwMode="auto">
          <a:noFill/>
          <a:ln>
            <a:miter lim="800000"/>
            <a:headEnd/>
            <a:tailEnd/>
          </a:ln>
        </p:spPr>
        <p:txBody>
          <a:bodyPr/>
          <a:lstStyle/>
          <a:p>
            <a:fld id="{3D0A29FC-FD5B-4AC3-95A1-33D7216B6C93}" type="slidenum">
              <a:rPr lang="en-US" smtClean="0"/>
              <a:pPr/>
              <a:t>36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5AD8F905-C015-4A52-8A15-8221AA11FA0E}" type="slidenum">
              <a:rPr lang="en-US" smtClean="0"/>
              <a:pPr/>
              <a:t>37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17037"/>
            <a:fld id="{F18D6FF3-E54D-46AA-A845-DB29EDF4E6F9}" type="slidenum">
              <a:rPr lang="en-US" smtClean="0">
                <a:latin typeface="Times New Roman" pitchFamily="-109" charset="0"/>
                <a:cs typeface="Times New Roman" pitchFamily="-109" charset="0"/>
              </a:rPr>
              <a:pPr defTabSz="917037"/>
              <a:t>2</a:t>
            </a:fld>
            <a:endParaRPr lang="en-US" dirty="0" smtClean="0">
              <a:latin typeface="Times New Roman" pitchFamily="-109" charset="0"/>
              <a:cs typeface="Times New Roman" pitchFamily="-109"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pitchFamily="-109" charset="0"/>
                <a:cs typeface="Times New Roman" pitchFamily="-109" charset="0"/>
              </a:rPr>
              <a:t>	Edwin Ruud, a Norwegian mechanical engineer was the inventor of the automatic storage water heater in 1889. Ruud emigrated to Pittsburgh where he pioneered the early development of both residential and commercial water heaters. An engineer by trade and a machinist by training, Edwin Ruud invented the first automatic water heater while working with the Westinghouse Electric and Manufacturing Company in Pittsburgh, Pennsylvania. In 1890, Westinghouse received patents for the first gas fired automatic water heater designed by Ruud. </a:t>
            </a:r>
          </a:p>
          <a:p>
            <a:endParaRPr lang="en-US" dirty="0" smtClean="0">
              <a:latin typeface="Times New Roman" pitchFamily="-109" charset="0"/>
              <a:cs typeface="Times New Roman" pitchFamily="-109" charset="0"/>
            </a:endParaRPr>
          </a:p>
          <a:p>
            <a:r>
              <a:rPr lang="en-US" dirty="0" smtClean="0">
                <a:latin typeface="Times New Roman" pitchFamily="-109" charset="0"/>
                <a:cs typeface="Times New Roman" pitchFamily="-109" charset="0"/>
              </a:rPr>
              <a:t>	When Westinghouse lost interest in the patents, Ruud purchased them back for $380. After a decade of design refinements, the first instantaneous gas fired water heater made its public debut in the St. Louis World’s Fair in 1903. It wasn’t long before magazines such as the Saturday Evening Post was advertising the Ruud gas water heater with its slogan “Turn on the faucet, Ruud does the rest”.</a:t>
            </a:r>
          </a:p>
          <a:p>
            <a:endParaRPr lang="en-US" dirty="0" smtClean="0">
              <a:latin typeface="Times New Roman" pitchFamily="-109" charset="0"/>
              <a:cs typeface="Times New Roman" pitchFamily="-109" charset="0"/>
            </a:endParaRPr>
          </a:p>
          <a:p>
            <a:r>
              <a:rPr lang="en-US" dirty="0" smtClean="0">
                <a:latin typeface="Times New Roman" pitchFamily="-109" charset="0"/>
                <a:cs typeface="Times New Roman" pitchFamily="-109" charset="0"/>
              </a:rPr>
              <a:t>	In the decades that followed, and thru the 50’s, Ruud Manufacturing Company continued to be an industry leader in water heating technologies commercial, as well as residential, products.</a:t>
            </a:r>
          </a:p>
          <a:p>
            <a:endParaRPr lang="en-US" dirty="0" smtClean="0">
              <a:latin typeface="Times New Roman" pitchFamily="-109" charset="0"/>
              <a:cs typeface="Times New Roman" pitchFamily="-109" charset="0"/>
            </a:endParaRPr>
          </a:p>
          <a:p>
            <a:r>
              <a:rPr lang="en-US" dirty="0" smtClean="0">
                <a:latin typeface="Times New Roman" pitchFamily="-109" charset="0"/>
                <a:cs typeface="Times New Roman" pitchFamily="-109" charset="0"/>
              </a:rPr>
              <a:t>	Meanwhile, in Emeryville, California, brothers Dick and Donald Rheem formed a galvanized drum company.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FAC33053-9581-457C-B63A-B85E31B2247A}" type="slidenum">
              <a:rPr lang="en-US" smtClean="0"/>
              <a:pPr/>
              <a:t>39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2D46DB0D-3DDA-48D3-B375-A525934343C6}" type="slidenum">
              <a:rPr lang="en-US" smtClean="0"/>
              <a:pPr/>
              <a:t>40</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23290"/>
            <a:fld id="{EDC84F52-0707-41DB-B5DA-E3C8000B5690}" type="slidenum">
              <a:rPr lang="en-US" smtClean="0"/>
              <a:pPr defTabSz="923290"/>
              <a:t>44</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23290"/>
            <a:fld id="{A1AF7855-24EC-4CE6-ACA1-64BDD8E6F827}" type="slidenum">
              <a:rPr lang="en-US" smtClean="0"/>
              <a:pPr defTabSz="923290"/>
              <a:t>45</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23290"/>
            <a:fld id="{F13AC3CE-00C2-446A-BA5B-355B49267B96}" type="slidenum">
              <a:rPr lang="en-US" smtClean="0"/>
              <a:pPr defTabSz="923290"/>
              <a:t>46</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t>During FVIR implementation, we introduced you to the basic principles of the spill test and  the use of arrestor plate technology to contain burner vapors.</a:t>
            </a:r>
          </a:p>
          <a:p>
            <a:pPr eaLnBrk="1" hangingPunct="1"/>
            <a:endParaRPr lang="en-US" dirty="0" smtClean="0"/>
          </a:p>
          <a:p>
            <a:pPr eaLnBrk="1" hangingPunct="1"/>
            <a:r>
              <a:rPr lang="en-US" dirty="0" smtClean="0"/>
              <a:t>We also demonstrated Rheem Guardian system’s exclusive air &amp; fuel shutdown system that offers double protection.</a:t>
            </a:r>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3290"/>
            <a:fld id="{A8AE6147-86A7-4132-B7EA-BF121E00C38B}" type="slidenum">
              <a:rPr lang="en-US" smtClean="0"/>
              <a:pPr defTabSz="923290"/>
              <a:t>47</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3290"/>
            <a:fld id="{A8AE6147-86A7-4132-B7EA-BF121E00C38B}" type="slidenum">
              <a:rPr lang="en-US" smtClean="0"/>
              <a:pPr defTabSz="923290"/>
              <a:t>48</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05975"/>
            <a:fld id="{A8AE6147-86A7-4132-B7EA-BF121E00C38B}" type="slidenum">
              <a:rPr lang="en-US" smtClean="0"/>
              <a:pPr defTabSz="905975"/>
              <a:t>49</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pPr defTabSz="904427"/>
            <a:fld id="{F44C0F05-6486-47D7-A6EF-DB86BC3163CF}" type="slidenum">
              <a:rPr lang="en-US" smtClean="0"/>
              <a:pPr defTabSz="904427"/>
              <a:t>51</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pPr defTabSz="904427"/>
            <a:fld id="{F44C0F05-6486-47D7-A6EF-DB86BC3163CF}" type="slidenum">
              <a:rPr lang="en-US" smtClean="0"/>
              <a:pPr defTabSz="904427"/>
              <a:t>52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17037"/>
            <a:fld id="{581D44FA-1BDE-4AF1-BD50-93F72504B5B2}" type="slidenum">
              <a:rPr lang="en-US" smtClean="0">
                <a:latin typeface="Times New Roman" pitchFamily="-109" charset="0"/>
                <a:cs typeface="Times New Roman" pitchFamily="-109" charset="0"/>
              </a:rPr>
              <a:pPr defTabSz="917037"/>
              <a:t>3</a:t>
            </a:fld>
            <a:endParaRPr lang="en-US" dirty="0" smtClean="0">
              <a:latin typeface="Times New Roman" pitchFamily="-109" charset="0"/>
              <a:cs typeface="Times New Roman" pitchFamily="-109"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lIns="92452" tIns="46225" rIns="92452" bIns="46225"/>
          <a:lstStyle/>
          <a:p>
            <a:r>
              <a:rPr lang="en-US" dirty="0" smtClean="0">
                <a:latin typeface="Times New Roman" pitchFamily="-109" charset="0"/>
                <a:cs typeface="Times New Roman" pitchFamily="-109" charset="0"/>
              </a:rPr>
              <a:t>Rheem was founded by two brothers back in the late 1920’s.  Over the course of the last 75 years, the company has gone through many changes but remains a strong, well diversified company.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pPr defTabSz="904427"/>
            <a:fld id="{F44C0F05-6486-47D7-A6EF-DB86BC3163CF}" type="slidenum">
              <a:rPr lang="en-US" smtClean="0"/>
              <a:pPr defTabSz="904427"/>
              <a:t>53</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1C0E4E-12CD-5746-9FF3-C8E7FB804FB0}" type="slidenum">
              <a:rPr lang="en-US" smtClean="0"/>
              <a:pPr/>
              <a:t>54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Rheem’s newest high efficiency residential gas water heater.</a:t>
            </a:r>
          </a:p>
        </p:txBody>
      </p:sp>
      <p:sp>
        <p:nvSpPr>
          <p:cNvPr id="4" name="Slide Number Placeholder 3"/>
          <p:cNvSpPr>
            <a:spLocks noGrp="1"/>
          </p:cNvSpPr>
          <p:nvPr>
            <p:ph type="sldNum" sz="quarter" idx="10"/>
          </p:nvPr>
        </p:nvSpPr>
        <p:spPr/>
        <p:txBody>
          <a:bodyPr/>
          <a:lstStyle/>
          <a:p>
            <a:fld id="{641C0E4E-12CD-5746-9FF3-C8E7FB804FB0}" type="slidenum">
              <a:rPr lang="en-US" smtClean="0"/>
              <a:pPr/>
              <a:t>56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induced draft water heater is the ideal choice when replacing 40 or 50 gallon models located in attics and other tight spaces.</a:t>
            </a:r>
          </a:p>
        </p:txBody>
      </p:sp>
      <p:sp>
        <p:nvSpPr>
          <p:cNvPr id="4" name="Slide Number Placeholder 3"/>
          <p:cNvSpPr>
            <a:spLocks noGrp="1"/>
          </p:cNvSpPr>
          <p:nvPr>
            <p:ph type="sldNum" sz="quarter" idx="5"/>
          </p:nvPr>
        </p:nvSpPr>
        <p:spPr/>
        <p:txBody>
          <a:bodyPr/>
          <a:lstStyle/>
          <a:p>
            <a:pPr>
              <a:defRPr/>
            </a:pPr>
            <a:fld id="{9EB21610-8EB1-4A1E-8775-57A28F3A5C6A}" type="slidenum">
              <a:rPr lang="en-US" smtClean="0"/>
              <a:pPr>
                <a:defRPr/>
              </a:pPr>
              <a:t>57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Packed with a 90 gallon FHR, recovery greater than a standard 50 gallon gas, and an energy saving .70 EF, the induced draft model offers an annual operating cost of just $233.00/year</a:t>
            </a:r>
            <a:r>
              <a:rPr lang="en-US" baseline="0" dirty="0" smtClean="0"/>
              <a:t> or less than $20 </a:t>
            </a:r>
            <a:r>
              <a:rPr lang="en-US" baseline="0" smtClean="0"/>
              <a:t>per month!</a:t>
            </a:r>
            <a:endParaRPr lang="en-US" dirty="0" smtClean="0"/>
          </a:p>
        </p:txBody>
      </p:sp>
      <p:sp>
        <p:nvSpPr>
          <p:cNvPr id="4" name="Slide Number Placeholder 3"/>
          <p:cNvSpPr>
            <a:spLocks noGrp="1"/>
          </p:cNvSpPr>
          <p:nvPr>
            <p:ph type="sldNum" sz="quarter" idx="5"/>
          </p:nvPr>
        </p:nvSpPr>
        <p:spPr/>
        <p:txBody>
          <a:bodyPr/>
          <a:lstStyle/>
          <a:p>
            <a:pPr>
              <a:defRPr/>
            </a:pPr>
            <a:fld id="{85D98609-A7F9-4D13-A90A-F3B5BDEB9F80}" type="slidenum">
              <a:rPr lang="en-US" smtClean="0"/>
              <a:pPr>
                <a:defRPr/>
              </a:pPr>
              <a:t>58</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induced draft </a:t>
            </a:r>
            <a:r>
              <a:rPr lang="en-US" baseline="0" dirty="0" smtClean="0"/>
              <a:t>model </a:t>
            </a:r>
            <a:r>
              <a:rPr lang="en-US" dirty="0" smtClean="0"/>
              <a:t>has the lowest operating cost of any Rheem gas water heater, yet outperforms a standard 50 gallon gas model!</a:t>
            </a:r>
          </a:p>
        </p:txBody>
      </p:sp>
      <p:sp>
        <p:nvSpPr>
          <p:cNvPr id="4" name="Slide Number Placeholder 3"/>
          <p:cNvSpPr>
            <a:spLocks noGrp="1"/>
          </p:cNvSpPr>
          <p:nvPr>
            <p:ph type="sldNum" sz="quarter" idx="5"/>
          </p:nvPr>
        </p:nvSpPr>
        <p:spPr/>
        <p:txBody>
          <a:bodyPr/>
          <a:lstStyle/>
          <a:p>
            <a:pPr>
              <a:defRPr/>
            </a:pPr>
            <a:fld id="{1131E6C7-F9A9-4FB6-8B54-3169CE6BEA0A}" type="slidenum">
              <a:rPr lang="en-US" smtClean="0"/>
              <a:pPr>
                <a:defRPr/>
              </a:pPr>
              <a:t>59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Natural gas only.</a:t>
            </a:r>
          </a:p>
        </p:txBody>
      </p:sp>
      <p:sp>
        <p:nvSpPr>
          <p:cNvPr id="4" name="Slide Number Placeholder 3"/>
          <p:cNvSpPr>
            <a:spLocks noGrp="1"/>
          </p:cNvSpPr>
          <p:nvPr>
            <p:ph type="sldNum" sz="quarter" idx="5"/>
          </p:nvPr>
        </p:nvSpPr>
        <p:spPr/>
        <p:txBody>
          <a:bodyPr/>
          <a:lstStyle/>
          <a:p>
            <a:pPr>
              <a:defRPr/>
            </a:pPr>
            <a:fld id="{1131E6C7-F9A9-4FB6-8B54-3169CE6BEA0A}" type="slidenum">
              <a:rPr lang="en-US" smtClean="0"/>
              <a:pPr>
                <a:defRPr/>
              </a:pPr>
              <a:t>60</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Close up view of the induced draft.</a:t>
            </a:r>
          </a:p>
        </p:txBody>
      </p:sp>
      <p:sp>
        <p:nvSpPr>
          <p:cNvPr id="4" name="Slide Number Placeholder 3"/>
          <p:cNvSpPr>
            <a:spLocks noGrp="1"/>
          </p:cNvSpPr>
          <p:nvPr>
            <p:ph type="sldNum" sz="quarter" idx="5"/>
          </p:nvPr>
        </p:nvSpPr>
        <p:spPr/>
        <p:txBody>
          <a:bodyPr/>
          <a:lstStyle/>
          <a:p>
            <a:pPr>
              <a:defRPr/>
            </a:pPr>
            <a:fld id="{FF5B911C-9F56-4C76-962C-6571A618AA4D}" type="slidenum">
              <a:rPr lang="en-US" smtClean="0"/>
              <a:pPr>
                <a:defRPr/>
              </a:pPr>
              <a:t>61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Category I,</a:t>
            </a:r>
            <a:r>
              <a:rPr lang="en-US" baseline="0" dirty="0" smtClean="0"/>
              <a:t> </a:t>
            </a:r>
            <a:r>
              <a:rPr lang="en-US" dirty="0" smtClean="0"/>
              <a:t>B-vent only.  This product cannot be vented with any other material. Fan assist induced draft products should be vented vertically. They cannot be vented horizontally. </a:t>
            </a:r>
          </a:p>
        </p:txBody>
      </p:sp>
      <p:sp>
        <p:nvSpPr>
          <p:cNvPr id="4" name="Slide Number Placeholder 3"/>
          <p:cNvSpPr>
            <a:spLocks noGrp="1"/>
          </p:cNvSpPr>
          <p:nvPr>
            <p:ph type="sldNum" sz="quarter" idx="5"/>
          </p:nvPr>
        </p:nvSpPr>
        <p:spPr/>
        <p:txBody>
          <a:bodyPr/>
          <a:lstStyle/>
          <a:p>
            <a:pPr>
              <a:defRPr/>
            </a:pPr>
            <a:fld id="{D847A00C-E016-4152-A3AB-235B7ED70D51}" type="slidenum">
              <a:rPr lang="en-US" smtClean="0"/>
              <a:pPr>
                <a:defRPr/>
              </a:pPr>
              <a:t>62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powerful 29 gallon water heater out</a:t>
            </a:r>
            <a:r>
              <a:rPr lang="en-US" baseline="0" dirty="0" smtClean="0"/>
              <a:t> performs a 50 gallon in both FHR and Recovery.</a:t>
            </a:r>
            <a:endParaRPr lang="en-US" dirty="0"/>
          </a:p>
        </p:txBody>
      </p:sp>
      <p:sp>
        <p:nvSpPr>
          <p:cNvPr id="4" name="Slide Number Placeholder 3"/>
          <p:cNvSpPr>
            <a:spLocks noGrp="1"/>
          </p:cNvSpPr>
          <p:nvPr>
            <p:ph type="sldNum" sz="quarter" idx="10"/>
          </p:nvPr>
        </p:nvSpPr>
        <p:spPr/>
        <p:txBody>
          <a:bodyPr/>
          <a:lstStyle/>
          <a:p>
            <a:fld id="{641C0E4E-12CD-5746-9FF3-C8E7FB804FB0}" type="slidenum">
              <a:rPr lang="en-US" smtClean="0"/>
              <a:pPr/>
              <a:t>63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Rheem brand has been voted most familiar</a:t>
            </a:r>
            <a:r>
              <a:rPr lang="en-US" baseline="0" dirty="0" smtClean="0"/>
              <a:t> brand for more than 25 years.</a:t>
            </a:r>
            <a:endParaRPr lang="en-US" dirty="0"/>
          </a:p>
        </p:txBody>
      </p:sp>
      <p:sp>
        <p:nvSpPr>
          <p:cNvPr id="4" name="Slide Number Placeholder 3"/>
          <p:cNvSpPr>
            <a:spLocks noGrp="1"/>
          </p:cNvSpPr>
          <p:nvPr>
            <p:ph type="sldNum" sz="quarter" idx="10"/>
          </p:nvPr>
        </p:nvSpPr>
        <p:spPr/>
        <p:txBody>
          <a:bodyPr/>
          <a:lstStyle/>
          <a:p>
            <a:fld id="{641C0E4E-12CD-5746-9FF3-C8E7FB804FB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Plus it</a:t>
            </a:r>
            <a:r>
              <a:rPr lang="en-US" baseline="0" dirty="0" smtClean="0"/>
              <a:t> is more efficient and that translates into real savings for the homeowner.</a:t>
            </a:r>
            <a:endParaRPr lang="en-US" dirty="0"/>
          </a:p>
        </p:txBody>
      </p:sp>
      <p:sp>
        <p:nvSpPr>
          <p:cNvPr id="4" name="Slide Number Placeholder 3"/>
          <p:cNvSpPr>
            <a:spLocks noGrp="1"/>
          </p:cNvSpPr>
          <p:nvPr>
            <p:ph type="sldNum" sz="quarter" idx="10"/>
          </p:nvPr>
        </p:nvSpPr>
        <p:spPr/>
        <p:txBody>
          <a:bodyPr/>
          <a:lstStyle/>
          <a:p>
            <a:fld id="{641C0E4E-12CD-5746-9FF3-C8E7FB804FB0}" type="slidenum">
              <a:rPr lang="en-US" smtClean="0"/>
              <a:pPr/>
              <a:t>64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induced draft models are atmospheric natural gas water heaters.  Category I, B vent is required.  The fan assist induced draft assembly is not a blower and does not extend venting nor does it allow horizontal venting.  In order to achieve the .70 EF, baffle restriction is required.  This restriction requires a fan assist draft device to draw flue gases to the chimney.  The Honeywell gas valve is specific to this particular model as the control algorithm has been modified. </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0188" fontAlgn="base">
              <a:spcBef>
                <a:spcPct val="0"/>
              </a:spcBef>
              <a:spcAft>
                <a:spcPct val="0"/>
              </a:spcAft>
              <a:defRPr/>
            </a:pPr>
            <a:fld id="{A5EB407E-5016-4CB9-A1A5-A2BC725BD8CC}" type="slidenum">
              <a:rPr lang="en-US" smtClean="0"/>
              <a:pPr defTabSz="920188" fontAlgn="base">
                <a:spcBef>
                  <a:spcPct val="0"/>
                </a:spcBef>
                <a:spcAft>
                  <a:spcPct val="0"/>
                </a:spcAft>
                <a:defRPr/>
              </a:pPr>
              <a:t>65</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1765" fontAlgn="base">
              <a:spcBef>
                <a:spcPct val="0"/>
              </a:spcBef>
              <a:spcAft>
                <a:spcPct val="0"/>
              </a:spcAft>
              <a:defRPr/>
            </a:pPr>
            <a:fld id="{7B4ADF9E-01BD-4AED-9E32-B9EE030318DD}" type="slidenum">
              <a:rPr lang="en-US" smtClean="0"/>
              <a:pPr defTabSz="921765" fontAlgn="base">
                <a:spcBef>
                  <a:spcPct val="0"/>
                </a:spcBef>
                <a:spcAft>
                  <a:spcPct val="0"/>
                </a:spcAft>
                <a:defRPr/>
              </a:pPr>
              <a:t>66</a:t>
            </a:fld>
            <a:endParaRPr lang="en-US" dirty="0"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Installation of the induced draft model is comparable to any other atmospheric product.  Cold inlet,  hot outlet, T&amp;P, gas connection, Category I B-vent (single or double wall), thermal expansion device (recommended).  The only difference being the 110V requirement within reach of the 8’ power cord and three prong plug,</a:t>
            </a:r>
            <a:r>
              <a:rPr lang="en-US" baseline="0" dirty="0" smtClean="0"/>
              <a:t> which is supplied</a:t>
            </a:r>
            <a:r>
              <a:rPr lang="en-US" dirty="0" smtClean="0"/>
              <a:t>.  To ensure the correct gas valve is used, the temperature control knob is blue.</a:t>
            </a:r>
          </a:p>
        </p:txBody>
      </p:sp>
      <p:sp>
        <p:nvSpPr>
          <p:cNvPr id="4" name="Slide Number Placeholder 3"/>
          <p:cNvSpPr>
            <a:spLocks noGrp="1"/>
          </p:cNvSpPr>
          <p:nvPr>
            <p:ph type="sldNum" sz="quarter" idx="5"/>
          </p:nvPr>
        </p:nvSpPr>
        <p:spPr/>
        <p:txBody>
          <a:bodyPr/>
          <a:lstStyle/>
          <a:p>
            <a:pPr>
              <a:defRPr/>
            </a:pPr>
            <a:fld id="{E9E02B2D-8492-4730-8A18-7717525B6217}" type="slidenum">
              <a:rPr lang="en-US" smtClean="0"/>
              <a:pPr>
                <a:defRPr/>
              </a:pPr>
              <a:t>67</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1765" fontAlgn="base">
              <a:spcBef>
                <a:spcPct val="0"/>
              </a:spcBef>
              <a:spcAft>
                <a:spcPct val="0"/>
              </a:spcAft>
              <a:defRPr/>
            </a:pPr>
            <a:fld id="{A924EEC3-D6BD-4A77-9A46-8CF780C1A9DB}" type="slidenum">
              <a:rPr lang="en-US" smtClean="0"/>
              <a:pPr defTabSz="921765" fontAlgn="base">
                <a:spcBef>
                  <a:spcPct val="0"/>
                </a:spcBef>
                <a:spcAft>
                  <a:spcPct val="0"/>
                </a:spcAft>
                <a:defRPr/>
              </a:pPr>
              <a:t>68</a:t>
            </a:fld>
            <a:endParaRPr lang="en-US" dirty="0"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23290"/>
            <a:fld id="{3FC6DE36-BEFF-4CD3-BDD3-812AF2801D30}" type="slidenum">
              <a:rPr lang="en-US" smtClean="0"/>
              <a:pPr defTabSz="923290"/>
              <a:t>72</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In addition to the Guardian Systems combustion chamber, we added a flammable vapor detection sensor.</a:t>
            </a:r>
          </a:p>
          <a:p>
            <a:pPr eaLnBrk="1" hangingPunct="1"/>
            <a:endParaRPr lang="en-US" smtClean="0"/>
          </a:p>
          <a:p>
            <a:pPr eaLnBrk="1" hangingPunct="1"/>
            <a:r>
              <a:rPr lang="en-US" smtClean="0"/>
              <a:t>The sensor is attached to the water heater’s jacket &amp; located just under the outer door.</a:t>
            </a:r>
          </a:p>
          <a:p>
            <a:pPr eaLnBrk="1" hangingPunct="1"/>
            <a:endParaRPr lang="en-US" smtClean="0"/>
          </a:p>
          <a:p>
            <a:pPr eaLnBrk="1" hangingPunct="1"/>
            <a:r>
              <a:rPr lang="en-US" smtClean="0"/>
              <a:t>It is wired into the power vent’s gas control.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1A7B55-4EE3-0240-97A0-CF70F86E8B1B}" type="slidenum">
              <a:rPr lang="en-US" smtClean="0"/>
              <a:pPr/>
              <a:t>83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23290"/>
            <a:fld id="{A8B1C25B-65F0-471A-B3E8-3C3F9722A171}" type="slidenum">
              <a:rPr lang="en-US" smtClean="0"/>
              <a:pPr defTabSz="923290"/>
              <a:t>85</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Rheem’s newest high efficiency residential gas water heater.</a:t>
            </a:r>
          </a:p>
        </p:txBody>
      </p:sp>
      <p:sp>
        <p:nvSpPr>
          <p:cNvPr id="4" name="Slide Number Placeholder 3"/>
          <p:cNvSpPr>
            <a:spLocks noGrp="1"/>
          </p:cNvSpPr>
          <p:nvPr>
            <p:ph type="sldNum" sz="quarter" idx="10"/>
          </p:nvPr>
        </p:nvSpPr>
        <p:spPr/>
        <p:txBody>
          <a:bodyPr/>
          <a:lstStyle/>
          <a:p>
            <a:fld id="{641C0E4E-12CD-5746-9FF3-C8E7FB804FB0}" type="slidenum">
              <a:rPr lang="en-US" smtClean="0"/>
              <a:pPr/>
              <a:t>86</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899889"/>
            <a:fld id="{F18D6FF3-E54D-46AA-A845-DB29EDF4E6F9}" type="slidenum">
              <a:rPr lang="en-US" smtClean="0">
                <a:latin typeface="Times New Roman" pitchFamily="-109" charset="0"/>
                <a:cs typeface="Times New Roman" pitchFamily="-109" charset="0"/>
              </a:rPr>
              <a:pPr defTabSz="899889"/>
              <a:t>88</a:t>
            </a:fld>
            <a:endParaRPr lang="en-US" dirty="0" smtClean="0">
              <a:latin typeface="Times New Roman" pitchFamily="-109" charset="0"/>
              <a:cs typeface="Times New Roman" pitchFamily="-109"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endParaRPr lang="en-US" dirty="0" smtClean="0">
              <a:latin typeface="Times New Roman" pitchFamily="-109" charset="0"/>
              <a:cs typeface="Times New Roman" pitchFamily="-109"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1C0E4E-12CD-5746-9FF3-C8E7FB804FB0}"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899889"/>
            <a:fld id="{F18D6FF3-E54D-46AA-A845-DB29EDF4E6F9}" type="slidenum">
              <a:rPr lang="en-US" smtClean="0">
                <a:latin typeface="Times New Roman" pitchFamily="-109" charset="0"/>
                <a:cs typeface="Times New Roman" pitchFamily="-109" charset="0"/>
              </a:rPr>
              <a:pPr defTabSz="899889"/>
              <a:t>90</a:t>
            </a:fld>
            <a:endParaRPr lang="en-US" dirty="0" smtClean="0">
              <a:latin typeface="Times New Roman" pitchFamily="-109" charset="0"/>
              <a:cs typeface="Times New Roman" pitchFamily="-109"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endParaRPr lang="en-US" dirty="0" smtClean="0">
              <a:latin typeface="Times New Roman" pitchFamily="-109" charset="0"/>
              <a:cs typeface="Times New Roman" pitchFamily="-109"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1C0E4E-12CD-5746-9FF3-C8E7FB804FB0}" type="slidenum">
              <a:rPr lang="en-US" smtClean="0"/>
              <a:pPr/>
              <a:t>91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00F1ED-77CC-4127-809F-77532D0A91CA}" type="slidenum">
              <a:rPr lang="en-US" smtClean="0"/>
              <a:pPr/>
              <a:t>92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D86B4C-B0F7-4091-92AC-C9A3A0CBA452}" type="slidenum">
              <a:rPr lang="en-US" smtClean="0"/>
              <a:pPr fontAlgn="base">
                <a:spcBef>
                  <a:spcPct val="0"/>
                </a:spcBef>
                <a:spcAft>
                  <a:spcPct val="0"/>
                </a:spcAft>
                <a:defRPr/>
              </a:pPr>
              <a:t>95</a:t>
            </a:fld>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D184F-D6B9-4251-850A-68CE0EFC3815}" type="slidenum">
              <a:rPr lang="en-US" smtClean="0"/>
              <a:pPr fontAlgn="base">
                <a:spcBef>
                  <a:spcPct val="0"/>
                </a:spcBef>
                <a:spcAft>
                  <a:spcPct val="0"/>
                </a:spcAft>
                <a:defRPr/>
              </a:pPr>
              <a:t>96</a:t>
            </a:fld>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00A6ED6-E138-4AB0-BD44-EAC14C34C7BE}" type="slidenum">
              <a:rPr lang="en-US" smtClean="0"/>
              <a:pPr>
                <a:defRPr/>
              </a:pPr>
              <a:t>97</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00A6ED6-E138-4AB0-BD44-EAC14C34C7BE}" type="slidenum">
              <a:rPr lang="en-US" smtClean="0"/>
              <a:pPr>
                <a:defRPr/>
              </a:pPr>
              <a:t>98</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48A5127-1C5B-4199-A397-C10F9798B8B9}" type="slidenum">
              <a:rPr lang="en-US" smtClean="0"/>
              <a:pPr>
                <a:defRPr/>
              </a:pPr>
              <a:t>99</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Rheem’s newest high efficiency residential gas water heater.</a:t>
            </a:r>
          </a:p>
        </p:txBody>
      </p:sp>
      <p:sp>
        <p:nvSpPr>
          <p:cNvPr id="4" name="Slide Number Placeholder 3"/>
          <p:cNvSpPr>
            <a:spLocks noGrp="1"/>
          </p:cNvSpPr>
          <p:nvPr>
            <p:ph type="sldNum" sz="quarter" idx="10"/>
          </p:nvPr>
        </p:nvSpPr>
        <p:spPr/>
        <p:txBody>
          <a:bodyPr/>
          <a:lstStyle/>
          <a:p>
            <a:fld id="{641C0E4E-12CD-5746-9FF3-C8E7FB804FB0}" type="slidenum">
              <a:rPr lang="en-US" smtClean="0"/>
              <a:pPr/>
              <a:t>100</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01280" fontAlgn="base">
              <a:spcBef>
                <a:spcPct val="0"/>
              </a:spcBef>
              <a:spcAft>
                <a:spcPct val="0"/>
              </a:spcAft>
              <a:defRPr/>
            </a:pPr>
            <a:fld id="{F9FCAA2D-65A1-4A75-A0F9-79A7221FFADD}" type="slidenum">
              <a:rPr lang="en-US" smtClean="0"/>
              <a:pPr defTabSz="901280" fontAlgn="base">
                <a:spcBef>
                  <a:spcPct val="0"/>
                </a:spcBef>
                <a:spcAft>
                  <a:spcPct val="0"/>
                </a:spcAft>
                <a:defRPr/>
              </a:pPr>
              <a:t>102</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smtClean="0">
                <a:latin typeface="Times New Roman" pitchFamily="-109" charset="0"/>
                <a:cs typeface="Times New Roman" pitchFamily="-109" charset="0"/>
              </a:rPr>
              <a:t>To provide you with the fastest product delivery, our water heating plants are distribute across North America.</a:t>
            </a:r>
          </a:p>
        </p:txBody>
      </p:sp>
      <p:sp>
        <p:nvSpPr>
          <p:cNvPr id="56324" name="Slide Number Placeholder 3"/>
          <p:cNvSpPr>
            <a:spLocks noGrp="1"/>
          </p:cNvSpPr>
          <p:nvPr>
            <p:ph type="sldNum" sz="quarter" idx="5"/>
          </p:nvPr>
        </p:nvSpPr>
        <p:spPr>
          <a:noFill/>
        </p:spPr>
        <p:txBody>
          <a:bodyPr/>
          <a:lstStyle/>
          <a:p>
            <a:pPr defTabSz="923340"/>
            <a:fld id="{F4DDEEF6-A454-4AE4-992D-9C3EBB209DCE}" type="slidenum">
              <a:rPr lang="en-US" smtClean="0">
                <a:latin typeface="Times New Roman" pitchFamily="-109" charset="0"/>
                <a:cs typeface="Times New Roman" pitchFamily="-109" charset="0"/>
              </a:rPr>
              <a:pPr defTabSz="923340"/>
              <a:t>6</a:t>
            </a:fld>
            <a:endParaRPr lang="en-US" dirty="0" smtClean="0">
              <a:latin typeface="Times New Roman" pitchFamily="-109" charset="0"/>
              <a:cs typeface="Times New Roman" pitchFamily="-109"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6A637-0662-4BBB-B54A-E8915E810DD9}" type="slidenum">
              <a:rPr lang="en-US" smtClean="0"/>
              <a:pPr fontAlgn="base">
                <a:spcBef>
                  <a:spcPct val="0"/>
                </a:spcBef>
                <a:spcAft>
                  <a:spcPct val="0"/>
                </a:spcAft>
                <a:defRPr/>
              </a:pPr>
              <a:t>106</a:t>
            </a:fld>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0DE04F-6EF2-4E05-909E-F78FB30630C1}" type="slidenum">
              <a:rPr lang="en-US" smtClean="0"/>
              <a:pPr fontAlgn="base">
                <a:spcBef>
                  <a:spcPct val="0"/>
                </a:spcBef>
                <a:spcAft>
                  <a:spcPct val="0"/>
                </a:spcAft>
                <a:defRPr/>
              </a:pPr>
              <a:t>107</a:t>
            </a:fld>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06023"/>
            <a:fld id="{0F6C4ABA-F94B-454B-ACC2-4E236050419C}" type="slidenum">
              <a:rPr lang="en-US" smtClean="0"/>
              <a:pPr defTabSz="906023"/>
              <a:t>111</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17037"/>
            <a:fld id="{4F1E3A97-0601-4C8E-96ED-36AD9AFBEEDA}" type="slidenum">
              <a:rPr lang="en-US" smtClean="0">
                <a:latin typeface="Times New Roman" pitchFamily="-109" charset="0"/>
                <a:cs typeface="Times New Roman" pitchFamily="-109" charset="0"/>
              </a:rPr>
              <a:pPr defTabSz="917037"/>
              <a:t>7</a:t>
            </a:fld>
            <a:endParaRPr lang="en-US" dirty="0" smtClean="0">
              <a:latin typeface="Times New Roman" pitchFamily="-109" charset="0"/>
              <a:cs typeface="Times New Roman" pitchFamily="-109" charset="0"/>
            </a:endParaRPr>
          </a:p>
        </p:txBody>
      </p:sp>
      <p:sp>
        <p:nvSpPr>
          <p:cNvPr id="57347"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a:defRPr/>
            </a:pPr>
            <a:r>
              <a:rPr lang="en-US" sz="1100" dirty="0" smtClean="0">
                <a:solidFill>
                  <a:schemeClr val="tx1"/>
                </a:solidFill>
                <a:latin typeface="Times New Roman" pitchFamily="-109" charset="0"/>
                <a:cs typeface="Times New Roman" pitchFamily="-109" charset="0"/>
              </a:rPr>
              <a:t>We have (3) Rheem-Ruud Water Heater Plants </a:t>
            </a:r>
            <a:r>
              <a:rPr lang="en-US" sz="1100" smtClean="0">
                <a:solidFill>
                  <a:schemeClr val="tx1"/>
                </a:solidFill>
                <a:latin typeface="Times New Roman" pitchFamily="-109" charset="0"/>
                <a:cs typeface="Times New Roman" pitchFamily="-109" charset="0"/>
              </a:rPr>
              <a:t>and (5) </a:t>
            </a:r>
            <a:r>
              <a:rPr lang="en-US" sz="1100" dirty="0" smtClean="0">
                <a:solidFill>
                  <a:schemeClr val="tx1"/>
                </a:solidFill>
                <a:latin typeface="Times New Roman" pitchFamily="-109" charset="0"/>
                <a:cs typeface="Times New Roman" pitchFamily="-109" charset="0"/>
              </a:rPr>
              <a:t>Rheem-Ruud Warehouses</a:t>
            </a:r>
          </a:p>
          <a:p>
            <a:pPr>
              <a:defRPr/>
            </a:pPr>
            <a:r>
              <a:rPr lang="en-US" sz="1100" dirty="0" smtClean="0">
                <a:solidFill>
                  <a:schemeClr val="tx1"/>
                </a:solidFill>
                <a:latin typeface="Times New Roman" pitchFamily="-109" charset="0"/>
                <a:cs typeface="Times New Roman" pitchFamily="-109" charset="0"/>
              </a:rPr>
              <a:t>	Montgomery, AL plant and warehouse</a:t>
            </a:r>
          </a:p>
          <a:p>
            <a:pPr>
              <a:defRPr/>
            </a:pPr>
            <a:r>
              <a:rPr lang="en-US" sz="1100" dirty="0" smtClean="0">
                <a:solidFill>
                  <a:schemeClr val="tx1"/>
                </a:solidFill>
                <a:latin typeface="Times New Roman" pitchFamily="-109" charset="0"/>
                <a:cs typeface="Times New Roman" pitchFamily="-109" charset="0"/>
              </a:rPr>
              <a:t>	Nuevo Laredo plant and warehouse</a:t>
            </a:r>
          </a:p>
          <a:p>
            <a:pPr>
              <a:defRPr/>
            </a:pPr>
            <a:r>
              <a:rPr lang="en-US" sz="1100" dirty="0" smtClean="0">
                <a:solidFill>
                  <a:schemeClr val="tx1"/>
                </a:solidFill>
                <a:latin typeface="Times New Roman" pitchFamily="-109" charset="0"/>
                <a:cs typeface="Times New Roman" pitchFamily="-109" charset="0"/>
              </a:rPr>
              <a:t>	Mira Loma warehouse</a:t>
            </a:r>
          </a:p>
          <a:p>
            <a:pPr>
              <a:defRPr/>
            </a:pPr>
            <a:r>
              <a:rPr lang="en-US" sz="1100" dirty="0" smtClean="0">
                <a:solidFill>
                  <a:schemeClr val="tx1"/>
                </a:solidFill>
                <a:latin typeface="Times New Roman" pitchFamily="-109" charset="0"/>
                <a:cs typeface="Times New Roman" pitchFamily="-109" charset="0"/>
              </a:rPr>
              <a:t>	Mexicali plant </a:t>
            </a:r>
            <a:br>
              <a:rPr lang="en-US" sz="1100" dirty="0" smtClean="0">
                <a:solidFill>
                  <a:schemeClr val="tx1"/>
                </a:solidFill>
                <a:latin typeface="Times New Roman" pitchFamily="-109" charset="0"/>
                <a:cs typeface="Times New Roman" pitchFamily="-109" charset="0"/>
              </a:rPr>
            </a:br>
            <a:r>
              <a:rPr lang="en-US" sz="1100" dirty="0" smtClean="0">
                <a:solidFill>
                  <a:schemeClr val="tx1"/>
                </a:solidFill>
                <a:latin typeface="Times New Roman" pitchFamily="-109" charset="0"/>
                <a:cs typeface="Times New Roman" pitchFamily="-109" charset="0"/>
              </a:rPr>
              <a:t>	Lewisville,</a:t>
            </a:r>
            <a:r>
              <a:rPr lang="en-US" sz="1100" baseline="0" dirty="0" smtClean="0">
                <a:solidFill>
                  <a:schemeClr val="tx1"/>
                </a:solidFill>
                <a:latin typeface="Times New Roman" pitchFamily="-109" charset="0"/>
                <a:cs typeface="Times New Roman" pitchFamily="-109" charset="0"/>
              </a:rPr>
              <a:t> Texas warehouse</a:t>
            </a:r>
          </a:p>
          <a:p>
            <a:pPr>
              <a:defRPr/>
            </a:pPr>
            <a:r>
              <a:rPr lang="en-US" sz="1100" baseline="0" dirty="0" smtClean="0">
                <a:solidFill>
                  <a:schemeClr val="tx1"/>
                </a:solidFill>
                <a:latin typeface="Times New Roman" pitchFamily="-109" charset="0"/>
                <a:cs typeface="Times New Roman" pitchFamily="-109" charset="0"/>
              </a:rPr>
              <a:t>	Brampton, Ontario</a:t>
            </a:r>
            <a:endParaRPr lang="en-US" sz="1100" dirty="0" smtClean="0">
              <a:solidFill>
                <a:schemeClr val="tx1"/>
              </a:solidFill>
              <a:latin typeface="Times New Roman" pitchFamily="-109" charset="0"/>
              <a:cs typeface="Times New Roman" pitchFamily="-109" charset="0"/>
            </a:endParaRPr>
          </a:p>
          <a:p>
            <a:pPr>
              <a:defRPr/>
            </a:pPr>
            <a:r>
              <a:rPr lang="en-US" sz="1100" dirty="0" smtClean="0">
                <a:solidFill>
                  <a:schemeClr val="tx1"/>
                </a:solidFill>
                <a:latin typeface="Times New Roman" pitchFamily="-109" charset="0"/>
                <a:cs typeface="Times New Roman" pitchFamily="-109" charset="0"/>
              </a:rPr>
              <a:t>In addition, we have (5) Public Warehouses in …</a:t>
            </a:r>
            <a:r>
              <a:rPr lang="en-US" sz="1100" dirty="0" smtClean="0">
                <a:solidFill>
                  <a:schemeClr val="tx1"/>
                </a:solidFill>
                <a:effectLst>
                  <a:outerShdw blurRad="38100" dist="38100" dir="2700000" algn="tl">
                    <a:srgbClr val="000000">
                      <a:alpha val="43137"/>
                    </a:srgbClr>
                  </a:outerShdw>
                </a:effectLst>
                <a:cs typeface="Arial" pitchFamily="34" charset="0"/>
              </a:rPr>
              <a:t>	</a:t>
            </a:r>
          </a:p>
          <a:p>
            <a:pPr>
              <a:defRPr/>
            </a:pPr>
            <a:r>
              <a:rPr lang="en-US" sz="1100" dirty="0" smtClean="0">
                <a:solidFill>
                  <a:schemeClr val="tx1"/>
                </a:solidFill>
                <a:effectLst>
                  <a:outerShdw blurRad="38100" dist="38100" dir="2700000" algn="tl">
                    <a:srgbClr val="000000">
                      <a:alpha val="43137"/>
                    </a:srgbClr>
                  </a:outerShdw>
                </a:effectLst>
                <a:cs typeface="Arial" pitchFamily="34" charset="0"/>
              </a:rPr>
              <a:t>	Alsip, IL 	</a:t>
            </a:r>
          </a:p>
          <a:p>
            <a:pPr>
              <a:defRPr/>
            </a:pPr>
            <a:r>
              <a:rPr lang="en-US" sz="1100" dirty="0" smtClean="0">
                <a:solidFill>
                  <a:schemeClr val="tx1"/>
                </a:solidFill>
                <a:effectLst>
                  <a:outerShdw blurRad="38100" dist="38100" dir="2700000" algn="tl">
                    <a:srgbClr val="000000">
                      <a:alpha val="43137"/>
                    </a:srgbClr>
                  </a:outerShdw>
                </a:effectLst>
                <a:cs typeface="Arial" pitchFamily="34" charset="0"/>
              </a:rPr>
              <a:t>	Aurora, CO</a:t>
            </a:r>
          </a:p>
          <a:p>
            <a:pPr>
              <a:defRPr/>
            </a:pPr>
            <a:r>
              <a:rPr lang="en-US" sz="1100" dirty="0" smtClean="0">
                <a:solidFill>
                  <a:schemeClr val="tx1"/>
                </a:solidFill>
                <a:effectLst>
                  <a:outerShdw blurRad="38100" dist="38100" dir="2700000" algn="tl">
                    <a:srgbClr val="000000">
                      <a:alpha val="43137"/>
                    </a:srgbClr>
                  </a:outerShdw>
                </a:effectLst>
                <a:cs typeface="Arial" pitchFamily="34" charset="0"/>
              </a:rPr>
              <a:t>	Durham, NC</a:t>
            </a:r>
          </a:p>
          <a:p>
            <a:pPr>
              <a:defRPr/>
            </a:pPr>
            <a:r>
              <a:rPr lang="en-US" sz="1100" dirty="0" smtClean="0">
                <a:solidFill>
                  <a:schemeClr val="tx1"/>
                </a:solidFill>
                <a:effectLst>
                  <a:outerShdw blurRad="38100" dist="38100" dir="2700000" algn="tl">
                    <a:srgbClr val="000000">
                      <a:alpha val="43137"/>
                    </a:srgbClr>
                  </a:outerShdw>
                </a:effectLst>
                <a:cs typeface="Arial" pitchFamily="34" charset="0"/>
              </a:rPr>
              <a:t>	Jersey City, NJ</a:t>
            </a:r>
          </a:p>
          <a:p>
            <a:pPr>
              <a:defRPr/>
            </a:pPr>
            <a:r>
              <a:rPr lang="en-US" sz="1100" dirty="0" smtClean="0">
                <a:solidFill>
                  <a:schemeClr val="tx1"/>
                </a:solidFill>
                <a:effectLst>
                  <a:outerShdw blurRad="38100" dist="38100" dir="2700000" algn="tl">
                    <a:srgbClr val="000000">
                      <a:alpha val="43137"/>
                    </a:srgbClr>
                  </a:outerShdw>
                </a:effectLst>
                <a:cs typeface="Arial" pitchFamily="34" charset="0"/>
              </a:rPr>
              <a:t>	</a:t>
            </a:r>
            <a:r>
              <a:rPr lang="en-US" sz="1100" dirty="0" smtClean="0">
                <a:solidFill>
                  <a:schemeClr val="tx1"/>
                </a:solidFill>
                <a:effectLst>
                  <a:outerShdw blurRad="38100" dist="38100" dir="2700000" algn="tl">
                    <a:srgbClr val="000000">
                      <a:alpha val="43137"/>
                    </a:srgbClr>
                  </a:outerShdw>
                </a:effectLst>
                <a:latin typeface="Times New Roman" pitchFamily="-109" charset="0"/>
                <a:cs typeface="Arial" pitchFamily="34" charset="0"/>
              </a:rPr>
              <a:t> Plant City, FL</a:t>
            </a:r>
            <a:endParaRPr lang="en-US" sz="1100" dirty="0" smtClean="0">
              <a:solidFill>
                <a:schemeClr val="tx1"/>
              </a:solidFill>
              <a:latin typeface="Times New Roman" pitchFamily="-109" charset="0"/>
              <a:cs typeface="Times New Roman" pitchFamily="-109" charset="0"/>
            </a:endParaRPr>
          </a:p>
          <a:p>
            <a:pPr>
              <a:defRPr/>
            </a:pPr>
            <a:r>
              <a:rPr lang="en-US" sz="1100" dirty="0" smtClean="0">
                <a:solidFill>
                  <a:schemeClr val="tx1"/>
                </a:solidFill>
                <a:latin typeface="Times New Roman" pitchFamily="-109" charset="0"/>
                <a:cs typeface="Times New Roman" pitchFamily="-109" charset="0"/>
              </a:rPr>
              <a:t>The Rheem Family includes:</a:t>
            </a:r>
          </a:p>
          <a:p>
            <a:pPr>
              <a:defRPr/>
            </a:pPr>
            <a:r>
              <a:rPr lang="en-US" sz="1100" dirty="0" smtClean="0">
                <a:solidFill>
                  <a:schemeClr val="tx1"/>
                </a:solidFill>
                <a:latin typeface="Times New Roman" pitchFamily="-109" charset="0"/>
                <a:cs typeface="Times New Roman" pitchFamily="-109" charset="0"/>
              </a:rPr>
              <a:t>	Water Heating Division Headquarters, Montgomery, AL</a:t>
            </a:r>
          </a:p>
          <a:p>
            <a:pPr>
              <a:defRPr/>
            </a:pPr>
            <a:r>
              <a:rPr lang="en-US" sz="1100" dirty="0" smtClean="0">
                <a:solidFill>
                  <a:schemeClr val="tx1"/>
                </a:solidFill>
                <a:latin typeface="Times New Roman" pitchFamily="-109" charset="0"/>
                <a:cs typeface="Times New Roman" pitchFamily="-109" charset="0"/>
              </a:rPr>
              <a:t>	Rheem Water Heating – Brampton, Ontario, Canada</a:t>
            </a:r>
          </a:p>
          <a:p>
            <a:pPr>
              <a:defRPr/>
            </a:pPr>
            <a:r>
              <a:rPr lang="en-US" sz="1100" dirty="0" smtClean="0">
                <a:solidFill>
                  <a:schemeClr val="tx1"/>
                </a:solidFill>
                <a:latin typeface="Times New Roman" pitchFamily="-109" charset="0"/>
                <a:cs typeface="Times New Roman" pitchFamily="-109" charset="0"/>
              </a:rPr>
              <a:t>	Raypak – Oxnard, CA</a:t>
            </a:r>
          </a:p>
          <a:p>
            <a:pPr>
              <a:defRPr/>
            </a:pPr>
            <a:r>
              <a:rPr lang="en-US" sz="1100" dirty="0" smtClean="0">
                <a:solidFill>
                  <a:schemeClr val="tx1"/>
                </a:solidFill>
                <a:latin typeface="Times New Roman" pitchFamily="-109" charset="0"/>
                <a:cs typeface="Times New Roman" pitchFamily="-109" charset="0"/>
              </a:rPr>
              <a:t>	Rheem Heating &amp; Cooling– Fort Smith, AR</a:t>
            </a:r>
          </a:p>
          <a:p>
            <a:pPr>
              <a:defRPr/>
            </a:pPr>
            <a:r>
              <a:rPr lang="en-US" sz="1100" dirty="0" smtClean="0">
                <a:solidFill>
                  <a:schemeClr val="tx1"/>
                </a:solidFill>
                <a:latin typeface="Times New Roman" pitchFamily="-109" charset="0"/>
                <a:cs typeface="Times New Roman" pitchFamily="-109" charset="0"/>
              </a:rPr>
              <a:t>	Corporate Headquarters – Atlanta</a:t>
            </a:r>
          </a:p>
          <a:p>
            <a:pPr>
              <a:defRPr/>
            </a:pPr>
            <a:r>
              <a:rPr lang="en-US" sz="1100" dirty="0" smtClean="0">
                <a:solidFill>
                  <a:schemeClr val="tx1"/>
                </a:solidFill>
                <a:latin typeface="Times New Roman" pitchFamily="-109" charset="0"/>
                <a:cs typeface="Times New Roman" pitchFamily="-109" charset="0"/>
              </a:rPr>
              <a:t>	and several other international locations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latin typeface="Times New Roman" pitchFamily="-109" charset="0"/>
                <a:cs typeface="Times New Roman" pitchFamily="-109" charset="0"/>
              </a:rPr>
              <a:t>We manufacture and sell all the leading water heating technologies… no other manufacture can make that statement. We sell the energy efficient products your customers demand.</a:t>
            </a:r>
          </a:p>
        </p:txBody>
      </p:sp>
      <p:sp>
        <p:nvSpPr>
          <p:cNvPr id="58372" name="Slide Number Placeholder 3"/>
          <p:cNvSpPr>
            <a:spLocks noGrp="1"/>
          </p:cNvSpPr>
          <p:nvPr>
            <p:ph type="sldNum" sz="quarter" idx="5"/>
          </p:nvPr>
        </p:nvSpPr>
        <p:spPr>
          <a:noFill/>
        </p:spPr>
        <p:txBody>
          <a:bodyPr/>
          <a:lstStyle/>
          <a:p>
            <a:pPr defTabSz="923340"/>
            <a:fld id="{EF5A06AE-B741-4FBA-B362-DEF2649590F8}" type="slidenum">
              <a:rPr lang="en-US" smtClean="0">
                <a:latin typeface="Times New Roman" pitchFamily="-109" charset="0"/>
                <a:cs typeface="Times New Roman" pitchFamily="-109" charset="0"/>
              </a:rPr>
              <a:pPr defTabSz="923340"/>
              <a:t>8</a:t>
            </a:fld>
            <a:endParaRPr lang="en-US" dirty="0" smtClean="0">
              <a:latin typeface="Times New Roman" pitchFamily="-109" charset="0"/>
              <a:cs typeface="Times New Roman" pitchFamily="-109"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23290"/>
            <a:fld id="{A8B1C25B-65F0-471A-B3E8-3C3F9722A171}" type="slidenum">
              <a:rPr lang="en-US" smtClean="0"/>
              <a:pPr defTabSz="923290"/>
              <a:t>9</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Rheem_PPT_Title_Header_060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3144" cy="3209647"/>
          </a:xfrm>
          <a:prstGeom prst="rect">
            <a:avLst/>
          </a:prstGeom>
        </p:spPr>
      </p:pic>
      <p:sp>
        <p:nvSpPr>
          <p:cNvPr id="3" name="Subtitle 2"/>
          <p:cNvSpPr>
            <a:spLocks noGrp="1"/>
          </p:cNvSpPr>
          <p:nvPr>
            <p:ph type="subTitle" idx="1" hasCustomPrompt="1"/>
          </p:nvPr>
        </p:nvSpPr>
        <p:spPr>
          <a:xfrm>
            <a:off x="1371600" y="2383535"/>
            <a:ext cx="6400800" cy="496671"/>
          </a:xfrm>
          <a:ln>
            <a:noFill/>
          </a:ln>
          <a:effectLst/>
        </p:spPr>
        <p:txBody>
          <a:bodyPr>
            <a:noAutofit/>
          </a:bodyPr>
          <a:lstStyle>
            <a:lvl1pPr marL="0" indent="0" algn="ctr">
              <a:buNone/>
              <a:defRPr sz="14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presentation category</a:t>
            </a:r>
            <a:endParaRPr lang="en-US" dirty="0"/>
          </a:p>
        </p:txBody>
      </p:sp>
      <p:sp>
        <p:nvSpPr>
          <p:cNvPr id="2" name="Title 1"/>
          <p:cNvSpPr>
            <a:spLocks noGrp="1"/>
          </p:cNvSpPr>
          <p:nvPr>
            <p:ph type="ctrTitle" hasCustomPrompt="1"/>
          </p:nvPr>
        </p:nvSpPr>
        <p:spPr>
          <a:xfrm>
            <a:off x="0" y="3537792"/>
            <a:ext cx="9144000" cy="1210606"/>
          </a:xfrm>
          <a:ln>
            <a:noFill/>
          </a:ln>
        </p:spPr>
        <p:txBody>
          <a:bodyPr>
            <a:normAutofit/>
          </a:bodyPr>
          <a:lstStyle>
            <a:lvl1pPr>
              <a:defRPr sz="4400">
                <a:solidFill>
                  <a:schemeClr val="tx1">
                    <a:lumMod val="65000"/>
                    <a:lumOff val="35000"/>
                  </a:schemeClr>
                </a:solidFill>
              </a:defRPr>
            </a:lvl1pPr>
          </a:lstStyle>
          <a:p>
            <a:r>
              <a:rPr lang="en-US" dirty="0" smtClean="0"/>
              <a:t>Click to Edit Presentation Title</a:t>
            </a:r>
            <a:endParaRPr lang="en-US" dirty="0"/>
          </a:p>
        </p:txBody>
      </p:sp>
      <p:sp>
        <p:nvSpPr>
          <p:cNvPr id="14" name="Text Placeholder 13"/>
          <p:cNvSpPr>
            <a:spLocks noGrp="1"/>
          </p:cNvSpPr>
          <p:nvPr>
            <p:ph type="body" sz="quarter" idx="10" hasCustomPrompt="1"/>
          </p:nvPr>
        </p:nvSpPr>
        <p:spPr>
          <a:xfrm>
            <a:off x="0" y="5150541"/>
            <a:ext cx="9143999" cy="991195"/>
          </a:xfrm>
        </p:spPr>
        <p:txBody>
          <a:bodyPr>
            <a:normAutofit/>
          </a:bodyPr>
          <a:lstStyle>
            <a:lvl1pPr marL="0" indent="0" algn="ctr">
              <a:lnSpc>
                <a:spcPct val="80000"/>
              </a:lnSpc>
              <a:buNone/>
              <a:defRPr sz="2400" baseline="0"/>
            </a:lvl1pPr>
          </a:lstStyle>
          <a:p>
            <a:pPr lvl="0"/>
            <a:r>
              <a:rPr lang="en-US" dirty="0" smtClean="0"/>
              <a:t>Click to Edit Your Name &amp; Title</a:t>
            </a:r>
            <a:endParaRPr lang="en-US" dirty="0"/>
          </a:p>
        </p:txBody>
      </p:sp>
      <p:sp>
        <p:nvSpPr>
          <p:cNvPr id="5" name="Rectangle 4"/>
          <p:cNvSpPr/>
          <p:nvPr userDrawn="1"/>
        </p:nvSpPr>
        <p:spPr>
          <a:xfrm>
            <a:off x="0" y="6103700"/>
            <a:ext cx="9143999" cy="75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03700"/>
            <a:ext cx="9144001" cy="870856"/>
          </a:xfrm>
          <a:prstGeom prst="rect">
            <a:avLst/>
          </a:prstGeom>
        </p:spPr>
      </p:pic>
    </p:spTree>
    <p:extLst>
      <p:ext uri="{BB962C8B-B14F-4D97-AF65-F5344CB8AC3E}">
        <p14:creationId xmlns:p14="http://schemas.microsoft.com/office/powerpoint/2010/main" val="678546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349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90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743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5"/>
          <p:cNvSpPr>
            <a:spLocks noGrp="1"/>
          </p:cNvSpPr>
          <p:nvPr>
            <p:ph type="sldNum" sz="quarter" idx="10"/>
          </p:nvPr>
        </p:nvSpPr>
        <p:spPr>
          <a:xfrm>
            <a:off x="7010400" y="6613525"/>
            <a:ext cx="2133600" cy="244475"/>
          </a:xfrm>
          <a:prstGeom prst="rect">
            <a:avLst/>
          </a:prstGeom>
        </p:spPr>
        <p:txBody>
          <a:bodyPr/>
          <a:lstStyle>
            <a:lvl1pPr>
              <a:defRPr/>
            </a:lvl1pPr>
          </a:lstStyle>
          <a:p>
            <a:pPr>
              <a:defRPr/>
            </a:pPr>
            <a:fld id="{F7192C8C-D8D7-4E79-867D-E92B0852C43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Line 6"/>
          <p:cNvSpPr>
            <a:spLocks noChangeShapeType="1"/>
          </p:cNvSpPr>
          <p:nvPr userDrawn="1"/>
        </p:nvSpPr>
        <p:spPr bwMode="auto">
          <a:xfrm rot="16200000" flipV="1">
            <a:off x="363716" y="4047793"/>
            <a:ext cx="5399542" cy="0"/>
          </a:xfrm>
          <a:prstGeom prst="line">
            <a:avLst/>
          </a:prstGeom>
          <a:noFill/>
          <a:ln w="28575">
            <a:solidFill>
              <a:schemeClr val="tx1"/>
            </a:solidFill>
            <a:round/>
            <a:headEnd/>
            <a:tailEnd/>
          </a:ln>
        </p:spPr>
        <p:txBody>
          <a:bodyPr/>
          <a:lstStyle/>
          <a:p>
            <a:endParaRPr lang="en-US" dirty="0"/>
          </a:p>
        </p:txBody>
      </p:sp>
      <p:sp>
        <p:nvSpPr>
          <p:cNvPr id="30" name="Content Placeholder 2"/>
          <p:cNvSpPr>
            <a:spLocks noGrp="1"/>
          </p:cNvSpPr>
          <p:nvPr>
            <p:ph idx="15"/>
          </p:nvPr>
        </p:nvSpPr>
        <p:spPr>
          <a:xfrm>
            <a:off x="142863" y="1740718"/>
            <a:ext cx="2798907" cy="5006846"/>
          </a:xfrm>
        </p:spPr>
        <p:txBody>
          <a:bodyPr/>
          <a:lstStyle>
            <a:lvl1pPr marL="233363" indent="-233363">
              <a:defRPr sz="1800"/>
            </a:lvl1pPr>
            <a:lvl2pPr marL="565150" indent="-285750">
              <a:defRPr sz="1600"/>
            </a:lvl2pPr>
            <a:lvl3pPr marL="852488" indent="-228600">
              <a:defRPr sz="1400"/>
            </a:lvl3pPr>
            <a:lvl4pPr marL="1143000" indent="-228600">
              <a:defRPr sz="1200"/>
            </a:lvl4pPr>
            <a:lvl5pPr marL="1422400" indent="-22860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Rectangle 9"/>
          <p:cNvSpPr>
            <a:spLocks noChangeArrowheads="1"/>
          </p:cNvSpPr>
          <p:nvPr userDrawn="1"/>
        </p:nvSpPr>
        <p:spPr bwMode="auto">
          <a:xfrm flipH="1">
            <a:off x="168902" y="1330780"/>
            <a:ext cx="2769831" cy="338137"/>
          </a:xfrm>
          <a:prstGeom prst="rect">
            <a:avLst/>
          </a:prstGeom>
          <a:solidFill>
            <a:srgbClr val="800000"/>
          </a:solidFill>
          <a:ln w="9525">
            <a:noFill/>
            <a:miter lim="800000"/>
            <a:headEnd/>
            <a:tailEnd/>
          </a:ln>
        </p:spPr>
        <p:txBody>
          <a:bodyPr wrap="none" anchor="ctr"/>
          <a:lstStyle/>
          <a:p>
            <a:pPr algn="ctr"/>
            <a:endParaRPr lang="en-US" sz="2000" b="1" dirty="0">
              <a:solidFill>
                <a:schemeClr val="bg1"/>
              </a:solidFill>
            </a:endParaRPr>
          </a:p>
        </p:txBody>
      </p:sp>
      <p:sp>
        <p:nvSpPr>
          <p:cNvPr id="32" name="Vertical Text Placeholder 13"/>
          <p:cNvSpPr>
            <a:spLocks noGrp="1"/>
          </p:cNvSpPr>
          <p:nvPr>
            <p:ph type="body" orient="vert" sz="quarter" idx="16"/>
          </p:nvPr>
        </p:nvSpPr>
        <p:spPr>
          <a:xfrm rot="16200000">
            <a:off x="1299254" y="114927"/>
            <a:ext cx="457061" cy="2769838"/>
          </a:xfrm>
          <a:ln>
            <a:noFill/>
          </a:ln>
        </p:spPr>
        <p:txBody>
          <a:bodyPr vert="eaVert"/>
          <a:lstStyle>
            <a:lvl1pPr marL="0" indent="0" algn="ctr">
              <a:buNone/>
              <a:defRPr sz="2000" b="1">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smtClean="0"/>
              <a:t>Click to edit</a:t>
            </a:r>
          </a:p>
        </p:txBody>
      </p:sp>
      <p:sp>
        <p:nvSpPr>
          <p:cNvPr id="10" name="Content Placeholder 2"/>
          <p:cNvSpPr>
            <a:spLocks noGrp="1"/>
          </p:cNvSpPr>
          <p:nvPr>
            <p:ph idx="17"/>
          </p:nvPr>
        </p:nvSpPr>
        <p:spPr>
          <a:xfrm>
            <a:off x="3178776" y="1740718"/>
            <a:ext cx="2798907" cy="5006846"/>
          </a:xfrm>
        </p:spPr>
        <p:txBody>
          <a:bodyPr/>
          <a:lstStyle>
            <a:lvl1pPr marL="233363" indent="-233363">
              <a:defRPr sz="1800"/>
            </a:lvl1pPr>
            <a:lvl2pPr marL="565150" indent="-285750">
              <a:defRPr sz="1600"/>
            </a:lvl2pPr>
            <a:lvl3pPr marL="852488" indent="-228600">
              <a:defRPr sz="1400"/>
            </a:lvl3pPr>
            <a:lvl4pPr marL="1143000" indent="-228600">
              <a:defRPr sz="1200"/>
            </a:lvl4pPr>
            <a:lvl5pPr marL="1422400" indent="-22860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9"/>
          <p:cNvSpPr>
            <a:spLocks noChangeArrowheads="1"/>
          </p:cNvSpPr>
          <p:nvPr userDrawn="1"/>
        </p:nvSpPr>
        <p:spPr bwMode="auto">
          <a:xfrm flipH="1">
            <a:off x="3204815" y="1330780"/>
            <a:ext cx="2769831" cy="338137"/>
          </a:xfrm>
          <a:prstGeom prst="rect">
            <a:avLst/>
          </a:prstGeom>
          <a:solidFill>
            <a:srgbClr val="800000"/>
          </a:solidFill>
          <a:ln w="9525">
            <a:noFill/>
            <a:miter lim="800000"/>
            <a:headEnd/>
            <a:tailEnd/>
          </a:ln>
        </p:spPr>
        <p:txBody>
          <a:bodyPr wrap="none" anchor="ctr"/>
          <a:lstStyle/>
          <a:p>
            <a:pPr algn="ctr"/>
            <a:endParaRPr lang="en-US" sz="2000" b="1" dirty="0">
              <a:solidFill>
                <a:schemeClr val="bg1"/>
              </a:solidFill>
            </a:endParaRPr>
          </a:p>
        </p:txBody>
      </p:sp>
      <p:sp>
        <p:nvSpPr>
          <p:cNvPr id="12" name="Vertical Text Placeholder 13"/>
          <p:cNvSpPr>
            <a:spLocks noGrp="1"/>
          </p:cNvSpPr>
          <p:nvPr>
            <p:ph type="body" orient="vert" sz="quarter" idx="18"/>
          </p:nvPr>
        </p:nvSpPr>
        <p:spPr>
          <a:xfrm rot="16200000">
            <a:off x="4335167" y="114927"/>
            <a:ext cx="457061" cy="2769838"/>
          </a:xfrm>
          <a:ln>
            <a:noFill/>
          </a:ln>
        </p:spPr>
        <p:txBody>
          <a:bodyPr vert="eaVert"/>
          <a:lstStyle>
            <a:lvl1pPr marL="0" indent="0" algn="ctr">
              <a:buNone/>
              <a:defRPr sz="2000" b="1">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smtClean="0"/>
              <a:t>Click to edit</a:t>
            </a:r>
          </a:p>
        </p:txBody>
      </p:sp>
      <p:sp>
        <p:nvSpPr>
          <p:cNvPr id="13" name="Content Placeholder 2"/>
          <p:cNvSpPr>
            <a:spLocks noGrp="1"/>
          </p:cNvSpPr>
          <p:nvPr>
            <p:ph idx="19"/>
          </p:nvPr>
        </p:nvSpPr>
        <p:spPr>
          <a:xfrm>
            <a:off x="6193785" y="1740718"/>
            <a:ext cx="2798907" cy="5006846"/>
          </a:xfrm>
        </p:spPr>
        <p:txBody>
          <a:bodyPr/>
          <a:lstStyle>
            <a:lvl1pPr marL="233363" indent="-233363">
              <a:defRPr sz="1800"/>
            </a:lvl1pPr>
            <a:lvl2pPr marL="565150" indent="-285750">
              <a:defRPr sz="1600"/>
            </a:lvl2pPr>
            <a:lvl3pPr marL="852488" indent="-228600">
              <a:defRPr sz="1400"/>
            </a:lvl3pPr>
            <a:lvl4pPr marL="1143000" indent="-228600">
              <a:defRPr sz="1200"/>
            </a:lvl4pPr>
            <a:lvl5pPr marL="1422400" indent="-22860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9"/>
          <p:cNvSpPr>
            <a:spLocks noChangeArrowheads="1"/>
          </p:cNvSpPr>
          <p:nvPr userDrawn="1"/>
        </p:nvSpPr>
        <p:spPr bwMode="auto">
          <a:xfrm flipH="1">
            <a:off x="6219824" y="1330780"/>
            <a:ext cx="2769831" cy="338137"/>
          </a:xfrm>
          <a:prstGeom prst="rect">
            <a:avLst/>
          </a:prstGeom>
          <a:solidFill>
            <a:srgbClr val="800000"/>
          </a:solidFill>
          <a:ln w="9525">
            <a:noFill/>
            <a:miter lim="800000"/>
            <a:headEnd/>
            <a:tailEnd/>
          </a:ln>
        </p:spPr>
        <p:txBody>
          <a:bodyPr wrap="none" anchor="ctr"/>
          <a:lstStyle/>
          <a:p>
            <a:pPr algn="ctr"/>
            <a:endParaRPr lang="en-US" sz="2000" b="1" dirty="0">
              <a:solidFill>
                <a:schemeClr val="bg1"/>
              </a:solidFill>
            </a:endParaRPr>
          </a:p>
        </p:txBody>
      </p:sp>
      <p:sp>
        <p:nvSpPr>
          <p:cNvPr id="15" name="Vertical Text Placeholder 13"/>
          <p:cNvSpPr>
            <a:spLocks noGrp="1"/>
          </p:cNvSpPr>
          <p:nvPr>
            <p:ph type="body" orient="vert" sz="quarter" idx="20"/>
          </p:nvPr>
        </p:nvSpPr>
        <p:spPr>
          <a:xfrm rot="16200000">
            <a:off x="7350176" y="114927"/>
            <a:ext cx="457061" cy="2769838"/>
          </a:xfrm>
          <a:ln>
            <a:noFill/>
          </a:ln>
        </p:spPr>
        <p:txBody>
          <a:bodyPr vert="eaVert"/>
          <a:lstStyle>
            <a:lvl1pPr marL="0" indent="0" algn="ctr">
              <a:buNone/>
              <a:defRPr sz="2000" b="1">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smtClean="0"/>
              <a:t>Click to edit</a:t>
            </a:r>
          </a:p>
        </p:txBody>
      </p:sp>
      <p:sp>
        <p:nvSpPr>
          <p:cNvPr id="16" name="Line 6"/>
          <p:cNvSpPr>
            <a:spLocks noChangeShapeType="1"/>
          </p:cNvSpPr>
          <p:nvPr userDrawn="1"/>
        </p:nvSpPr>
        <p:spPr bwMode="auto">
          <a:xfrm rot="16200000" flipV="1">
            <a:off x="3388664" y="4047792"/>
            <a:ext cx="5399543" cy="0"/>
          </a:xfrm>
          <a:prstGeom prst="line">
            <a:avLst/>
          </a:prstGeom>
          <a:noFill/>
          <a:ln w="2857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4787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463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1030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34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912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832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86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302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55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798817"/>
            <a:ext cx="9143999" cy="1059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Rheem_Content_Header.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1436740"/>
          </a:xfrm>
          <a:prstGeom prst="rect">
            <a:avLst/>
          </a:prstGeom>
        </p:spPr>
      </p:pic>
      <p:sp>
        <p:nvSpPr>
          <p:cNvPr id="2" name="Title Placeholder 1"/>
          <p:cNvSpPr>
            <a:spLocks noGrp="1"/>
          </p:cNvSpPr>
          <p:nvPr>
            <p:ph type="title"/>
          </p:nvPr>
        </p:nvSpPr>
        <p:spPr>
          <a:xfrm>
            <a:off x="0" y="0"/>
            <a:ext cx="9144000" cy="9725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p:cNvPicPr>
          <p:nvPr/>
        </p:nvPicPr>
        <p:blipFill>
          <a:blip r:embed="rId16">
            <a:extLst>
              <a:ext uri="{28A0092B-C50C-407E-A947-70E740481C1C}">
                <a14:useLocalDpi xmlns:a14="http://schemas.microsoft.com/office/drawing/2010/main" val="0"/>
              </a:ext>
            </a:extLst>
          </a:blip>
          <a:stretch>
            <a:fillRect/>
          </a:stretch>
        </p:blipFill>
        <p:spPr>
          <a:xfrm>
            <a:off x="11141" y="6098150"/>
            <a:ext cx="9144000" cy="669589"/>
          </a:xfrm>
          <a:prstGeom prst="rect">
            <a:avLst/>
          </a:prstGeom>
        </p:spPr>
      </p:pic>
    </p:spTree>
    <p:extLst>
      <p:ext uri="{BB962C8B-B14F-4D97-AF65-F5344CB8AC3E}">
        <p14:creationId xmlns:p14="http://schemas.microsoft.com/office/powerpoint/2010/main" val="834064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iming>
    <p:tnLst>
      <p:par>
        <p:cTn id="1" dur="indefinite" restart="never" nodeType="tmRoot"/>
      </p:par>
    </p:tnLst>
  </p:timing>
  <p:txStyles>
    <p:titleStyle>
      <a:lvl1pPr algn="ctr" defTabSz="457200" rtl="0" eaLnBrk="1" latinLnBrk="0" hangingPunct="1">
        <a:spcBef>
          <a:spcPct val="0"/>
        </a:spcBef>
        <a:buNone/>
        <a:defRPr sz="3600" kern="1200">
          <a:solidFill>
            <a:schemeClr val="bg1">
              <a:lumMod val="8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_rels/slide10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161.jpeg"/><Relationship Id="rId5" Type="http://schemas.openxmlformats.org/officeDocument/2006/relationships/image" Target="../media/image160.jpeg"/><Relationship Id="rId4" Type="http://schemas.openxmlformats.org/officeDocument/2006/relationships/image" Target="../media/image64.jpeg"/></Relationships>
</file>

<file path=ppt/slides/_rels/slide10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62.jpeg"/><Relationship Id="rId1" Type="http://schemas.openxmlformats.org/officeDocument/2006/relationships/slideLayout" Target="../slideLayouts/slideLayout2.xml"/><Relationship Id="rId5" Type="http://schemas.openxmlformats.org/officeDocument/2006/relationships/image" Target="../media/image163.jpeg"/><Relationship Id="rId4" Type="http://schemas.openxmlformats.org/officeDocument/2006/relationships/image" Target="../media/image64.jpeg"/></Relationships>
</file>

<file path=ppt/slides/_rels/slide10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6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63.jpeg"/><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106.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66.jpeg"/></Relationships>
</file>

<file path=ppt/slides/_rels/slide10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66.jpeg"/></Relationships>
</file>

<file path=ppt/slides/_rels/slide108.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65.png"/><Relationship Id="rId1" Type="http://schemas.openxmlformats.org/officeDocument/2006/relationships/slideLayout" Target="../slideLayouts/slideLayout2.xml"/><Relationship Id="rId5" Type="http://schemas.openxmlformats.org/officeDocument/2006/relationships/image" Target="../media/image168.jpeg"/><Relationship Id="rId4" Type="http://schemas.openxmlformats.org/officeDocument/2006/relationships/image" Target="../media/image166.jpeg"/></Relationships>
</file>

<file path=ppt/slides/_rels/slide109.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image" Target="../media/image169.jpeg"/><Relationship Id="rId1" Type="http://schemas.openxmlformats.org/officeDocument/2006/relationships/slideLayout" Target="../slideLayouts/slideLayout2.xml"/><Relationship Id="rId5" Type="http://schemas.openxmlformats.org/officeDocument/2006/relationships/image" Target="../media/image172.jpeg"/><Relationship Id="rId4" Type="http://schemas.openxmlformats.org/officeDocument/2006/relationships/image" Target="../media/image171.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image" Target="../media/image173.jpe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175.jpeg"/></Relationships>
</file>

<file path=ppt/slides/_rels/slide1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2.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rheem.com/products/tank_water_heaters/crossreference/" TargetMode="External"/><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hyperlink" Target="http://myrheem.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51.jpe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7.png"/><Relationship Id="rId3" Type="http://schemas.openxmlformats.org/officeDocument/2006/relationships/image" Target="../media/image55.png"/><Relationship Id="rId7" Type="http://schemas.openxmlformats.org/officeDocument/2006/relationships/image" Target="../media/image64.jpeg"/><Relationship Id="rId12"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9.jpeg"/><Relationship Id="rId11" Type="http://schemas.openxmlformats.org/officeDocument/2006/relationships/image" Target="../media/image66.png"/><Relationship Id="rId5" Type="http://schemas.openxmlformats.org/officeDocument/2006/relationships/image" Target="../media/image63.jpeg"/><Relationship Id="rId10" Type="http://schemas.openxmlformats.org/officeDocument/2006/relationships/image" Target="../media/image65.png"/><Relationship Id="rId4" Type="http://schemas.openxmlformats.org/officeDocument/2006/relationships/image" Target="../media/image57.jpeg"/><Relationship Id="rId9"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75.jpe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2.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1.jpeg"/><Relationship Id="rId5" Type="http://schemas.openxmlformats.org/officeDocument/2006/relationships/image" Target="../media/image58.jpeg"/><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59.jpeg"/><Relationship Id="rId7" Type="http://schemas.openxmlformats.org/officeDocument/2006/relationships/image" Target="../media/image78.pn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4.jpeg"/><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6.xml"/><Relationship Id="rId4" Type="http://schemas.openxmlformats.org/officeDocument/2006/relationships/image" Target="../media/image8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jpeg"/><Relationship Id="rId3" Type="http://schemas.openxmlformats.org/officeDocument/2006/relationships/image" Target="../media/image88.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89.jpeg"/><Relationship Id="rId11" Type="http://schemas.openxmlformats.org/officeDocument/2006/relationships/image" Target="../media/image94.jpeg"/><Relationship Id="rId5" Type="http://schemas.openxmlformats.org/officeDocument/2006/relationships/image" Target="../media/image7.png"/><Relationship Id="rId10" Type="http://schemas.openxmlformats.org/officeDocument/2006/relationships/image" Target="../media/image93.png"/><Relationship Id="rId4" Type="http://schemas.openxmlformats.org/officeDocument/2006/relationships/image" Target="../media/image6.png"/><Relationship Id="rId9" Type="http://schemas.openxmlformats.org/officeDocument/2006/relationships/image" Target="../media/image92.png"/></Relationships>
</file>

<file path=ppt/slides/_rels/slide4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46.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102.jpeg"/><Relationship Id="rId7" Type="http://schemas.openxmlformats.org/officeDocument/2006/relationships/image" Target="../media/image98.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0.png"/><Relationship Id="rId3" Type="http://schemas.openxmlformats.org/officeDocument/2006/relationships/image" Target="../media/image93.png"/><Relationship Id="rId7" Type="http://schemas.openxmlformats.org/officeDocument/2006/relationships/image" Target="../media/image87.png"/><Relationship Id="rId12" Type="http://schemas.openxmlformats.org/officeDocument/2006/relationships/image" Target="../media/image89.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96.jpeg"/><Relationship Id="rId5" Type="http://schemas.openxmlformats.org/officeDocument/2006/relationships/image" Target="../media/image7.png"/><Relationship Id="rId10" Type="http://schemas.openxmlformats.org/officeDocument/2006/relationships/image" Target="../media/image95.png"/><Relationship Id="rId4" Type="http://schemas.openxmlformats.org/officeDocument/2006/relationships/image" Target="../media/image91.png"/><Relationship Id="rId9" Type="http://schemas.openxmlformats.org/officeDocument/2006/relationships/image" Target="../media/image88.png"/></Relationships>
</file>

<file path=ppt/slides/_rels/slide4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92.png"/><Relationship Id="rId4" Type="http://schemas.openxmlformats.org/officeDocument/2006/relationships/image" Target="../media/image109.png"/></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50.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16.jpeg"/><Relationship Id="rId11" Type="http://schemas.openxmlformats.org/officeDocument/2006/relationships/image" Target="../media/image76.png"/><Relationship Id="rId5" Type="http://schemas.openxmlformats.org/officeDocument/2006/relationships/image" Target="../media/image115.jpeg"/><Relationship Id="rId10" Type="http://schemas.openxmlformats.org/officeDocument/2006/relationships/image" Target="../media/image49.png"/><Relationship Id="rId4" Type="http://schemas.openxmlformats.org/officeDocument/2006/relationships/image" Target="../media/image114.jpeg"/><Relationship Id="rId9" Type="http://schemas.openxmlformats.org/officeDocument/2006/relationships/image" Target="../media/image119.jpeg"/></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21.jpeg"/><Relationship Id="rId4" Type="http://schemas.openxmlformats.org/officeDocument/2006/relationships/image" Target="../media/image120.png"/></Relationships>
</file>

<file path=ppt/slides/_rels/slide5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5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24.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49.png"/><Relationship Id="rId4" Type="http://schemas.openxmlformats.org/officeDocument/2006/relationships/image" Target="../media/image114.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7.jpeg"/><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6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14.jpeg"/><Relationship Id="rId5" Type="http://schemas.openxmlformats.org/officeDocument/2006/relationships/image" Target="../media/image129.jpeg"/><Relationship Id="rId4" Type="http://schemas.openxmlformats.org/officeDocument/2006/relationships/image" Target="../media/image128.jpeg"/></Relationships>
</file>

<file path=ppt/slides/_rels/slide62.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14.jpeg"/></Relationships>
</file>

<file path=ppt/slides/_rels/slide6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30.jpeg"/></Relationships>
</file>

<file path=ppt/slides/_rels/slide6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26.jpeg"/><Relationship Id="rId4" Type="http://schemas.openxmlformats.org/officeDocument/2006/relationships/image" Target="../media/image127.jpeg"/></Relationships>
</file>

<file path=ppt/slides/_rels/slide68.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49.png"/><Relationship Id="rId4" Type="http://schemas.openxmlformats.org/officeDocument/2006/relationships/image" Target="../media/image125.png"/></Relationships>
</file>

<file path=ppt/slides/_rels/slide6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132.gi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30.jpeg"/><Relationship Id="rId5" Type="http://schemas.openxmlformats.org/officeDocument/2006/relationships/image" Target="../media/image114.jpeg"/><Relationship Id="rId4" Type="http://schemas.openxmlformats.org/officeDocument/2006/relationships/image" Target="../media/image88.png"/></Relationships>
</file>

<file path=ppt/slides/_rels/slide7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14.jpe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7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119.jpeg"/></Relationships>
</file>

<file path=ppt/slides/_rels/slide7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33.jpe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7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0.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49.png"/><Relationship Id="rId4" Type="http://schemas.openxmlformats.org/officeDocument/2006/relationships/image" Target="../media/image114.jpeg"/></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10.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82.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14.jpeg"/></Relationships>
</file>

<file path=ppt/slides/_rels/slide84.xml.rels><?xml version="1.0" encoding="UTF-8" standalone="yes"?>
<Relationships xmlns="http://schemas.openxmlformats.org/package/2006/relationships"><Relationship Id="rId3" Type="http://schemas.openxmlformats.org/officeDocument/2006/relationships/image" Target="../media/image139.jpeg"/><Relationship Id="rId7" Type="http://schemas.openxmlformats.org/officeDocument/2006/relationships/image" Target="../media/image53.png"/><Relationship Id="rId2" Type="http://schemas.openxmlformats.org/officeDocument/2006/relationships/image" Target="../media/image138.jpeg"/><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49.png"/><Relationship Id="rId4" Type="http://schemas.openxmlformats.org/officeDocument/2006/relationships/image" Target="../media/image114.jpeg"/></Relationships>
</file>

<file path=ppt/slides/_rels/slide8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6.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9.jpeg"/><Relationship Id="rId7" Type="http://schemas.openxmlformats.org/officeDocument/2006/relationships/hyperlink" Target="http://rds.yahoo.com/_ylt=A9G_bI8LjFlLAz4APomjzbkF/SIG=12rnjd4r6/EXP=1264246155/**http:/www.madboxpc.com/wp-content/uploads/2009/07/energy-star-logo.png" TargetMode="External"/><Relationship Id="rId12" Type="http://schemas.openxmlformats.org/officeDocument/2006/relationships/image" Target="../media/image53.png"/><Relationship Id="rId2" Type="http://schemas.openxmlformats.org/officeDocument/2006/relationships/image" Target="../media/image138.jpeg"/><Relationship Id="rId1" Type="http://schemas.openxmlformats.org/officeDocument/2006/relationships/slideLayout" Target="../slideLayouts/slideLayout5.xml"/><Relationship Id="rId6" Type="http://schemas.openxmlformats.org/officeDocument/2006/relationships/image" Target="../media/image142.jpeg"/><Relationship Id="rId11" Type="http://schemas.openxmlformats.org/officeDocument/2006/relationships/image" Target="../media/image76.png"/><Relationship Id="rId5" Type="http://schemas.openxmlformats.org/officeDocument/2006/relationships/image" Target="../media/image141.png"/><Relationship Id="rId10" Type="http://schemas.openxmlformats.org/officeDocument/2006/relationships/image" Target="../media/image49.png"/><Relationship Id="rId4" Type="http://schemas.openxmlformats.org/officeDocument/2006/relationships/image" Target="../media/image140.png"/><Relationship Id="rId9" Type="http://schemas.openxmlformats.org/officeDocument/2006/relationships/image" Target="../media/image144.jpeg"/></Relationships>
</file>

<file path=ppt/slides/_rels/slide88.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39.jpeg"/></Relationships>
</file>

<file path=ppt/slides/_rels/slide89.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0.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140.png"/></Relationships>
</file>

<file path=ppt/slides/_rels/slide92.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156.jpeg"/><Relationship Id="rId3" Type="http://schemas.openxmlformats.org/officeDocument/2006/relationships/image" Target="../media/image151.jpeg"/><Relationship Id="rId7" Type="http://schemas.openxmlformats.org/officeDocument/2006/relationships/image" Target="../media/image155.jpeg"/><Relationship Id="rId2" Type="http://schemas.openxmlformats.org/officeDocument/2006/relationships/image" Target="../media/image150.jpeg"/><Relationship Id="rId1" Type="http://schemas.openxmlformats.org/officeDocument/2006/relationships/slideLayout" Target="../slideLayouts/slideLayout3.xml"/><Relationship Id="rId6" Type="http://schemas.openxmlformats.org/officeDocument/2006/relationships/image" Target="../media/image154.jpeg"/><Relationship Id="rId5" Type="http://schemas.openxmlformats.org/officeDocument/2006/relationships/image" Target="../media/image153.jpeg"/><Relationship Id="rId10" Type="http://schemas.openxmlformats.org/officeDocument/2006/relationships/image" Target="../media/image149.jpeg"/><Relationship Id="rId4" Type="http://schemas.openxmlformats.org/officeDocument/2006/relationships/image" Target="../media/image152.jpeg"/><Relationship Id="rId9" Type="http://schemas.openxmlformats.org/officeDocument/2006/relationships/image" Target="../media/image157.jpeg"/></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36965" y="2416950"/>
            <a:ext cx="6400800" cy="496671"/>
          </a:xfrm>
        </p:spPr>
        <p:txBody>
          <a:bodyPr/>
          <a:lstStyle/>
          <a:p>
            <a:r>
              <a:rPr lang="en-US" sz="1350" dirty="0" smtClean="0"/>
              <a:t>RESIDENTIAL WATER HEATING PRODUCTS</a:t>
            </a:r>
            <a:endParaRPr lang="en-US" sz="1350" dirty="0"/>
          </a:p>
        </p:txBody>
      </p:sp>
      <p:sp>
        <p:nvSpPr>
          <p:cNvPr id="3" name="Title 2"/>
          <p:cNvSpPr>
            <a:spLocks noGrp="1"/>
          </p:cNvSpPr>
          <p:nvPr>
            <p:ph type="ctrTitle"/>
          </p:nvPr>
        </p:nvSpPr>
        <p:spPr>
          <a:xfrm>
            <a:off x="-1" y="3009000"/>
            <a:ext cx="9144000" cy="855677"/>
          </a:xfrm>
        </p:spPr>
        <p:txBody>
          <a:bodyPr>
            <a:normAutofit fontScale="90000"/>
          </a:bodyPr>
          <a:lstStyle/>
          <a:p>
            <a:pPr>
              <a:spcBef>
                <a:spcPts val="0"/>
              </a:spcBef>
              <a:defRPr/>
            </a:pPr>
            <a:r>
              <a:rPr lang="en-US" dirty="0" smtClean="0"/>
              <a:t>Rheem Residential Water </a:t>
            </a:r>
            <a:r>
              <a:rPr lang="en-US" dirty="0" smtClean="0"/>
              <a:t>Heating</a:t>
            </a:r>
            <a:br>
              <a:rPr lang="en-US" dirty="0" smtClean="0"/>
            </a:br>
            <a:r>
              <a:rPr lang="en-US" dirty="0" smtClean="0"/>
              <a:t>Professional Product Line</a:t>
            </a:r>
            <a:r>
              <a:rPr lang="en-US" dirty="0" smtClean="0"/>
              <a:t/>
            </a:r>
            <a:br>
              <a:rPr lang="en-US" dirty="0" smtClean="0"/>
            </a:br>
            <a:endParaRPr lang="en-US" sz="2700" i="1" dirty="0" smtClean="0">
              <a:solidFill>
                <a:srgbClr val="C00000"/>
              </a:solidFill>
            </a:endParaRPr>
          </a:p>
        </p:txBody>
      </p:sp>
      <p:sp>
        <p:nvSpPr>
          <p:cNvPr id="4" name="Text Placeholder 3"/>
          <p:cNvSpPr>
            <a:spLocks noGrp="1"/>
          </p:cNvSpPr>
          <p:nvPr>
            <p:ph type="body" sz="quarter" idx="10"/>
          </p:nvPr>
        </p:nvSpPr>
        <p:spPr>
          <a:xfrm>
            <a:off x="2331254" y="4124086"/>
            <a:ext cx="4471987" cy="644192"/>
          </a:xfrm>
        </p:spPr>
        <p:txBody>
          <a:bodyPr>
            <a:normAutofit lnSpcReduction="10000"/>
          </a:bodyPr>
          <a:lstStyle/>
          <a:p>
            <a:pPr>
              <a:spcBef>
                <a:spcPts val="0"/>
              </a:spcBef>
              <a:defRPr/>
            </a:pPr>
            <a:endParaRPr lang="en-US" sz="900" b="1" dirty="0" smtClean="0"/>
          </a:p>
          <a:p>
            <a:pPr>
              <a:defRPr/>
            </a:pPr>
            <a:r>
              <a:rPr lang="en-US" sz="2000" dirty="0" smtClean="0"/>
              <a:t>January 2014 </a:t>
            </a:r>
            <a:r>
              <a:rPr lang="en-US" sz="1600" dirty="0" smtClean="0"/>
              <a:t/>
            </a:r>
            <a:br>
              <a:rPr lang="en-US" sz="1600" dirty="0" smtClean="0"/>
            </a:br>
            <a:endParaRPr lang="en-US" sz="1400" dirty="0"/>
          </a:p>
        </p:txBody>
      </p:sp>
      <p:grpSp>
        <p:nvGrpSpPr>
          <p:cNvPr id="30" name="Group 29"/>
          <p:cNvGrpSpPr/>
          <p:nvPr/>
        </p:nvGrpSpPr>
        <p:grpSpPr>
          <a:xfrm>
            <a:off x="483101" y="3766554"/>
            <a:ext cx="2277110" cy="2473349"/>
            <a:chOff x="352477" y="3766554"/>
            <a:chExt cx="2277110" cy="2473349"/>
          </a:xfrm>
        </p:grpSpPr>
        <p:pic>
          <p:nvPicPr>
            <p:cNvPr id="15" name="Picture 2" descr="\\bdataprod1\lbutler\My Documents\Residential Reset Commercialization\Reset Images_Rheem+Ruud\Rheem Lower+Higher Res Cropped Pro Images\RHClassic-Tall-Std-Electric-Classic-sys_sentinal-BrassDV-Low.png"/>
            <p:cNvPicPr>
              <a:picLocks noChangeAspect="1" noChangeArrowheads="1"/>
            </p:cNvPicPr>
            <p:nvPr/>
          </p:nvPicPr>
          <p:blipFill>
            <a:blip r:embed="rId3"/>
            <a:srcRect b="18769"/>
            <a:stretch>
              <a:fillRect/>
            </a:stretch>
          </p:blipFill>
          <p:spPr bwMode="auto">
            <a:xfrm>
              <a:off x="543819" y="4427167"/>
              <a:ext cx="674144" cy="1569537"/>
            </a:xfrm>
            <a:prstGeom prst="rect">
              <a:avLst/>
            </a:prstGeom>
            <a:noFill/>
          </p:spPr>
        </p:pic>
        <p:pic>
          <p:nvPicPr>
            <p:cNvPr id="16" name="Picture 15"/>
            <p:cNvPicPr>
              <a:picLocks noChangeAspect="1"/>
            </p:cNvPicPr>
            <p:nvPr/>
          </p:nvPicPr>
          <p:blipFill>
            <a:blip r:embed="rId4">
              <a:clrChange>
                <a:clrFrom>
                  <a:srgbClr val="FFFFFF"/>
                </a:clrFrom>
                <a:clrTo>
                  <a:srgbClr val="FFFFFF">
                    <a:alpha val="0"/>
                  </a:srgbClr>
                </a:clrTo>
              </a:clrChange>
            </a:blip>
            <a:srcRect b="29695"/>
            <a:stretch>
              <a:fillRect/>
            </a:stretch>
          </p:blipFill>
          <p:spPr>
            <a:xfrm>
              <a:off x="1736677" y="4367533"/>
              <a:ext cx="750288" cy="1570965"/>
            </a:xfrm>
            <a:prstGeom prst="rect">
              <a:avLst/>
            </a:prstGeom>
          </p:spPr>
        </p:pic>
        <p:pic>
          <p:nvPicPr>
            <p:cNvPr id="17" name="Picture 16"/>
            <p:cNvPicPr>
              <a:picLocks noChangeAspect="1"/>
            </p:cNvPicPr>
            <p:nvPr/>
          </p:nvPicPr>
          <p:blipFill>
            <a:blip r:embed="rId5">
              <a:clrChange>
                <a:clrFrom>
                  <a:srgbClr val="FFFFFF"/>
                </a:clrFrom>
                <a:clrTo>
                  <a:srgbClr val="FFFFFF">
                    <a:alpha val="0"/>
                  </a:srgbClr>
                </a:clrTo>
              </a:clrChange>
            </a:blip>
            <a:srcRect b="20500"/>
            <a:stretch>
              <a:fillRect/>
            </a:stretch>
          </p:blipFill>
          <p:spPr>
            <a:xfrm>
              <a:off x="1156832" y="4063719"/>
              <a:ext cx="716718" cy="2009185"/>
            </a:xfrm>
            <a:prstGeom prst="rect">
              <a:avLst/>
            </a:prstGeom>
          </p:spPr>
        </p:pic>
        <p:sp>
          <p:nvSpPr>
            <p:cNvPr id="28" name="Rectangle 27"/>
            <p:cNvSpPr/>
            <p:nvPr/>
          </p:nvSpPr>
          <p:spPr>
            <a:xfrm>
              <a:off x="2062099" y="5873585"/>
              <a:ext cx="237940" cy="3663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27" name="Rectangle 26"/>
            <p:cNvSpPr/>
            <p:nvPr/>
          </p:nvSpPr>
          <p:spPr>
            <a:xfrm>
              <a:off x="718010" y="5873585"/>
              <a:ext cx="237940" cy="261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18" name="Rectangle 17"/>
            <p:cNvSpPr/>
            <p:nvPr/>
          </p:nvSpPr>
          <p:spPr>
            <a:xfrm>
              <a:off x="2181069" y="5721446"/>
              <a:ext cx="390321" cy="4132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21" name="Rectangle 20"/>
            <p:cNvSpPr/>
            <p:nvPr/>
          </p:nvSpPr>
          <p:spPr>
            <a:xfrm>
              <a:off x="500958" y="5702713"/>
              <a:ext cx="253996" cy="3663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11" name="Oval 10"/>
            <p:cNvSpPr>
              <a:spLocks noChangeAspect="1"/>
            </p:cNvSpPr>
            <p:nvPr/>
          </p:nvSpPr>
          <p:spPr>
            <a:xfrm>
              <a:off x="352477" y="3766554"/>
              <a:ext cx="2277110" cy="2277110"/>
            </a:xfrm>
            <a:prstGeom prst="ellipse">
              <a:avLst/>
            </a:prstGeom>
            <a:noFill/>
            <a:ln w="155575">
              <a:solidFill>
                <a:schemeClr val="bg1">
                  <a:lumMod val="95000"/>
                </a:schemeClr>
              </a:solidFill>
            </a:ln>
            <a:effectLst>
              <a:outerShdw blurRad="292100" dist="101600" sx="103000" sy="103000" algn="ctr" rotWithShape="0">
                <a:srgbClr val="000000">
                  <a:alpha val="4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grpSp>
      <p:grpSp>
        <p:nvGrpSpPr>
          <p:cNvPr id="32" name="Group 31"/>
          <p:cNvGrpSpPr/>
          <p:nvPr/>
        </p:nvGrpSpPr>
        <p:grpSpPr>
          <a:xfrm>
            <a:off x="1989531" y="4923607"/>
            <a:ext cx="2174184" cy="1225715"/>
            <a:chOff x="6343651" y="4219182"/>
            <a:chExt cx="2174184" cy="1225715"/>
          </a:xfrm>
        </p:grpSpPr>
        <p:sp>
          <p:nvSpPr>
            <p:cNvPr id="22" name="Oval 21"/>
            <p:cNvSpPr/>
            <p:nvPr/>
          </p:nvSpPr>
          <p:spPr>
            <a:xfrm>
              <a:off x="6811710" y="4219182"/>
              <a:ext cx="1225715" cy="1225715"/>
            </a:xfrm>
            <a:prstGeom prst="ellipse">
              <a:avLst/>
            </a:prstGeom>
            <a:noFill/>
            <a:ln w="155575">
              <a:solidFill>
                <a:schemeClr val="bg1">
                  <a:lumMod val="95000"/>
                </a:schemeClr>
              </a:solidFill>
            </a:ln>
            <a:effectLst>
              <a:outerShdw blurRad="292100" dist="101600" sx="103000" sy="103000" algn="ctr" rotWithShape="0">
                <a:srgbClr val="000000">
                  <a:alpha val="4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23" name="Oval 22"/>
            <p:cNvSpPr/>
            <p:nvPr/>
          </p:nvSpPr>
          <p:spPr>
            <a:xfrm>
              <a:off x="6892685" y="4297865"/>
              <a:ext cx="1082124" cy="107217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24" name="Title 2"/>
            <p:cNvSpPr txBox="1">
              <a:spLocks/>
            </p:cNvSpPr>
            <p:nvPr/>
          </p:nvSpPr>
          <p:spPr>
            <a:xfrm>
              <a:off x="6343651" y="4515188"/>
              <a:ext cx="2174184" cy="653017"/>
            </a:xfrm>
            <a:prstGeom prst="rect">
              <a:avLst/>
            </a:prstGeom>
            <a:ln>
              <a:noFill/>
            </a:ln>
          </p:spPr>
          <p:txBody>
            <a:bodyPr vert="horz" lIns="91440" tIns="45720" rIns="91440" bIns="45720" rtlCol="0" anchor="ctr">
              <a:normAutofit fontScale="4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0" u="none" strike="noStrike" kern="1200" cap="all" spc="0" normalizeH="0" noProof="0" dirty="0" smtClean="0">
                  <a:ln>
                    <a:noFill/>
                  </a:ln>
                  <a:effectLst/>
                  <a:uLnTx/>
                  <a:uFillTx/>
                  <a:latin typeface="+mj-lt"/>
                  <a:ea typeface="+mj-ea"/>
                  <a:cs typeface="+mj-cs"/>
                </a:rPr>
                <a:t>Includes </a:t>
              </a:r>
              <a:br>
                <a:rPr kumimoji="0" lang="en-US" sz="2100" b="0" u="none" strike="noStrike" kern="1200" cap="all" spc="0" normalizeH="0" noProof="0" dirty="0" smtClean="0">
                  <a:ln>
                    <a:noFill/>
                  </a:ln>
                  <a:effectLst/>
                  <a:uLnTx/>
                  <a:uFillTx/>
                  <a:latin typeface="+mj-lt"/>
                  <a:ea typeface="+mj-ea"/>
                  <a:cs typeface="+mj-cs"/>
                </a:rPr>
              </a:br>
              <a:r>
                <a:rPr kumimoji="0" lang="en-US" sz="2300" b="1" u="none" strike="noStrike" kern="1200" cap="all" spc="0" normalizeH="0" noProof="0" dirty="0" smtClean="0">
                  <a:ln>
                    <a:noFill/>
                  </a:ln>
                  <a:effectLst/>
                  <a:uLnTx/>
                  <a:uFillTx/>
                  <a:latin typeface="+mj-lt"/>
                  <a:ea typeface="+mj-ea"/>
                  <a:cs typeface="+mj-cs"/>
                </a:rPr>
                <a:t>New</a:t>
              </a:r>
              <a:r>
                <a:rPr kumimoji="0" lang="en-US" sz="2100" b="0" u="none" strike="noStrike" kern="1200" cap="all" spc="0" normalizeH="0" noProof="0" dirty="0" smtClean="0">
                  <a:ln>
                    <a:noFill/>
                  </a:ln>
                  <a:effectLst/>
                  <a:uLnTx/>
                  <a:uFillTx/>
                  <a:latin typeface="+mj-lt"/>
                  <a:ea typeface="+mj-ea"/>
                  <a:cs typeface="+mj-cs"/>
                </a:rPr>
                <a:t> </a:t>
              </a:r>
              <a:r>
                <a:rPr kumimoji="0" lang="en-US" sz="2700" b="0" u="none" strike="noStrike" kern="1200" cap="all" spc="0" normalizeH="0" noProof="0" dirty="0" smtClean="0">
                  <a:ln>
                    <a:noFill/>
                  </a:ln>
                  <a:effectLst/>
                  <a:uLnTx/>
                  <a:uFillTx/>
                  <a:latin typeface="+mj-lt"/>
                  <a:ea typeface="+mj-ea"/>
                  <a:cs typeface="+mj-cs"/>
                </a:rPr>
                <a:t/>
              </a:r>
              <a:br>
                <a:rPr kumimoji="0" lang="en-US" sz="2700" b="0" u="none" strike="noStrike" kern="1200" cap="all" spc="0" normalizeH="0" noProof="0" dirty="0" smtClean="0">
                  <a:ln>
                    <a:noFill/>
                  </a:ln>
                  <a:effectLst/>
                  <a:uLnTx/>
                  <a:uFillTx/>
                  <a:latin typeface="+mj-lt"/>
                  <a:ea typeface="+mj-ea"/>
                  <a:cs typeface="+mj-cs"/>
                </a:rPr>
              </a:br>
              <a:r>
                <a:rPr kumimoji="0" lang="en-US" sz="2800" b="1" u="none" strike="noStrike" kern="1200" cap="all" spc="0" normalizeH="0" noProof="0" dirty="0" smtClean="0">
                  <a:ln>
                    <a:noFill/>
                  </a:ln>
                  <a:effectLst/>
                  <a:uLnTx/>
                  <a:uFillTx/>
                  <a:latin typeface="+mj-lt"/>
                  <a:ea typeface="+mj-ea"/>
                  <a:cs typeface="+mj-cs"/>
                </a:rPr>
                <a:t>Pr</a:t>
              </a:r>
              <a:r>
                <a:rPr lang="en-US" sz="2800" b="1" cap="all" spc="-100" dirty="0" smtClean="0">
                  <a:solidFill>
                    <a:schemeClr val="bg1"/>
                  </a:solidFill>
                  <a:latin typeface="+mj-lt"/>
                  <a:ea typeface="+mj-ea"/>
                  <a:cs typeface="+mj-cs"/>
                </a:rPr>
                <a:t>   </a:t>
              </a:r>
              <a:r>
                <a:rPr kumimoji="0" lang="en-US" sz="2800" b="1" u="none" strike="noStrike" kern="1200" cap="all" spc="0" normalizeH="0" noProof="0" dirty="0" smtClean="0">
                  <a:ln>
                    <a:noFill/>
                  </a:ln>
                  <a:effectLst/>
                  <a:uLnTx/>
                  <a:uFillTx/>
                  <a:latin typeface="+mj-lt"/>
                  <a:ea typeface="+mj-ea"/>
                  <a:cs typeface="+mj-cs"/>
                </a:rPr>
                <a:t>fessional</a:t>
              </a:r>
              <a:r>
                <a:rPr kumimoji="0" lang="en-US" sz="2800" b="0" u="none" strike="noStrike" kern="1200" cap="all" spc="0" normalizeH="0" noProof="0" dirty="0" smtClean="0">
                  <a:ln>
                    <a:noFill/>
                  </a:ln>
                  <a:effectLst/>
                  <a:uLnTx/>
                  <a:uFillTx/>
                  <a:latin typeface="+mj-lt"/>
                  <a:ea typeface="+mj-ea"/>
                  <a:cs typeface="+mj-cs"/>
                </a:rPr>
                <a:t> </a:t>
              </a:r>
              <a:r>
                <a:rPr kumimoji="0" lang="en-US" sz="2700" b="0" u="none" strike="noStrike" kern="1200" cap="all" spc="0" normalizeH="0" noProof="0" dirty="0" smtClean="0">
                  <a:ln>
                    <a:noFill/>
                  </a:ln>
                  <a:effectLst/>
                  <a:uLnTx/>
                  <a:uFillTx/>
                  <a:latin typeface="+mj-lt"/>
                  <a:ea typeface="+mj-ea"/>
                  <a:cs typeface="+mj-cs"/>
                </a:rPr>
                <a:t/>
              </a:r>
              <a:br>
                <a:rPr kumimoji="0" lang="en-US" sz="2700" b="0" u="none" strike="noStrike" kern="1200" cap="all" spc="0" normalizeH="0" noProof="0" dirty="0" smtClean="0">
                  <a:ln>
                    <a:noFill/>
                  </a:ln>
                  <a:effectLst/>
                  <a:uLnTx/>
                  <a:uFillTx/>
                  <a:latin typeface="+mj-lt"/>
                  <a:ea typeface="+mj-ea"/>
                  <a:cs typeface="+mj-cs"/>
                </a:rPr>
              </a:br>
              <a:r>
                <a:rPr kumimoji="0" lang="en-US" sz="2400" b="0" u="none" strike="noStrike" kern="1200" cap="all" spc="0" normalizeH="0" noProof="0" dirty="0" smtClean="0">
                  <a:ln>
                    <a:noFill/>
                  </a:ln>
                  <a:effectLst/>
                  <a:uLnTx/>
                  <a:uFillTx/>
                  <a:latin typeface="+mj-lt"/>
                  <a:ea typeface="+mj-ea"/>
                  <a:cs typeface="+mj-cs"/>
                </a:rPr>
                <a:t>Product Line</a:t>
              </a:r>
            </a:p>
          </p:txBody>
        </p:sp>
        <p:sp>
          <p:nvSpPr>
            <p:cNvPr id="25" name="Oval 24"/>
            <p:cNvSpPr>
              <a:spLocks noChangeAspect="1"/>
            </p:cNvSpPr>
            <p:nvPr/>
          </p:nvSpPr>
          <p:spPr>
            <a:xfrm>
              <a:off x="7112870" y="4816137"/>
              <a:ext cx="64008" cy="608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ln w="38100">
                  <a:solidFill>
                    <a:schemeClr val="tx1"/>
                  </a:solidFill>
                </a:ln>
                <a:solidFill>
                  <a:schemeClr val="tx1">
                    <a:lumMod val="65000"/>
                    <a:lumOff val="35000"/>
                  </a:schemeClr>
                </a:solidFill>
                <a:latin typeface="Arial" pitchFamily="34" charset="0"/>
                <a:cs typeface="Arial" pitchFamily="34" charset="0"/>
              </a:endParaRPr>
            </a:p>
          </p:txBody>
        </p:sp>
      </p:grpSp>
      <p:grpSp>
        <p:nvGrpSpPr>
          <p:cNvPr id="35" name="Group 34"/>
          <p:cNvGrpSpPr/>
          <p:nvPr/>
        </p:nvGrpSpPr>
        <p:grpSpPr>
          <a:xfrm>
            <a:off x="6702965" y="3934824"/>
            <a:ext cx="1547381" cy="1547381"/>
            <a:chOff x="6572341" y="4049124"/>
            <a:chExt cx="1547381" cy="1547381"/>
          </a:xfrm>
        </p:grpSpPr>
        <p:pic>
          <p:nvPicPr>
            <p:cNvPr id="33" name="Picture 2" descr="\\bdataprod1\lbutler\My Documents\HPWH 2013\Rheem-HB50 (3).jpg"/>
            <p:cNvPicPr>
              <a:picLocks noChangeAspect="1" noChangeArrowheads="1"/>
            </p:cNvPicPr>
            <p:nvPr/>
          </p:nvPicPr>
          <p:blipFill>
            <a:blip r:embed="rId6">
              <a:clrChange>
                <a:clrFrom>
                  <a:srgbClr val="FFFFFF"/>
                </a:clrFrom>
                <a:clrTo>
                  <a:srgbClr val="FFFFFF">
                    <a:alpha val="0"/>
                  </a:srgbClr>
                </a:clrTo>
              </a:clrChange>
            </a:blip>
            <a:srcRect b="77"/>
            <a:stretch>
              <a:fillRect/>
            </a:stretch>
          </p:blipFill>
          <p:spPr bwMode="auto">
            <a:xfrm>
              <a:off x="6757062" y="4211377"/>
              <a:ext cx="1106761" cy="1335701"/>
            </a:xfrm>
            <a:prstGeom prst="rect">
              <a:avLst/>
            </a:prstGeom>
            <a:noFill/>
          </p:spPr>
        </p:pic>
        <p:sp>
          <p:nvSpPr>
            <p:cNvPr id="31" name="Oval 30"/>
            <p:cNvSpPr/>
            <p:nvPr/>
          </p:nvSpPr>
          <p:spPr>
            <a:xfrm>
              <a:off x="6572341" y="4049124"/>
              <a:ext cx="1547381" cy="1547381"/>
            </a:xfrm>
            <a:prstGeom prst="ellipse">
              <a:avLst/>
            </a:prstGeom>
            <a:noFill/>
            <a:ln w="155575">
              <a:solidFill>
                <a:schemeClr val="bg1">
                  <a:lumMod val="95000"/>
                </a:schemeClr>
              </a:solidFill>
            </a:ln>
            <a:effectLst>
              <a:outerShdw blurRad="292100" dist="101600" sx="103000" sy="103000" algn="ctr" rotWithShape="0">
                <a:srgbClr val="000000">
                  <a:alpha val="4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grpSp>
      <p:sp>
        <p:nvSpPr>
          <p:cNvPr id="26" name="TextBox 25"/>
          <p:cNvSpPr txBox="1"/>
          <p:nvPr/>
        </p:nvSpPr>
        <p:spPr>
          <a:xfrm>
            <a:off x="6793973" y="5607146"/>
            <a:ext cx="1464119" cy="584775"/>
          </a:xfrm>
          <a:prstGeom prst="rect">
            <a:avLst/>
          </a:prstGeom>
          <a:noFill/>
        </p:spPr>
        <p:txBody>
          <a:bodyPr wrap="none" rtlCol="0">
            <a:spAutoFit/>
          </a:bodyPr>
          <a:lstStyle/>
          <a:p>
            <a:pPr algn="ctr"/>
            <a:r>
              <a:rPr lang="en-US" sz="1600" dirty="0" smtClean="0">
                <a:solidFill>
                  <a:schemeClr val="tx1">
                    <a:lumMod val="65000"/>
                    <a:lumOff val="35000"/>
                  </a:schemeClr>
                </a:solidFill>
              </a:rPr>
              <a:t>Earn More </a:t>
            </a:r>
            <a:br>
              <a:rPr lang="en-US" sz="1600" dirty="0" smtClean="0">
                <a:solidFill>
                  <a:schemeClr val="tx1">
                    <a:lumMod val="65000"/>
                    <a:lumOff val="35000"/>
                  </a:schemeClr>
                </a:solidFill>
              </a:rPr>
            </a:br>
            <a:r>
              <a:rPr lang="en-US" sz="1600" dirty="0" smtClean="0">
                <a:solidFill>
                  <a:schemeClr val="tx1">
                    <a:lumMod val="65000"/>
                    <a:lumOff val="35000"/>
                  </a:schemeClr>
                </a:solidFill>
              </a:rPr>
              <a:t>ProClub Points!</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397397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out)">
                                      <p:cBhvr>
                                        <p:cTn id="7" dur="500"/>
                                        <p:tgtEl>
                                          <p:spTgt spid="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8" presetClass="emph" presetSubtype="0" fill="hold" nodeType="afterEffect">
                                  <p:stCondLst>
                                    <p:cond delay="0"/>
                                  </p:stCondLst>
                                  <p:childTnLst>
                                    <p:animRot by="21600000">
                                      <p:cBhvr>
                                        <p:cTn id="14" dur="500" fill="hold"/>
                                        <p:tgtEl>
                                          <p:spTgt spid="32"/>
                                        </p:tgtEl>
                                        <p:attrNameLst>
                                          <p:attrName>r</p:attrName>
                                        </p:attrNameLst>
                                      </p:cBhvr>
                                    </p:animRot>
                                  </p:childTnLst>
                                </p:cTn>
                              </p:par>
                            </p:childTnLst>
                          </p:cTn>
                        </p:par>
                        <p:par>
                          <p:cTn id="15" fill="hold">
                            <p:stCondLst>
                              <p:cond delay="1500"/>
                            </p:stCondLst>
                            <p:childTnLst>
                              <p:par>
                                <p:cTn id="16" presetID="16" presetClass="entr" presetSubtype="26"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Horizontal)">
                                      <p:cBhvr>
                                        <p:cTn id="18" dur="500"/>
                                        <p:tgtEl>
                                          <p:spTgt spid="35"/>
                                        </p:tgtEl>
                                      </p:cBhvr>
                                    </p:animEffect>
                                  </p:childTnLst>
                                </p:cTn>
                              </p:par>
                            </p:childTnLst>
                          </p:cTn>
                        </p:par>
                        <p:par>
                          <p:cTn id="19" fill="hold">
                            <p:stCondLst>
                              <p:cond delay="2000"/>
                            </p:stCondLst>
                            <p:childTnLst>
                              <p:par>
                                <p:cTn id="20" presetID="16" presetClass="entr" presetSubtype="42"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out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6"/>
          <p:cNvGrpSpPr/>
          <p:nvPr/>
        </p:nvGrpSpPr>
        <p:grpSpPr>
          <a:xfrm>
            <a:off x="5790718" y="1558953"/>
            <a:ext cx="3076881" cy="4743158"/>
            <a:chOff x="5790718" y="1757733"/>
            <a:chExt cx="3076881" cy="4743158"/>
          </a:xfrm>
        </p:grpSpPr>
        <p:sp>
          <p:nvSpPr>
            <p:cNvPr id="4" name="Rectangle 3"/>
            <p:cNvSpPr/>
            <p:nvPr/>
          </p:nvSpPr>
          <p:spPr>
            <a:xfrm>
              <a:off x="6207920" y="1757733"/>
              <a:ext cx="2659679" cy="4730143"/>
            </a:xfrm>
            <a:prstGeom prst="rect">
              <a:avLst/>
            </a:prstGeom>
            <a:solidFill>
              <a:schemeClr val="bg1">
                <a:lumMod val="85000"/>
              </a:schemeClr>
            </a:solidFill>
            <a:ln>
              <a:solidFill>
                <a:schemeClr val="tx1">
                  <a:lumMod val="50000"/>
                  <a:lumOff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5" name="Picture 4" descr="Kenny_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0718" y="2380836"/>
              <a:ext cx="1872754" cy="4120055"/>
            </a:xfrm>
            <a:prstGeom prst="rect">
              <a:avLst/>
            </a:prstGeom>
          </p:spPr>
        </p:pic>
        <p:sp>
          <p:nvSpPr>
            <p:cNvPr id="6" name="TextBox 5"/>
            <p:cNvSpPr txBox="1"/>
            <p:nvPr/>
          </p:nvSpPr>
          <p:spPr>
            <a:xfrm>
              <a:off x="6207920" y="1784034"/>
              <a:ext cx="2659679" cy="677108"/>
            </a:xfrm>
            <a:prstGeom prst="rect">
              <a:avLst/>
            </a:prstGeom>
            <a:noFill/>
          </p:spPr>
          <p:txBody>
            <a:bodyPr wrap="square" rtlCol="0">
              <a:spAutoFit/>
            </a:bodyPr>
            <a:lstStyle/>
            <a:p>
              <a:pPr algn="ctr">
                <a:lnSpc>
                  <a:spcPct val="70000"/>
                </a:lnSpc>
              </a:pPr>
              <a:r>
                <a:rPr lang="en-US" sz="2000" dirty="0" smtClean="0"/>
                <a:t>INVESTMENT IN OUR</a:t>
              </a:r>
              <a:br>
                <a:rPr lang="en-US" sz="2000" dirty="0" smtClean="0"/>
              </a:br>
              <a:r>
                <a:rPr lang="en-US" sz="3200" b="1" dirty="0" smtClean="0"/>
                <a:t>PLUMBERS</a:t>
              </a:r>
              <a:endParaRPr lang="en-US" sz="3200" b="1" dirty="0"/>
            </a:p>
          </p:txBody>
        </p:sp>
        <p:pic>
          <p:nvPicPr>
            <p:cNvPr id="7" name="Picture 6" descr="Screen Shot 2012-08-01 at 4.50.38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78889">
              <a:off x="7366667" y="4222019"/>
              <a:ext cx="1280124" cy="1656772"/>
            </a:xfrm>
            <a:prstGeom prst="rect">
              <a:avLst/>
            </a:prstGeom>
            <a:ln>
              <a:solidFill>
                <a:schemeClr val="tx1"/>
              </a:solidFill>
            </a:ln>
            <a:effectLst>
              <a:outerShdw blurRad="50800" dist="38100" dir="2700000" algn="tl" rotWithShape="0">
                <a:prstClr val="black">
                  <a:alpha val="40000"/>
                </a:prstClr>
              </a:outerShdw>
            </a:effectLst>
          </p:spPr>
        </p:pic>
      </p:grpSp>
      <p:grpSp>
        <p:nvGrpSpPr>
          <p:cNvPr id="8" name="Group 22"/>
          <p:cNvGrpSpPr/>
          <p:nvPr/>
        </p:nvGrpSpPr>
        <p:grpSpPr>
          <a:xfrm>
            <a:off x="306161" y="1558953"/>
            <a:ext cx="2659680" cy="4730143"/>
            <a:chOff x="306161" y="1757733"/>
            <a:chExt cx="2659680" cy="4730143"/>
          </a:xfrm>
        </p:grpSpPr>
        <p:sp>
          <p:nvSpPr>
            <p:cNvPr id="9" name="Rectangle 8"/>
            <p:cNvSpPr/>
            <p:nvPr/>
          </p:nvSpPr>
          <p:spPr>
            <a:xfrm>
              <a:off x="306162" y="1757733"/>
              <a:ext cx="2659679" cy="4730143"/>
            </a:xfrm>
            <a:prstGeom prst="rect">
              <a:avLst/>
            </a:prstGeom>
            <a:solidFill>
              <a:schemeClr val="bg1">
                <a:lumMod val="85000"/>
              </a:schemeClr>
            </a:solidFill>
            <a:ln>
              <a:solidFill>
                <a:schemeClr val="tx1">
                  <a:lumMod val="50000"/>
                  <a:lumOff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nvGrpSpPr>
            <p:cNvPr id="10" name="Group 24"/>
            <p:cNvGrpSpPr/>
            <p:nvPr/>
          </p:nvGrpSpPr>
          <p:grpSpPr>
            <a:xfrm>
              <a:off x="415312" y="2392381"/>
              <a:ext cx="2396740" cy="3983824"/>
              <a:chOff x="426857" y="2380836"/>
              <a:chExt cx="2396740" cy="3983824"/>
            </a:xfrm>
          </p:grpSpPr>
          <p:pic>
            <p:nvPicPr>
              <p:cNvPr id="13" name="Content Placeholder 5" descr="HB50RM_035.png"/>
              <p:cNvPicPr>
                <a:picLocks noChangeAspect="1"/>
              </p:cNvPicPr>
              <p:nvPr/>
            </p:nvPicPr>
            <p:blipFill>
              <a:blip r:embed="rId4" cstate="screen">
                <a:extLst>
                  <a:ext uri="{28A0092B-C50C-407E-A947-70E740481C1C}">
                    <a14:useLocalDpi xmlns:a14="http://schemas.microsoft.com/office/drawing/2010/main"/>
                  </a:ext>
                </a:extLst>
              </a:blip>
              <a:srcRect t="-381" b="-478"/>
              <a:stretch>
                <a:fillRect/>
              </a:stretch>
            </p:blipFill>
            <p:spPr bwMode="auto">
              <a:xfrm>
                <a:off x="1423829" y="2380836"/>
                <a:ext cx="1399768" cy="3983824"/>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857" y="2575057"/>
                <a:ext cx="1009184" cy="2816328"/>
              </a:xfrm>
              <a:prstGeom prst="rect">
                <a:avLst/>
              </a:prstGeom>
              <a:effectLst>
                <a:outerShdw blurRad="50800" dist="38100" dir="8100000" algn="tr" rotWithShape="0">
                  <a:prstClr val="black">
                    <a:alpha val="40000"/>
                  </a:prstClr>
                </a:outerShdw>
              </a:effectLst>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0517" y="4090070"/>
                <a:ext cx="923923" cy="1519609"/>
              </a:xfrm>
              <a:prstGeom prst="rect">
                <a:avLst/>
              </a:prstGeom>
              <a:effectLst>
                <a:outerShdw blurRad="50800" dist="38100" dir="8100000" algn="tr" rotWithShape="0">
                  <a:prstClr val="black">
                    <a:alpha val="40000"/>
                  </a:prstClr>
                </a:outerShdw>
              </a:effectLst>
            </p:spPr>
          </p:pic>
        </p:grpSp>
        <p:sp>
          <p:nvSpPr>
            <p:cNvPr id="11" name="TextBox 10"/>
            <p:cNvSpPr txBox="1"/>
            <p:nvPr/>
          </p:nvSpPr>
          <p:spPr>
            <a:xfrm>
              <a:off x="306161" y="1790720"/>
              <a:ext cx="2659679" cy="677108"/>
            </a:xfrm>
            <a:prstGeom prst="rect">
              <a:avLst/>
            </a:prstGeom>
            <a:noFill/>
          </p:spPr>
          <p:txBody>
            <a:bodyPr wrap="square" rtlCol="0">
              <a:spAutoFit/>
            </a:bodyPr>
            <a:lstStyle/>
            <a:p>
              <a:pPr algn="ctr">
                <a:lnSpc>
                  <a:spcPct val="70000"/>
                </a:lnSpc>
              </a:pPr>
              <a:r>
                <a:rPr lang="en-US" sz="2000" dirty="0" smtClean="0"/>
                <a:t>INVESTMENT IN OUR</a:t>
              </a:r>
              <a:br>
                <a:rPr lang="en-US" sz="2000" dirty="0" smtClean="0"/>
              </a:br>
              <a:r>
                <a:rPr lang="en-US" sz="3200" b="1" dirty="0" smtClean="0"/>
                <a:t>PRODUCTS</a:t>
              </a:r>
              <a:endParaRPr lang="en-US" sz="3200" b="1" dirty="0"/>
            </a:p>
          </p:txBody>
        </p:sp>
        <p:pic>
          <p:nvPicPr>
            <p:cNvPr id="12" name="Picture 11"/>
            <p:cNvPicPr>
              <a:picLocks noChangeAspect="1"/>
            </p:cNvPicPr>
            <p:nvPr/>
          </p:nvPicPr>
          <p:blipFill>
            <a:blip r:embed="rId7"/>
            <a:srcRect l="24836" t="36674" r="21330" b="39389"/>
            <a:stretch>
              <a:fillRect/>
            </a:stretch>
          </p:blipFill>
          <p:spPr>
            <a:xfrm>
              <a:off x="640376" y="3112916"/>
              <a:ext cx="617588" cy="395736"/>
            </a:xfrm>
            <a:prstGeom prst="rect">
              <a:avLst/>
            </a:prstGeom>
          </p:spPr>
        </p:pic>
      </p:grpSp>
      <p:grpSp>
        <p:nvGrpSpPr>
          <p:cNvPr id="16" name="Group 25"/>
          <p:cNvGrpSpPr/>
          <p:nvPr/>
        </p:nvGrpSpPr>
        <p:grpSpPr>
          <a:xfrm>
            <a:off x="3246489" y="1558953"/>
            <a:ext cx="2659679" cy="4730143"/>
            <a:chOff x="3246489" y="1757733"/>
            <a:chExt cx="2659679" cy="4730143"/>
          </a:xfrm>
        </p:grpSpPr>
        <p:sp>
          <p:nvSpPr>
            <p:cNvPr id="17" name="Rectangle 16"/>
            <p:cNvSpPr/>
            <p:nvPr/>
          </p:nvSpPr>
          <p:spPr>
            <a:xfrm>
              <a:off x="3246489" y="1757733"/>
              <a:ext cx="2659679" cy="4730143"/>
            </a:xfrm>
            <a:prstGeom prst="rect">
              <a:avLst/>
            </a:prstGeom>
            <a:solidFill>
              <a:schemeClr val="bg1">
                <a:lumMod val="85000"/>
              </a:schemeClr>
            </a:solidFill>
            <a:ln w="6350">
              <a:solidFill>
                <a:schemeClr val="bg1">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8" name="TextBox 17"/>
            <p:cNvSpPr txBox="1"/>
            <p:nvPr/>
          </p:nvSpPr>
          <p:spPr>
            <a:xfrm>
              <a:off x="3246489" y="1784034"/>
              <a:ext cx="2659679" cy="665567"/>
            </a:xfrm>
            <a:prstGeom prst="rect">
              <a:avLst/>
            </a:prstGeom>
            <a:noFill/>
            <a:ln w="6350">
              <a:noFill/>
            </a:ln>
          </p:spPr>
          <p:txBody>
            <a:bodyPr wrap="square" rtlCol="0">
              <a:spAutoFit/>
            </a:bodyPr>
            <a:lstStyle/>
            <a:p>
              <a:pPr algn="ctr">
                <a:lnSpc>
                  <a:spcPct val="70000"/>
                </a:lnSpc>
              </a:pPr>
              <a:r>
                <a:rPr lang="en-US" sz="2000" dirty="0" smtClean="0"/>
                <a:t>INVESTMENT IN OUR</a:t>
              </a:r>
              <a:br>
                <a:rPr lang="en-US" sz="2000" dirty="0" smtClean="0"/>
              </a:br>
              <a:r>
                <a:rPr lang="en-US" sz="3100" b="1" dirty="0" smtClean="0"/>
                <a:t>WHOLESALERS</a:t>
              </a:r>
              <a:endParaRPr lang="en-US" sz="3100" b="1" dirty="0"/>
            </a:p>
          </p:txBody>
        </p:sp>
        <p:pic>
          <p:nvPicPr>
            <p:cNvPr id="19" name="Picture 18"/>
            <p:cNvPicPr>
              <a:picLocks noChangeAspect="1"/>
            </p:cNvPicPr>
            <p:nvPr/>
          </p:nvPicPr>
          <p:blipFill rotWithShape="1">
            <a:blip r:embed="rId8"/>
            <a:srcRect r="107" b="23"/>
            <a:stretch/>
          </p:blipFill>
          <p:spPr>
            <a:xfrm>
              <a:off x="3372793" y="2467829"/>
              <a:ext cx="2393452" cy="1141296"/>
            </a:xfrm>
            <a:prstGeom prst="rect">
              <a:avLst/>
            </a:prstGeom>
            <a:ln w="6350" cmpd="sng">
              <a:solidFill>
                <a:schemeClr val="bg1">
                  <a:lumMod val="50000"/>
                </a:schemeClr>
              </a:solidFill>
            </a:ln>
          </p:spPr>
        </p:pic>
        <p:pic>
          <p:nvPicPr>
            <p:cNvPr id="20" name="Picture 4"/>
            <p:cNvPicPr>
              <a:picLocks noChangeAspect="1" noChangeArrowheads="1"/>
            </p:cNvPicPr>
            <p:nvPr/>
          </p:nvPicPr>
          <p:blipFill>
            <a:blip r:embed="rId9"/>
            <a:stretch>
              <a:fillRect/>
            </a:stretch>
          </p:blipFill>
          <p:spPr bwMode="auto">
            <a:xfrm>
              <a:off x="3397295" y="5040484"/>
              <a:ext cx="2368950" cy="1335721"/>
            </a:xfrm>
            <a:prstGeom prst="rect">
              <a:avLst/>
            </a:prstGeom>
            <a:noFill/>
            <a:ln w="6350">
              <a:solidFill>
                <a:schemeClr val="bg1">
                  <a:lumMod val="50000"/>
                </a:schemeClr>
              </a:solidFill>
              <a:miter lim="800000"/>
              <a:headEnd/>
              <a:tailEnd/>
            </a:ln>
            <a:effectLst/>
          </p:spPr>
        </p:pic>
        <p:pic>
          <p:nvPicPr>
            <p:cNvPr id="21" name="Picture 5"/>
            <p:cNvPicPr>
              <a:picLocks noChangeAspect="1" noChangeArrowheads="1"/>
            </p:cNvPicPr>
            <p:nvPr/>
          </p:nvPicPr>
          <p:blipFill>
            <a:blip r:embed="rId10"/>
            <a:stretch>
              <a:fillRect/>
            </a:stretch>
          </p:blipFill>
          <p:spPr bwMode="auto">
            <a:xfrm>
              <a:off x="3383303" y="3696801"/>
              <a:ext cx="2382942" cy="1262226"/>
            </a:xfrm>
            <a:prstGeom prst="rect">
              <a:avLst/>
            </a:prstGeom>
            <a:noFill/>
            <a:ln w="6350">
              <a:solidFill>
                <a:schemeClr val="bg1">
                  <a:lumMod val="50000"/>
                </a:schemeClr>
              </a:solidFill>
              <a:miter lim="800000"/>
              <a:headEnd/>
              <a:tailEnd/>
            </a:ln>
            <a:effectLst/>
          </p:spPr>
        </p:pic>
      </p:grpSp>
      <p:sp>
        <p:nvSpPr>
          <p:cNvPr id="22" name="Title 1"/>
          <p:cNvSpPr txBox="1">
            <a:spLocks/>
          </p:cNvSpPr>
          <p:nvPr/>
        </p:nvSpPr>
        <p:spPr>
          <a:xfrm>
            <a:off x="0" y="66675"/>
            <a:ext cx="9144000" cy="973138"/>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85000"/>
                  </a:schemeClr>
                </a:solidFill>
                <a:effectLst/>
                <a:uLnTx/>
                <a:uFillTx/>
                <a:latin typeface="+mj-lt"/>
                <a:ea typeface="+mj-ea"/>
                <a:cs typeface="+mj-cs"/>
              </a:rPr>
              <a:t>New Professional Product Line</a:t>
            </a:r>
            <a:br>
              <a:rPr kumimoji="0" lang="en-US" sz="3600" b="0" i="0" u="none" strike="noStrike" kern="1200" cap="none" spc="0" normalizeH="0" baseline="0" noProof="0" dirty="0" smtClean="0">
                <a:ln>
                  <a:noFill/>
                </a:ln>
                <a:solidFill>
                  <a:schemeClr val="bg1">
                    <a:lumMod val="85000"/>
                  </a:schemeClr>
                </a:solidFill>
                <a:effectLst/>
                <a:uLnTx/>
                <a:uFillTx/>
                <a:latin typeface="+mj-lt"/>
                <a:ea typeface="+mj-ea"/>
                <a:cs typeface="+mj-cs"/>
              </a:rPr>
            </a:br>
            <a:r>
              <a:rPr kumimoji="0" lang="en-US" sz="2000" b="0" i="0" u="none" strike="noStrike" kern="1200" cap="none" spc="0" normalizeH="0" baseline="0" noProof="0" dirty="0" smtClean="0">
                <a:ln>
                  <a:noFill/>
                </a:ln>
                <a:solidFill>
                  <a:schemeClr val="bg1">
                    <a:lumMod val="85000"/>
                  </a:schemeClr>
                </a:solidFill>
                <a:effectLst/>
                <a:uLnTx/>
                <a:uFillTx/>
                <a:latin typeface="+mj-lt"/>
                <a:ea typeface="+mj-ea"/>
                <a:cs typeface="+mj-cs"/>
              </a:rPr>
              <a:t>The Time Is Right for Investment</a:t>
            </a:r>
            <a:endParaRPr kumimoji="0" lang="en-US" sz="2000" b="0" i="0" u="none" strike="noStrike" kern="1200" cap="none" spc="0" normalizeH="0" baseline="0" noProof="0" dirty="0">
              <a:ln>
                <a:noFill/>
              </a:ln>
              <a:solidFill>
                <a:schemeClr val="bg1">
                  <a:lumMod val="85000"/>
                </a:schemeClr>
              </a:solidFill>
              <a:effectLst/>
              <a:uLnTx/>
              <a:uFillTx/>
              <a:latin typeface="+mj-lt"/>
              <a:ea typeface="+mj-ea"/>
              <a:cs typeface="+mj-cs"/>
            </a:endParaRPr>
          </a:p>
        </p:txBody>
      </p:sp>
      <p:sp>
        <p:nvSpPr>
          <p:cNvPr id="23"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000" fill="hold"/>
                                        <p:tgtEl>
                                          <p:spTgt spid="16"/>
                                        </p:tgtEl>
                                        <p:attrNameLst>
                                          <p:attrName>ppt_x</p:attrName>
                                        </p:attrNameLst>
                                      </p:cBhvr>
                                      <p:tavLst>
                                        <p:tav tm="0">
                                          <p:val>
                                            <p:strVal val="#ppt_x"/>
                                          </p:val>
                                        </p:tav>
                                        <p:tav tm="100000">
                                          <p:val>
                                            <p:strVal val="#ppt_x"/>
                                          </p:val>
                                        </p:tav>
                                      </p:tavLst>
                                    </p:anim>
                                    <p:anim calcmode="lin" valueType="num">
                                      <p:cBhvr additive="base">
                                        <p:cTn id="13" dur="10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36965" y="2425180"/>
            <a:ext cx="6400800" cy="496671"/>
          </a:xfrm>
        </p:spPr>
        <p:txBody>
          <a:bodyPr/>
          <a:lstStyle/>
          <a:p>
            <a:r>
              <a:rPr lang="en-US" sz="1350" dirty="0" smtClean="0"/>
              <a:t>WATER HEATING PRODUCTS</a:t>
            </a:r>
            <a:endParaRPr lang="en-US" sz="1350" dirty="0"/>
          </a:p>
        </p:txBody>
      </p:sp>
      <p:sp>
        <p:nvSpPr>
          <p:cNvPr id="3" name="Title 2"/>
          <p:cNvSpPr>
            <a:spLocks noGrp="1"/>
          </p:cNvSpPr>
          <p:nvPr>
            <p:ph type="ctrTitle"/>
          </p:nvPr>
        </p:nvSpPr>
        <p:spPr>
          <a:xfrm>
            <a:off x="0" y="3405363"/>
            <a:ext cx="9144000" cy="2280745"/>
          </a:xfrm>
        </p:spPr>
        <p:txBody>
          <a:bodyPr>
            <a:normAutofit fontScale="90000"/>
          </a:bodyPr>
          <a:lstStyle/>
          <a:p>
            <a:pPr>
              <a:spcBef>
                <a:spcPts val="0"/>
              </a:spcBef>
              <a:defRPr/>
            </a:pPr>
            <a:r>
              <a:rPr lang="en-US" dirty="0" smtClean="0"/>
              <a:t>Rheem Tankless Water Heaters</a:t>
            </a:r>
            <a:br>
              <a:rPr lang="en-US" dirty="0" smtClean="0"/>
            </a:br>
            <a:r>
              <a:rPr lang="en-US" sz="3100" dirty="0" smtClean="0">
                <a:solidFill>
                  <a:srgbClr val="C00000"/>
                </a:solidFill>
                <a:effectLst>
                  <a:outerShdw blurRad="38100" dist="38100" dir="2700000" algn="tl">
                    <a:srgbClr val="000000">
                      <a:alpha val="43137"/>
                    </a:srgbClr>
                  </a:outerShdw>
                </a:effectLst>
              </a:rPr>
              <a:t>Electric Models</a:t>
            </a:r>
            <a:r>
              <a:rPr lang="en-US" dirty="0" smtClean="0"/>
              <a:t/>
            </a:r>
            <a:br>
              <a:rPr lang="en-US" dirty="0" smtClean="0"/>
            </a:br>
            <a:r>
              <a:rPr lang="en-US" sz="2400" dirty="0" smtClean="0"/>
              <a:t/>
            </a:r>
            <a:br>
              <a:rPr lang="en-US" sz="2400" dirty="0" smtClean="0"/>
            </a:br>
            <a:r>
              <a:rPr lang="en-US" sz="2700" dirty="0" smtClean="0"/>
              <a:t>Point-of-Use, Application Specific</a:t>
            </a:r>
            <a:br>
              <a:rPr lang="en-US" sz="2700" dirty="0" smtClean="0"/>
            </a:br>
            <a:r>
              <a:rPr lang="en-US" sz="2700" dirty="0" smtClean="0"/>
              <a:t>and Whole Home Models</a:t>
            </a:r>
          </a:p>
        </p:txBody>
      </p:sp>
      <p:sp>
        <p:nvSpPr>
          <p:cNvPr id="12"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100</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9" name="Picture 9" descr="Rheem_14kW_Front.jpg"/>
          <p:cNvPicPr>
            <a:picLocks noChangeAspect="1"/>
          </p:cNvPicPr>
          <p:nvPr/>
        </p:nvPicPr>
        <p:blipFill>
          <a:blip r:embed="rId3"/>
          <a:srcRect r="4" b="16"/>
          <a:stretch>
            <a:fillRect/>
          </a:stretch>
        </p:blipFill>
        <p:spPr bwMode="auto">
          <a:xfrm>
            <a:off x="7043394" y="4225062"/>
            <a:ext cx="1676400" cy="1644650"/>
          </a:xfrm>
          <a:prstGeom prst="rect">
            <a:avLst/>
          </a:prstGeom>
          <a:noFill/>
          <a:ln w="9525">
            <a:noFill/>
            <a:miter lim="800000"/>
            <a:headEnd/>
            <a:tailEnd/>
          </a:ln>
        </p:spPr>
      </p:pic>
    </p:spTree>
    <p:extLst>
      <p:ext uri="{BB962C8B-B14F-4D97-AF65-F5344CB8AC3E}">
        <p14:creationId xmlns:p14="http://schemas.microsoft.com/office/powerpoint/2010/main" val="1287981757"/>
      </p:ext>
    </p:extLst>
  </p:cSld>
  <p:clrMapOvr>
    <a:masterClrMapping/>
  </p:clrMapOvr>
  <p:transition spd="med">
    <p:zo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Tankless Electric Market </a:t>
            </a:r>
          </a:p>
        </p:txBody>
      </p:sp>
      <p:sp>
        <p:nvSpPr>
          <p:cNvPr id="3075" name="Content Placeholder 2"/>
          <p:cNvSpPr>
            <a:spLocks noGrp="1"/>
          </p:cNvSpPr>
          <p:nvPr>
            <p:ph idx="1"/>
          </p:nvPr>
        </p:nvSpPr>
        <p:spPr>
          <a:xfrm>
            <a:off x="817184" y="1432040"/>
            <a:ext cx="7895891" cy="4953000"/>
          </a:xfrm>
        </p:spPr>
        <p:txBody>
          <a:bodyPr/>
          <a:lstStyle/>
          <a:p>
            <a:pPr eaLnBrk="1" hangingPunct="1"/>
            <a:r>
              <a:rPr lang="en-US" sz="2400" b="1" dirty="0" smtClean="0"/>
              <a:t>Estimated U.S. Market is 300,000 units annually</a:t>
            </a:r>
          </a:p>
          <a:p>
            <a:pPr eaLnBrk="1" hangingPunct="1"/>
            <a:r>
              <a:rPr lang="en-US" sz="2400" b="1" dirty="0" smtClean="0"/>
              <a:t>Three major categories of tankless electric products</a:t>
            </a:r>
          </a:p>
          <a:p>
            <a:pPr marL="914400" lvl="1" indent="-457200" eaLnBrk="1" hangingPunct="1">
              <a:buClr>
                <a:srgbClr val="C00000"/>
              </a:buClr>
              <a:buFont typeface="+mj-lt"/>
              <a:buAutoNum type="arabicPeriod"/>
            </a:pPr>
            <a:r>
              <a:rPr lang="en-US" sz="2000" b="1" dirty="0" smtClean="0"/>
              <a:t>Point-of-use</a:t>
            </a:r>
          </a:p>
          <a:p>
            <a:pPr lvl="2" eaLnBrk="1" hangingPunct="1"/>
            <a:r>
              <a:rPr lang="en-US" sz="2000" dirty="0" smtClean="0"/>
              <a:t>Typically (3 kw up to 6 kw)</a:t>
            </a:r>
          </a:p>
          <a:p>
            <a:pPr marL="914400" lvl="1" indent="-457200" eaLnBrk="1" hangingPunct="1">
              <a:buClr>
                <a:srgbClr val="C00000"/>
              </a:buClr>
              <a:buFont typeface="+mj-lt"/>
              <a:buAutoNum type="arabicPeriod"/>
            </a:pPr>
            <a:r>
              <a:rPr lang="en-US" sz="2000" b="1" dirty="0" smtClean="0"/>
              <a:t>Application specific </a:t>
            </a:r>
          </a:p>
          <a:p>
            <a:pPr lvl="2" eaLnBrk="1" hangingPunct="1"/>
            <a:r>
              <a:rPr lang="en-US" sz="2000" dirty="0" smtClean="0"/>
              <a:t>Sized accordingly - number of showers, sinks, etc.</a:t>
            </a:r>
          </a:p>
          <a:p>
            <a:pPr lvl="2" eaLnBrk="1" hangingPunct="1"/>
            <a:r>
              <a:rPr lang="en-US" sz="2000" dirty="0" smtClean="0"/>
              <a:t> Typically ( 7 kw up to 12 kw)</a:t>
            </a:r>
          </a:p>
          <a:p>
            <a:pPr marL="914400" lvl="1" indent="-457200" eaLnBrk="1" hangingPunct="1">
              <a:buClr>
                <a:srgbClr val="C00000"/>
              </a:buClr>
              <a:buFont typeface="+mj-lt"/>
              <a:buAutoNum type="arabicPeriod"/>
            </a:pPr>
            <a:r>
              <a:rPr lang="en-US" sz="2000" b="1" dirty="0" smtClean="0"/>
              <a:t>Whole Home </a:t>
            </a:r>
          </a:p>
          <a:p>
            <a:pPr lvl="2" eaLnBrk="1" hangingPunct="1"/>
            <a:r>
              <a:rPr lang="en-US" sz="2000" dirty="0" smtClean="0"/>
              <a:t>Small segment of the market, but growing </a:t>
            </a:r>
          </a:p>
          <a:p>
            <a:pPr lvl="2" eaLnBrk="1" hangingPunct="1"/>
            <a:r>
              <a:rPr lang="en-US" sz="2000" dirty="0" smtClean="0"/>
              <a:t> Typically ( 18 kw and larger) depending on geographic region</a:t>
            </a:r>
          </a:p>
        </p:txBody>
      </p:sp>
      <p:sp>
        <p:nvSpPr>
          <p:cNvPr id="4"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101</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20494" y="2938331"/>
            <a:ext cx="2259107" cy="18645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b="1" dirty="0">
              <a:solidFill>
                <a:schemeClr val="tx1">
                  <a:lumMod val="65000"/>
                  <a:lumOff val="35000"/>
                </a:schemeClr>
              </a:solidFill>
              <a:latin typeface="Arial" pitchFamily="34" charset="0"/>
              <a:cs typeface="Arial" pitchFamily="34" charset="0"/>
            </a:endParaRPr>
          </a:p>
        </p:txBody>
      </p:sp>
      <p:pic>
        <p:nvPicPr>
          <p:cNvPr id="4102" name="Picture 8" descr="Rheem_3-10kW_FrontV.jpg"/>
          <p:cNvPicPr>
            <a:picLocks noChangeAspect="1"/>
          </p:cNvPicPr>
          <p:nvPr/>
        </p:nvPicPr>
        <p:blipFill>
          <a:blip r:embed="rId3"/>
          <a:srcRect/>
          <a:stretch>
            <a:fillRect/>
          </a:stretch>
        </p:blipFill>
        <p:spPr bwMode="auto">
          <a:xfrm>
            <a:off x="1721490" y="1573417"/>
            <a:ext cx="1086963" cy="1571567"/>
          </a:xfrm>
          <a:prstGeom prst="rect">
            <a:avLst/>
          </a:prstGeom>
          <a:noFill/>
          <a:ln w="9525">
            <a:noFill/>
            <a:miter lim="800000"/>
            <a:headEnd/>
            <a:tailEnd/>
          </a:ln>
        </p:spPr>
      </p:pic>
      <p:pic>
        <p:nvPicPr>
          <p:cNvPr id="4103" name="Picture 9" descr="Rheem_14kW_Front.jpg"/>
          <p:cNvPicPr>
            <a:picLocks noChangeAspect="1"/>
          </p:cNvPicPr>
          <p:nvPr/>
        </p:nvPicPr>
        <p:blipFill>
          <a:blip r:embed="rId4"/>
          <a:srcRect r="4" b="16"/>
          <a:stretch>
            <a:fillRect/>
          </a:stretch>
        </p:blipFill>
        <p:spPr bwMode="auto">
          <a:xfrm>
            <a:off x="3630930" y="1500334"/>
            <a:ext cx="1676400" cy="1644650"/>
          </a:xfrm>
          <a:prstGeom prst="rect">
            <a:avLst/>
          </a:prstGeom>
          <a:noFill/>
          <a:ln w="9525">
            <a:noFill/>
            <a:miter lim="800000"/>
            <a:headEnd/>
            <a:tailEnd/>
          </a:ln>
        </p:spPr>
      </p:pic>
      <p:pic>
        <p:nvPicPr>
          <p:cNvPr id="4104" name="Picture 10" descr="Rheem_18-27kW_FrontV.jpg"/>
          <p:cNvPicPr>
            <a:picLocks noChangeAspect="1"/>
          </p:cNvPicPr>
          <p:nvPr/>
        </p:nvPicPr>
        <p:blipFill>
          <a:blip r:embed="rId5"/>
          <a:srcRect b="21"/>
          <a:stretch>
            <a:fillRect/>
          </a:stretch>
        </p:blipFill>
        <p:spPr bwMode="auto">
          <a:xfrm>
            <a:off x="5747815" y="1498746"/>
            <a:ext cx="2209800" cy="1646238"/>
          </a:xfrm>
          <a:prstGeom prst="rect">
            <a:avLst/>
          </a:prstGeom>
          <a:noFill/>
          <a:ln w="9525">
            <a:noFill/>
            <a:miter lim="800000"/>
            <a:headEnd/>
            <a:tailEnd/>
          </a:ln>
        </p:spPr>
      </p:pic>
      <p:sp>
        <p:nvSpPr>
          <p:cNvPr id="12" name="Title 11"/>
          <p:cNvSpPr>
            <a:spLocks noGrp="1"/>
          </p:cNvSpPr>
          <p:nvPr>
            <p:ph type="title"/>
          </p:nvPr>
        </p:nvSpPr>
        <p:spPr>
          <a:xfrm>
            <a:off x="0" y="36944"/>
            <a:ext cx="9144000" cy="972564"/>
          </a:xfrm>
        </p:spPr>
        <p:txBody>
          <a:bodyPr/>
          <a:lstStyle/>
          <a:p>
            <a:r>
              <a:rPr lang="en-US" dirty="0" smtClean="0"/>
              <a:t>Tankless Electric Platforms</a:t>
            </a:r>
            <a:endParaRPr lang="en-US" dirty="0"/>
          </a:p>
        </p:txBody>
      </p:sp>
      <p:sp>
        <p:nvSpPr>
          <p:cNvPr id="14" name="TextBox 13"/>
          <p:cNvSpPr txBox="1"/>
          <p:nvPr/>
        </p:nvSpPr>
        <p:spPr>
          <a:xfrm>
            <a:off x="3789930" y="3368705"/>
            <a:ext cx="1529586" cy="861774"/>
          </a:xfrm>
          <a:prstGeom prst="rect">
            <a:avLst/>
          </a:prstGeom>
          <a:noFill/>
        </p:spPr>
        <p:txBody>
          <a:bodyPr wrap="none" rtlCol="0">
            <a:spAutoFit/>
          </a:bodyPr>
          <a:lstStyle/>
          <a:p>
            <a:pPr algn="ctr">
              <a:defRPr/>
            </a:pPr>
            <a:r>
              <a:rPr lang="en-US" sz="1400" b="1" dirty="0" smtClean="0">
                <a:solidFill>
                  <a:schemeClr val="tx1">
                    <a:lumMod val="65000"/>
                    <a:lumOff val="35000"/>
                  </a:schemeClr>
                </a:solidFill>
                <a:latin typeface="Arial" pitchFamily="34" charset="0"/>
                <a:cs typeface="Arial" pitchFamily="34" charset="0"/>
              </a:rPr>
              <a:t>RTE 9 &amp; RTE 13</a:t>
            </a:r>
            <a:endParaRPr lang="en-US" sz="1400" b="1" dirty="0" smtClean="0">
              <a:solidFill>
                <a:srgbClr val="FF0000"/>
              </a:solidFill>
              <a:latin typeface="Arial" pitchFamily="34" charset="0"/>
              <a:cs typeface="Arial" pitchFamily="34" charset="0"/>
            </a:endParaRPr>
          </a:p>
          <a:p>
            <a:pPr algn="ctr" fontAlgn="auto">
              <a:spcBef>
                <a:spcPts val="0"/>
              </a:spcBef>
              <a:spcAft>
                <a:spcPts val="0"/>
              </a:spcAft>
              <a:defRPr/>
            </a:pPr>
            <a:r>
              <a:rPr lang="en-US" sz="1200" dirty="0" smtClean="0">
                <a:solidFill>
                  <a:schemeClr val="tx1">
                    <a:lumMod val="65000"/>
                    <a:lumOff val="35000"/>
                  </a:schemeClr>
                </a:solidFill>
                <a:latin typeface="Arial" pitchFamily="34" charset="0"/>
                <a:cs typeface="Arial" pitchFamily="34" charset="0"/>
              </a:rPr>
              <a:t>9 KW &amp; 13 KW</a:t>
            </a:r>
          </a:p>
          <a:p>
            <a:pPr algn="ctr" fontAlgn="auto">
              <a:spcBef>
                <a:spcPts val="0"/>
              </a:spcBef>
              <a:spcAft>
                <a:spcPts val="0"/>
              </a:spcAft>
              <a:defRPr/>
            </a:pPr>
            <a:r>
              <a:rPr lang="en-US" sz="1200" dirty="0" smtClean="0">
                <a:solidFill>
                  <a:schemeClr val="tx1">
                    <a:lumMod val="65000"/>
                    <a:lumOff val="35000"/>
                  </a:schemeClr>
                </a:solidFill>
                <a:latin typeface="Arial" pitchFamily="34" charset="0"/>
                <a:cs typeface="Arial" pitchFamily="34" charset="0"/>
              </a:rPr>
              <a:t>240 Volt</a:t>
            </a:r>
          </a:p>
          <a:p>
            <a:pPr algn="ctr">
              <a:defRPr/>
            </a:pPr>
            <a:r>
              <a:rPr lang="en-US" sz="1200" dirty="0" smtClean="0">
                <a:solidFill>
                  <a:schemeClr val="tx1">
                    <a:lumMod val="65000"/>
                    <a:lumOff val="35000"/>
                  </a:schemeClr>
                </a:solidFill>
                <a:latin typeface="Arial" pitchFamily="34" charset="0"/>
                <a:cs typeface="Arial" pitchFamily="34" charset="0"/>
              </a:rPr>
              <a:t>Double Element</a:t>
            </a:r>
            <a:endParaRPr lang="en-US" dirty="0"/>
          </a:p>
        </p:txBody>
      </p:sp>
      <p:sp>
        <p:nvSpPr>
          <p:cNvPr id="15" name="TextBox 14"/>
          <p:cNvSpPr txBox="1"/>
          <p:nvPr/>
        </p:nvSpPr>
        <p:spPr>
          <a:xfrm>
            <a:off x="6094110" y="3368705"/>
            <a:ext cx="1628972" cy="1046440"/>
          </a:xfrm>
          <a:prstGeom prst="rect">
            <a:avLst/>
          </a:prstGeom>
          <a:noFill/>
        </p:spPr>
        <p:txBody>
          <a:bodyPr wrap="none" rtlCol="0">
            <a:spAutoFit/>
          </a:bodyPr>
          <a:lstStyle/>
          <a:p>
            <a:pPr algn="ctr">
              <a:defRPr/>
            </a:pPr>
            <a:r>
              <a:rPr lang="en-US" sz="1400" b="1" dirty="0" smtClean="0">
                <a:solidFill>
                  <a:schemeClr val="tx1">
                    <a:lumMod val="65000"/>
                    <a:lumOff val="35000"/>
                  </a:schemeClr>
                </a:solidFill>
                <a:latin typeface="Arial" pitchFamily="34" charset="0"/>
                <a:cs typeface="Arial" pitchFamily="34" charset="0"/>
              </a:rPr>
              <a:t>RTE 18 &amp; RTE 27</a:t>
            </a:r>
            <a:endParaRPr lang="en-US" sz="1400" b="1" dirty="0" smtClean="0">
              <a:solidFill>
                <a:srgbClr val="FF0000"/>
              </a:solidFill>
              <a:latin typeface="Arial" pitchFamily="34" charset="0"/>
              <a:cs typeface="Arial" pitchFamily="34" charset="0"/>
            </a:endParaRPr>
          </a:p>
          <a:p>
            <a:pPr algn="ctr" fontAlgn="auto">
              <a:spcBef>
                <a:spcPts val="0"/>
              </a:spcBef>
              <a:spcAft>
                <a:spcPts val="0"/>
              </a:spcAft>
              <a:defRPr/>
            </a:pPr>
            <a:r>
              <a:rPr lang="en-US" sz="1200" dirty="0" smtClean="0">
                <a:solidFill>
                  <a:schemeClr val="tx1">
                    <a:lumMod val="65000"/>
                    <a:lumOff val="35000"/>
                  </a:schemeClr>
                </a:solidFill>
                <a:latin typeface="Arial" pitchFamily="34" charset="0"/>
                <a:cs typeface="Arial" pitchFamily="34" charset="0"/>
              </a:rPr>
              <a:t>18 KW &amp; 27 KW</a:t>
            </a:r>
          </a:p>
          <a:p>
            <a:pPr algn="ctr" fontAlgn="auto">
              <a:spcBef>
                <a:spcPts val="0"/>
              </a:spcBef>
              <a:spcAft>
                <a:spcPts val="0"/>
              </a:spcAft>
              <a:defRPr/>
            </a:pPr>
            <a:r>
              <a:rPr lang="en-US" sz="1200" dirty="0" smtClean="0">
                <a:solidFill>
                  <a:schemeClr val="tx1">
                    <a:lumMod val="65000"/>
                    <a:lumOff val="35000"/>
                  </a:schemeClr>
                </a:solidFill>
                <a:latin typeface="Arial" pitchFamily="34" charset="0"/>
                <a:cs typeface="Arial" pitchFamily="34" charset="0"/>
              </a:rPr>
              <a:t>240 Volt</a:t>
            </a:r>
          </a:p>
          <a:p>
            <a:pPr algn="ctr" fontAlgn="auto">
              <a:spcBef>
                <a:spcPts val="0"/>
              </a:spcBef>
              <a:spcAft>
                <a:spcPts val="0"/>
              </a:spcAft>
              <a:defRPr/>
            </a:pPr>
            <a:r>
              <a:rPr lang="en-US" sz="1200" dirty="0" smtClean="0">
                <a:solidFill>
                  <a:schemeClr val="tx1">
                    <a:lumMod val="65000"/>
                    <a:lumOff val="35000"/>
                  </a:schemeClr>
                </a:solidFill>
                <a:latin typeface="Arial" pitchFamily="34" charset="0"/>
                <a:cs typeface="Arial" pitchFamily="34" charset="0"/>
              </a:rPr>
              <a:t>18 KW – 3 Elements</a:t>
            </a:r>
          </a:p>
          <a:p>
            <a:pPr algn="ctr">
              <a:defRPr/>
            </a:pPr>
            <a:r>
              <a:rPr lang="en-US" sz="1200" dirty="0" smtClean="0">
                <a:solidFill>
                  <a:schemeClr val="tx1">
                    <a:lumMod val="65000"/>
                    <a:lumOff val="35000"/>
                  </a:schemeClr>
                </a:solidFill>
                <a:latin typeface="Arial" pitchFamily="34" charset="0"/>
                <a:cs typeface="Arial" pitchFamily="34" charset="0"/>
              </a:rPr>
              <a:t>27 KW – 4 Elements</a:t>
            </a:r>
            <a:endParaRPr lang="en-US" dirty="0"/>
          </a:p>
        </p:txBody>
      </p:sp>
      <p:sp>
        <p:nvSpPr>
          <p:cNvPr id="16" name="TextBox 15"/>
          <p:cNvSpPr txBox="1"/>
          <p:nvPr/>
        </p:nvSpPr>
        <p:spPr>
          <a:xfrm>
            <a:off x="1520104" y="3368700"/>
            <a:ext cx="1430200" cy="861774"/>
          </a:xfrm>
          <a:prstGeom prst="rect">
            <a:avLst/>
          </a:prstGeom>
          <a:noFill/>
        </p:spPr>
        <p:txBody>
          <a:bodyPr wrap="none" rtlCol="0">
            <a:spAutoFit/>
          </a:bodyPr>
          <a:lstStyle/>
          <a:p>
            <a:pPr algn="ctr" fontAlgn="auto">
              <a:spcBef>
                <a:spcPts val="0"/>
              </a:spcBef>
              <a:spcAft>
                <a:spcPts val="0"/>
              </a:spcAft>
              <a:defRPr/>
            </a:pPr>
            <a:r>
              <a:rPr lang="en-US" sz="1400" b="1" dirty="0" smtClean="0">
                <a:solidFill>
                  <a:schemeClr val="tx1">
                    <a:lumMod val="65000"/>
                    <a:lumOff val="35000"/>
                  </a:schemeClr>
                </a:solidFill>
                <a:latin typeface="Arial" pitchFamily="34" charset="0"/>
                <a:cs typeface="Arial" pitchFamily="34" charset="0"/>
              </a:rPr>
              <a:t>RTE 3 &amp; RTE 7</a:t>
            </a:r>
          </a:p>
          <a:p>
            <a:pPr algn="ctr" fontAlgn="auto">
              <a:spcBef>
                <a:spcPts val="0"/>
              </a:spcBef>
              <a:spcAft>
                <a:spcPts val="0"/>
              </a:spcAft>
              <a:defRPr/>
            </a:pPr>
            <a:r>
              <a:rPr lang="en-US" sz="1200" dirty="0" smtClean="0">
                <a:solidFill>
                  <a:schemeClr val="tx1">
                    <a:lumMod val="65000"/>
                    <a:lumOff val="35000"/>
                  </a:schemeClr>
                </a:solidFill>
                <a:latin typeface="Arial" pitchFamily="34" charset="0"/>
                <a:cs typeface="Arial" pitchFamily="34" charset="0"/>
              </a:rPr>
              <a:t>3.2 KW 120 Volt</a:t>
            </a:r>
          </a:p>
          <a:p>
            <a:pPr algn="ctr" fontAlgn="auto">
              <a:spcBef>
                <a:spcPts val="0"/>
              </a:spcBef>
              <a:spcAft>
                <a:spcPts val="0"/>
              </a:spcAft>
              <a:defRPr/>
            </a:pPr>
            <a:r>
              <a:rPr lang="en-US" sz="1200" dirty="0" smtClean="0">
                <a:solidFill>
                  <a:schemeClr val="tx1">
                    <a:lumMod val="65000"/>
                    <a:lumOff val="35000"/>
                  </a:schemeClr>
                </a:solidFill>
                <a:latin typeface="Arial" pitchFamily="34" charset="0"/>
                <a:cs typeface="Arial" pitchFamily="34" charset="0"/>
              </a:rPr>
              <a:t>&amp; 7 KW 240 Volt</a:t>
            </a:r>
          </a:p>
          <a:p>
            <a:pPr algn="ctr" fontAlgn="auto">
              <a:spcBef>
                <a:spcPts val="0"/>
              </a:spcBef>
              <a:spcAft>
                <a:spcPts val="0"/>
              </a:spcAft>
              <a:defRPr/>
            </a:pPr>
            <a:r>
              <a:rPr lang="en-US" sz="1200" dirty="0" smtClean="0">
                <a:solidFill>
                  <a:schemeClr val="tx1">
                    <a:lumMod val="65000"/>
                    <a:lumOff val="35000"/>
                  </a:schemeClr>
                </a:solidFill>
                <a:latin typeface="Arial" pitchFamily="34" charset="0"/>
                <a:cs typeface="Arial" pitchFamily="34" charset="0"/>
              </a:rPr>
              <a:t>Single Element</a:t>
            </a:r>
          </a:p>
        </p:txBody>
      </p:sp>
      <p:pic>
        <p:nvPicPr>
          <p:cNvPr id="17" name="Picture 16" descr="ElecDimensions.jpg"/>
          <p:cNvPicPr>
            <a:picLocks noChangeAspect="1"/>
          </p:cNvPicPr>
          <p:nvPr/>
        </p:nvPicPr>
        <p:blipFill>
          <a:blip r:embed="rId6"/>
          <a:srcRect b="75"/>
          <a:stretch>
            <a:fillRect/>
          </a:stretch>
        </p:blipFill>
        <p:spPr>
          <a:xfrm>
            <a:off x="2753037" y="4428854"/>
            <a:ext cx="3666238" cy="1771328"/>
          </a:xfrm>
          <a:prstGeom prst="rect">
            <a:avLst/>
          </a:prstGeom>
        </p:spPr>
      </p:pic>
      <p:sp>
        <p:nvSpPr>
          <p:cNvPr id="1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102</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pull/>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Grp="1" noChangeAspect="1" noChangeArrowheads="1"/>
          </p:cNvPicPr>
          <p:nvPr>
            <p:ph idx="1"/>
          </p:nvPr>
        </p:nvPicPr>
        <p:blipFill>
          <a:blip r:embed="rId2">
            <a:clrChange>
              <a:clrFrom>
                <a:srgbClr val="FFF7DC"/>
              </a:clrFrom>
              <a:clrTo>
                <a:srgbClr val="FFF7DC">
                  <a:alpha val="0"/>
                </a:srgbClr>
              </a:clrTo>
            </a:clrChange>
          </a:blip>
          <a:srcRect r="16"/>
          <a:stretch>
            <a:fillRect/>
          </a:stretch>
        </p:blipFill>
        <p:spPr>
          <a:xfrm>
            <a:off x="6096000" y="1518770"/>
            <a:ext cx="2057400" cy="2209800"/>
          </a:xfrm>
        </p:spPr>
      </p:pic>
      <p:sp>
        <p:nvSpPr>
          <p:cNvPr id="5" name="TextBox 4"/>
          <p:cNvSpPr txBox="1"/>
          <p:nvPr/>
        </p:nvSpPr>
        <p:spPr>
          <a:xfrm>
            <a:off x="6174057" y="3665510"/>
            <a:ext cx="1911927" cy="246221"/>
          </a:xfrm>
          <a:prstGeom prst="rect">
            <a:avLst/>
          </a:prstGeom>
          <a:noFill/>
        </p:spPr>
        <p:txBody>
          <a:bodyPr wrap="square">
            <a:spAutoFit/>
          </a:bodyPr>
          <a:lstStyle/>
          <a:p>
            <a:pPr algn="ctr" fontAlgn="auto">
              <a:spcBef>
                <a:spcPts val="0"/>
              </a:spcBef>
              <a:spcAft>
                <a:spcPts val="0"/>
              </a:spcAft>
              <a:defRPr/>
            </a:pPr>
            <a:r>
              <a:rPr lang="en-US" sz="1000" b="1" dirty="0">
                <a:solidFill>
                  <a:schemeClr val="bg1">
                    <a:lumMod val="50000"/>
                  </a:schemeClr>
                </a:solidFill>
                <a:latin typeface="+mn-lt"/>
              </a:rPr>
              <a:t>Standard ½” Water </a:t>
            </a:r>
            <a:r>
              <a:rPr lang="en-US" sz="1000" b="1" dirty="0" smtClean="0">
                <a:solidFill>
                  <a:schemeClr val="bg1">
                    <a:lumMod val="50000"/>
                  </a:schemeClr>
                </a:solidFill>
                <a:latin typeface="+mn-lt"/>
              </a:rPr>
              <a:t>Connections</a:t>
            </a:r>
            <a:endParaRPr lang="en-US" sz="1000" b="1" dirty="0">
              <a:solidFill>
                <a:schemeClr val="bg1">
                  <a:lumMod val="50000"/>
                </a:schemeClr>
              </a:solidFill>
              <a:latin typeface="+mn-lt"/>
            </a:endParaRPr>
          </a:p>
        </p:txBody>
      </p:sp>
      <p:pic>
        <p:nvPicPr>
          <p:cNvPr id="5125" name="Picture 8" descr="Rheem_3-10kW_FrontV.jpg"/>
          <p:cNvPicPr>
            <a:picLocks noChangeAspect="1"/>
          </p:cNvPicPr>
          <p:nvPr/>
        </p:nvPicPr>
        <p:blipFill>
          <a:blip r:embed="rId3"/>
          <a:srcRect/>
          <a:stretch>
            <a:fillRect/>
          </a:stretch>
        </p:blipFill>
        <p:spPr bwMode="auto">
          <a:xfrm>
            <a:off x="1987836" y="4632506"/>
            <a:ext cx="1066800" cy="1542415"/>
          </a:xfrm>
          <a:prstGeom prst="rect">
            <a:avLst/>
          </a:prstGeom>
          <a:noFill/>
          <a:ln w="9525">
            <a:noFill/>
            <a:miter lim="800000"/>
            <a:headEnd/>
            <a:tailEnd/>
          </a:ln>
        </p:spPr>
      </p:pic>
      <p:sp>
        <p:nvSpPr>
          <p:cNvPr id="10" name="TextBox 9"/>
          <p:cNvSpPr txBox="1"/>
          <p:nvPr/>
        </p:nvSpPr>
        <p:spPr>
          <a:xfrm>
            <a:off x="790403" y="1498275"/>
            <a:ext cx="4998420" cy="3077766"/>
          </a:xfrm>
          <a:prstGeom prst="rect">
            <a:avLst/>
          </a:prstGeom>
          <a:noFill/>
        </p:spPr>
        <p:txBody>
          <a:bodyPr wrap="square">
            <a:spAutoFit/>
          </a:bodyPr>
          <a:lstStyle/>
          <a:p>
            <a:pPr marL="168275" indent="-168275" fontAlgn="auto">
              <a:spcBef>
                <a:spcPts val="0"/>
              </a:spcBef>
              <a:spcAft>
                <a:spcPts val="1200"/>
              </a:spcAft>
              <a:buFont typeface="Arial" pitchFamily="34" charset="0"/>
              <a:buChar char="•"/>
              <a:defRPr/>
            </a:pPr>
            <a:r>
              <a:rPr lang="en-US" b="1" dirty="0" smtClean="0">
                <a:solidFill>
                  <a:schemeClr val="bg1">
                    <a:lumMod val="50000"/>
                  </a:schemeClr>
                </a:solidFill>
                <a:latin typeface="+mn-lt"/>
              </a:rPr>
              <a:t>10 </a:t>
            </a:r>
            <a:r>
              <a:rPr lang="en-US" b="1" dirty="0">
                <a:solidFill>
                  <a:schemeClr val="bg1">
                    <a:lumMod val="50000"/>
                  </a:schemeClr>
                </a:solidFill>
                <a:latin typeface="+mn-lt"/>
              </a:rPr>
              <a:t>Year </a:t>
            </a:r>
            <a:r>
              <a:rPr lang="en-US" b="1" dirty="0" smtClean="0">
                <a:solidFill>
                  <a:schemeClr val="bg1">
                    <a:lumMod val="50000"/>
                  </a:schemeClr>
                </a:solidFill>
                <a:latin typeface="+mn-lt"/>
              </a:rPr>
              <a:t>warranty on heat exchanger</a:t>
            </a:r>
            <a:endParaRPr lang="en-US" b="1" dirty="0">
              <a:solidFill>
                <a:schemeClr val="bg1">
                  <a:lumMod val="50000"/>
                </a:schemeClr>
              </a:solidFill>
              <a:latin typeface="+mn-lt"/>
            </a:endParaRPr>
          </a:p>
          <a:p>
            <a:pPr marL="168275" indent="-168275" fontAlgn="auto">
              <a:spcBef>
                <a:spcPts val="0"/>
              </a:spcBef>
              <a:spcAft>
                <a:spcPts val="1200"/>
              </a:spcAft>
              <a:buFont typeface="Arial" pitchFamily="34" charset="0"/>
              <a:buChar char="•"/>
              <a:defRPr/>
            </a:pPr>
            <a:r>
              <a:rPr lang="en-US" b="1" dirty="0" smtClean="0">
                <a:solidFill>
                  <a:schemeClr val="bg1">
                    <a:lumMod val="50000"/>
                  </a:schemeClr>
                </a:solidFill>
                <a:latin typeface="+mn-lt"/>
              </a:rPr>
              <a:t>½” </a:t>
            </a:r>
            <a:r>
              <a:rPr lang="en-US" b="1" dirty="0">
                <a:solidFill>
                  <a:schemeClr val="bg1">
                    <a:lumMod val="50000"/>
                  </a:schemeClr>
                </a:solidFill>
                <a:latin typeface="+mn-lt"/>
              </a:rPr>
              <a:t>compression fittings standard on all </a:t>
            </a:r>
            <a:r>
              <a:rPr lang="en-US" b="1" dirty="0" smtClean="0">
                <a:solidFill>
                  <a:schemeClr val="bg1">
                    <a:lumMod val="50000"/>
                  </a:schemeClr>
                </a:solidFill>
                <a:latin typeface="+mn-lt"/>
              </a:rPr>
              <a:t>models</a:t>
            </a:r>
            <a:endParaRPr lang="en-US" b="1" dirty="0">
              <a:solidFill>
                <a:schemeClr val="bg1">
                  <a:lumMod val="50000"/>
                </a:schemeClr>
              </a:solidFill>
              <a:latin typeface="+mn-lt"/>
            </a:endParaRPr>
          </a:p>
          <a:p>
            <a:pPr marL="168275" indent="-168275" fontAlgn="auto">
              <a:spcBef>
                <a:spcPts val="0"/>
              </a:spcBef>
              <a:spcAft>
                <a:spcPts val="1200"/>
              </a:spcAft>
              <a:buFont typeface="Arial" pitchFamily="34" charset="0"/>
              <a:buChar char="•"/>
              <a:defRPr/>
            </a:pPr>
            <a:r>
              <a:rPr lang="en-US" b="1" dirty="0" smtClean="0">
                <a:solidFill>
                  <a:schemeClr val="bg1">
                    <a:lumMod val="50000"/>
                  </a:schemeClr>
                </a:solidFill>
                <a:latin typeface="+mn-lt"/>
              </a:rPr>
              <a:t>LEDs </a:t>
            </a:r>
            <a:r>
              <a:rPr lang="en-US" b="1" dirty="0">
                <a:solidFill>
                  <a:schemeClr val="bg1">
                    <a:lumMod val="50000"/>
                  </a:schemeClr>
                </a:solidFill>
                <a:latin typeface="+mn-lt"/>
              </a:rPr>
              <a:t>indicate active element (</a:t>
            </a:r>
            <a:r>
              <a:rPr lang="en-US" b="1" dirty="0" smtClean="0">
                <a:solidFill>
                  <a:srgbClr val="FF0000"/>
                </a:solidFill>
                <a:latin typeface="+mn-lt"/>
              </a:rPr>
              <a:t>red</a:t>
            </a:r>
            <a:r>
              <a:rPr lang="en-US" b="1" dirty="0" smtClean="0">
                <a:solidFill>
                  <a:schemeClr val="bg1">
                    <a:lumMod val="50000"/>
                  </a:schemeClr>
                </a:solidFill>
                <a:latin typeface="+mn-lt"/>
              </a:rPr>
              <a:t>)</a:t>
            </a:r>
            <a:br>
              <a:rPr lang="en-US" b="1" dirty="0" smtClean="0">
                <a:solidFill>
                  <a:schemeClr val="bg1">
                    <a:lumMod val="50000"/>
                  </a:schemeClr>
                </a:solidFill>
                <a:latin typeface="+mn-lt"/>
              </a:rPr>
            </a:br>
            <a:r>
              <a:rPr lang="en-US" b="1" dirty="0" smtClean="0">
                <a:solidFill>
                  <a:schemeClr val="bg1">
                    <a:lumMod val="50000"/>
                  </a:schemeClr>
                </a:solidFill>
                <a:latin typeface="+mn-lt"/>
              </a:rPr>
              <a:t>and </a:t>
            </a:r>
            <a:r>
              <a:rPr lang="en-US" b="1" dirty="0">
                <a:solidFill>
                  <a:schemeClr val="bg1">
                    <a:lumMod val="50000"/>
                  </a:schemeClr>
                </a:solidFill>
                <a:latin typeface="+mn-lt"/>
              </a:rPr>
              <a:t>stand-by mode (</a:t>
            </a:r>
            <a:r>
              <a:rPr lang="en-US" b="1" dirty="0">
                <a:solidFill>
                  <a:srgbClr val="00B050"/>
                </a:solidFill>
                <a:latin typeface="+mn-lt"/>
              </a:rPr>
              <a:t>green</a:t>
            </a:r>
            <a:r>
              <a:rPr lang="en-US" b="1" dirty="0" smtClean="0">
                <a:solidFill>
                  <a:schemeClr val="bg1">
                    <a:lumMod val="50000"/>
                  </a:schemeClr>
                </a:solidFill>
                <a:latin typeface="+mn-lt"/>
              </a:rPr>
              <a:t>)</a:t>
            </a:r>
          </a:p>
          <a:p>
            <a:pPr marL="168275" indent="-168275" fontAlgn="auto">
              <a:spcBef>
                <a:spcPts val="0"/>
              </a:spcBef>
              <a:spcAft>
                <a:spcPts val="1200"/>
              </a:spcAft>
              <a:buFont typeface="Arial" pitchFamily="34" charset="0"/>
              <a:buChar char="•"/>
              <a:defRPr/>
            </a:pPr>
            <a:r>
              <a:rPr lang="en-US" b="1" dirty="0" smtClean="0">
                <a:solidFill>
                  <a:schemeClr val="bg1">
                    <a:lumMod val="50000"/>
                  </a:schemeClr>
                </a:solidFill>
              </a:rPr>
              <a:t>Adjustable temperature control</a:t>
            </a:r>
            <a:endParaRPr lang="en-US" b="1" dirty="0">
              <a:solidFill>
                <a:schemeClr val="bg1">
                  <a:lumMod val="50000"/>
                </a:schemeClr>
              </a:solidFill>
              <a:latin typeface="+mn-lt"/>
            </a:endParaRPr>
          </a:p>
          <a:p>
            <a:pPr marL="168275" indent="-168275" fontAlgn="auto">
              <a:spcBef>
                <a:spcPts val="0"/>
              </a:spcBef>
              <a:spcAft>
                <a:spcPts val="1200"/>
              </a:spcAft>
              <a:buFont typeface="Arial" pitchFamily="34" charset="0"/>
              <a:buChar char="•"/>
              <a:defRPr/>
            </a:pPr>
            <a:r>
              <a:rPr lang="en-US" b="1" dirty="0" smtClean="0">
                <a:solidFill>
                  <a:schemeClr val="bg1">
                    <a:lumMod val="50000"/>
                  </a:schemeClr>
                </a:solidFill>
                <a:latin typeface="+mn-lt"/>
              </a:rPr>
              <a:t>Rugged </a:t>
            </a:r>
            <a:r>
              <a:rPr lang="en-US" b="1" dirty="0">
                <a:solidFill>
                  <a:schemeClr val="bg1">
                    <a:lumMod val="50000"/>
                  </a:schemeClr>
                </a:solidFill>
                <a:latin typeface="+mn-lt"/>
              </a:rPr>
              <a:t>brass/copper heat </a:t>
            </a:r>
            <a:r>
              <a:rPr lang="en-US" b="1" dirty="0" smtClean="0">
                <a:solidFill>
                  <a:schemeClr val="bg1">
                    <a:lumMod val="50000"/>
                  </a:schemeClr>
                </a:solidFill>
                <a:latin typeface="+mn-lt"/>
              </a:rPr>
              <a:t>exchanger</a:t>
            </a:r>
            <a:endParaRPr lang="en-US" b="1" dirty="0">
              <a:solidFill>
                <a:schemeClr val="bg1">
                  <a:lumMod val="50000"/>
                </a:schemeClr>
              </a:solidFill>
              <a:latin typeface="+mn-lt"/>
            </a:endParaRPr>
          </a:p>
          <a:p>
            <a:pPr marL="168275" indent="-168275" fontAlgn="auto">
              <a:spcBef>
                <a:spcPts val="0"/>
              </a:spcBef>
              <a:spcAft>
                <a:spcPts val="1200"/>
              </a:spcAft>
              <a:buFont typeface="Arial" pitchFamily="34" charset="0"/>
              <a:buChar char="•"/>
              <a:defRPr/>
            </a:pPr>
            <a:r>
              <a:rPr lang="en-US" b="1" dirty="0" smtClean="0">
                <a:solidFill>
                  <a:schemeClr val="bg1">
                    <a:lumMod val="50000"/>
                  </a:schemeClr>
                </a:solidFill>
                <a:latin typeface="+mn-lt"/>
              </a:rPr>
              <a:t>All </a:t>
            </a:r>
            <a:r>
              <a:rPr lang="en-US" b="1" dirty="0">
                <a:solidFill>
                  <a:schemeClr val="bg1">
                    <a:lumMod val="50000"/>
                  </a:schemeClr>
                </a:solidFill>
                <a:latin typeface="+mn-lt"/>
              </a:rPr>
              <a:t>models equipped with power supply cord for </a:t>
            </a:r>
            <a:r>
              <a:rPr lang="en-US" b="1" dirty="0" smtClean="0">
                <a:solidFill>
                  <a:schemeClr val="bg1">
                    <a:lumMod val="50000"/>
                  </a:schemeClr>
                </a:solidFill>
                <a:latin typeface="+mn-lt"/>
              </a:rPr>
              <a:t/>
            </a:r>
            <a:br>
              <a:rPr lang="en-US" b="1" dirty="0" smtClean="0">
                <a:solidFill>
                  <a:schemeClr val="bg1">
                    <a:lumMod val="50000"/>
                  </a:schemeClr>
                </a:solidFill>
                <a:latin typeface="+mn-lt"/>
              </a:rPr>
            </a:br>
            <a:r>
              <a:rPr lang="en-US" b="1" dirty="0" smtClean="0">
                <a:solidFill>
                  <a:schemeClr val="bg1">
                    <a:lumMod val="50000"/>
                  </a:schemeClr>
                </a:solidFill>
                <a:latin typeface="+mn-lt"/>
              </a:rPr>
              <a:t>easy </a:t>
            </a:r>
            <a:r>
              <a:rPr lang="en-US" b="1" dirty="0">
                <a:solidFill>
                  <a:schemeClr val="bg1">
                    <a:lumMod val="50000"/>
                  </a:schemeClr>
                </a:solidFill>
                <a:latin typeface="+mn-lt"/>
              </a:rPr>
              <a:t>wiring to electrical disconnect box </a:t>
            </a:r>
          </a:p>
        </p:txBody>
      </p:sp>
      <p:sp>
        <p:nvSpPr>
          <p:cNvPr id="9" name="Title 8"/>
          <p:cNvSpPr>
            <a:spLocks noGrp="1"/>
          </p:cNvSpPr>
          <p:nvPr>
            <p:ph type="title"/>
          </p:nvPr>
        </p:nvSpPr>
        <p:spPr/>
        <p:txBody>
          <a:bodyPr/>
          <a:lstStyle/>
          <a:p>
            <a:r>
              <a:rPr lang="en-US" dirty="0" smtClean="0"/>
              <a:t>Tankless Electric Features</a:t>
            </a:r>
            <a:endParaRPr lang="en-US" dirty="0"/>
          </a:p>
        </p:txBody>
      </p:sp>
      <p:pic>
        <p:nvPicPr>
          <p:cNvPr id="11" name="Picture 9" descr="Rheem_14kW_Front.jpg"/>
          <p:cNvPicPr>
            <a:picLocks noChangeAspect="1"/>
          </p:cNvPicPr>
          <p:nvPr/>
        </p:nvPicPr>
        <p:blipFill>
          <a:blip r:embed="rId4"/>
          <a:srcRect r="4" b="16"/>
          <a:stretch>
            <a:fillRect/>
          </a:stretch>
        </p:blipFill>
        <p:spPr bwMode="auto">
          <a:xfrm>
            <a:off x="3481387" y="4589639"/>
            <a:ext cx="1395413" cy="1644650"/>
          </a:xfrm>
          <a:prstGeom prst="rect">
            <a:avLst/>
          </a:prstGeom>
          <a:noFill/>
          <a:ln w="9525">
            <a:noFill/>
            <a:miter lim="800000"/>
            <a:headEnd/>
            <a:tailEnd/>
          </a:ln>
        </p:spPr>
      </p:pic>
      <p:sp>
        <p:nvSpPr>
          <p:cNvPr id="12"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103</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3" name="Picture 3" descr="\\bdataprod1\lbutler\My Documents\Presentations\2011 Presentations\Red_Rheem_Presentation_Template\Rheem_18-27kW_tankless-FrontView.jpg"/>
          <p:cNvPicPr>
            <a:picLocks noChangeAspect="1" noChangeArrowheads="1"/>
          </p:cNvPicPr>
          <p:nvPr/>
        </p:nvPicPr>
        <p:blipFill>
          <a:blip r:embed="rId5"/>
          <a:srcRect/>
          <a:stretch>
            <a:fillRect/>
          </a:stretch>
        </p:blipFill>
        <p:spPr bwMode="auto">
          <a:xfrm>
            <a:off x="5183407" y="4600789"/>
            <a:ext cx="2042579" cy="1715743"/>
          </a:xfrm>
          <a:prstGeom prst="rect">
            <a:avLst/>
          </a:prstGeom>
          <a:noFill/>
        </p:spPr>
      </p:pic>
      <p:pic>
        <p:nvPicPr>
          <p:cNvPr id="15" name="Picture 3" descr="\\bdataprod1\lbutler\My Documents\Presentations\2011 Presentations\Red_Rheem_Presentation_Template\Rheem_18-27kW_tankless-FrontView.jpg"/>
          <p:cNvPicPr>
            <a:picLocks noChangeAspect="1" noChangeArrowheads="1"/>
          </p:cNvPicPr>
          <p:nvPr/>
        </p:nvPicPr>
        <p:blipFill>
          <a:blip r:embed="rId5"/>
          <a:srcRect l="68772" t="42179" r="13197" b="29508"/>
          <a:stretch>
            <a:fillRect/>
          </a:stretch>
        </p:blipFill>
        <p:spPr bwMode="auto">
          <a:xfrm>
            <a:off x="4313764" y="2332092"/>
            <a:ext cx="899139" cy="1185934"/>
          </a:xfrm>
          <a:prstGeom prst="rect">
            <a:avLst/>
          </a:prstGeom>
          <a:noFill/>
        </p:spPr>
      </p:pic>
    </p:spTree>
  </p:cSld>
  <p:clrMapOvr>
    <a:masterClrMapping/>
  </p:clrMapOvr>
  <p:transition>
    <p:pull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4738" y="1371600"/>
            <a:ext cx="5683469" cy="4708981"/>
          </a:xfrm>
          <a:prstGeom prst="rect">
            <a:avLst/>
          </a:prstGeom>
          <a:noFill/>
        </p:spPr>
        <p:txBody>
          <a:bodyPr wrap="square">
            <a:spAutoFit/>
          </a:bodyPr>
          <a:lstStyle/>
          <a:p>
            <a:pPr marL="168275" indent="-168275" fontAlgn="auto">
              <a:spcBef>
                <a:spcPts val="0"/>
              </a:spcBef>
              <a:spcAft>
                <a:spcPts val="600"/>
              </a:spcAft>
              <a:buFont typeface="Arial" pitchFamily="34" charset="0"/>
              <a:buChar char="•"/>
              <a:defRPr/>
            </a:pPr>
            <a:r>
              <a:rPr lang="en-US" b="1" dirty="0" smtClean="0">
                <a:solidFill>
                  <a:schemeClr val="bg1">
                    <a:lumMod val="50000"/>
                  </a:schemeClr>
                </a:solidFill>
                <a:latin typeface="+mn-lt"/>
              </a:rPr>
              <a:t>Endless </a:t>
            </a:r>
            <a:r>
              <a:rPr lang="en-US" b="1" dirty="0">
                <a:solidFill>
                  <a:schemeClr val="bg1">
                    <a:lumMod val="50000"/>
                  </a:schemeClr>
                </a:solidFill>
                <a:latin typeface="+mn-lt"/>
              </a:rPr>
              <a:t>hot water on </a:t>
            </a:r>
            <a:r>
              <a:rPr lang="en-US" b="1" dirty="0" smtClean="0">
                <a:solidFill>
                  <a:schemeClr val="bg1">
                    <a:lumMod val="50000"/>
                  </a:schemeClr>
                </a:solidFill>
                <a:latin typeface="+mn-lt"/>
              </a:rPr>
              <a:t>demand</a:t>
            </a:r>
            <a:endParaRPr lang="en-US" b="1" dirty="0">
              <a:solidFill>
                <a:schemeClr val="bg1">
                  <a:lumMod val="50000"/>
                </a:schemeClr>
              </a:solidFill>
              <a:latin typeface="+mn-lt"/>
            </a:endParaRPr>
          </a:p>
          <a:p>
            <a:pPr marL="168275" indent="-168275" fontAlgn="auto">
              <a:spcBef>
                <a:spcPts val="0"/>
              </a:spcBef>
              <a:spcAft>
                <a:spcPts val="600"/>
              </a:spcAft>
              <a:buFont typeface="Arial" pitchFamily="34" charset="0"/>
              <a:buChar char="•"/>
              <a:defRPr/>
            </a:pPr>
            <a:r>
              <a:rPr lang="en-US" b="1" dirty="0" smtClean="0">
                <a:solidFill>
                  <a:schemeClr val="bg1">
                    <a:lumMod val="50000"/>
                  </a:schemeClr>
                </a:solidFill>
                <a:latin typeface="+mn-lt"/>
              </a:rPr>
              <a:t>Modulating </a:t>
            </a:r>
            <a:r>
              <a:rPr lang="en-US" b="1" dirty="0">
                <a:solidFill>
                  <a:schemeClr val="bg1">
                    <a:lumMod val="50000"/>
                  </a:schemeClr>
                </a:solidFill>
                <a:latin typeface="+mn-lt"/>
              </a:rPr>
              <a:t>heat exchanger improves </a:t>
            </a:r>
            <a:r>
              <a:rPr lang="en-US" b="1" dirty="0" smtClean="0">
                <a:solidFill>
                  <a:schemeClr val="bg1">
                    <a:lumMod val="50000"/>
                  </a:schemeClr>
                </a:solidFill>
                <a:latin typeface="+mn-lt"/>
              </a:rPr>
              <a:t/>
            </a:r>
            <a:br>
              <a:rPr lang="en-US" b="1" dirty="0" smtClean="0">
                <a:solidFill>
                  <a:schemeClr val="bg1">
                    <a:lumMod val="50000"/>
                  </a:schemeClr>
                </a:solidFill>
                <a:latin typeface="+mn-lt"/>
              </a:rPr>
            </a:br>
            <a:r>
              <a:rPr lang="en-US" b="1" dirty="0" smtClean="0">
                <a:solidFill>
                  <a:schemeClr val="bg1">
                    <a:lumMod val="50000"/>
                  </a:schemeClr>
                </a:solidFill>
                <a:latin typeface="+mn-lt"/>
              </a:rPr>
              <a:t>energy efficiency</a:t>
            </a:r>
            <a:endParaRPr lang="en-US" b="1" dirty="0">
              <a:solidFill>
                <a:schemeClr val="bg1">
                  <a:lumMod val="50000"/>
                </a:schemeClr>
              </a:solidFill>
              <a:latin typeface="+mn-lt"/>
            </a:endParaRPr>
          </a:p>
          <a:p>
            <a:pPr marL="168275" indent="-168275" fontAlgn="auto">
              <a:spcBef>
                <a:spcPts val="0"/>
              </a:spcBef>
              <a:spcAft>
                <a:spcPts val="600"/>
              </a:spcAft>
              <a:buFont typeface="Arial" pitchFamily="34" charset="0"/>
              <a:buChar char="•"/>
              <a:tabLst>
                <a:tab pos="168275" algn="l"/>
              </a:tabLst>
              <a:defRPr/>
            </a:pPr>
            <a:r>
              <a:rPr lang="en-US" b="1" dirty="0" smtClean="0">
                <a:solidFill>
                  <a:schemeClr val="bg1">
                    <a:lumMod val="50000"/>
                  </a:schemeClr>
                </a:solidFill>
                <a:latin typeface="+mn-lt"/>
              </a:rPr>
              <a:t>Aids </a:t>
            </a:r>
            <a:r>
              <a:rPr lang="en-US" b="1" dirty="0">
                <a:solidFill>
                  <a:schemeClr val="bg1">
                    <a:lumMod val="50000"/>
                  </a:schemeClr>
                </a:solidFill>
                <a:latin typeface="+mn-lt"/>
              </a:rPr>
              <a:t>in energy </a:t>
            </a:r>
            <a:r>
              <a:rPr lang="en-US" b="1" dirty="0" smtClean="0">
                <a:solidFill>
                  <a:schemeClr val="bg1">
                    <a:lumMod val="50000"/>
                  </a:schemeClr>
                </a:solidFill>
              </a:rPr>
              <a:t>consumption – no </a:t>
            </a:r>
            <a:r>
              <a:rPr lang="en-US" b="1" dirty="0" smtClean="0">
                <a:solidFill>
                  <a:schemeClr val="bg1">
                    <a:lumMod val="50000"/>
                  </a:schemeClr>
                </a:solidFill>
                <a:latin typeface="+mn-lt"/>
              </a:rPr>
              <a:t>standby heat loss</a:t>
            </a:r>
            <a:endParaRPr lang="en-US" b="1" dirty="0">
              <a:solidFill>
                <a:schemeClr val="bg1">
                  <a:lumMod val="50000"/>
                </a:schemeClr>
              </a:solidFill>
              <a:latin typeface="+mn-lt"/>
            </a:endParaRPr>
          </a:p>
          <a:p>
            <a:pPr marL="168275" indent="-168275" fontAlgn="auto">
              <a:spcBef>
                <a:spcPts val="0"/>
              </a:spcBef>
              <a:spcAft>
                <a:spcPts val="600"/>
              </a:spcAft>
              <a:buFont typeface="Arial" pitchFamily="34" charset="0"/>
              <a:buChar char="•"/>
              <a:defRPr/>
            </a:pPr>
            <a:r>
              <a:rPr lang="en-US" b="1" dirty="0" smtClean="0">
                <a:solidFill>
                  <a:schemeClr val="bg1">
                    <a:lumMod val="50000"/>
                  </a:schemeClr>
                </a:solidFill>
                <a:latin typeface="+mn-lt"/>
              </a:rPr>
              <a:t>Complete </a:t>
            </a:r>
            <a:r>
              <a:rPr lang="en-US" b="1" dirty="0">
                <a:solidFill>
                  <a:schemeClr val="bg1">
                    <a:lumMod val="50000"/>
                  </a:schemeClr>
                </a:solidFill>
                <a:latin typeface="+mn-lt"/>
              </a:rPr>
              <a:t>installation without removing </a:t>
            </a:r>
            <a:r>
              <a:rPr lang="en-US" b="1" dirty="0" smtClean="0">
                <a:solidFill>
                  <a:schemeClr val="bg1">
                    <a:lumMod val="50000"/>
                  </a:schemeClr>
                </a:solidFill>
                <a:latin typeface="+mn-lt"/>
              </a:rPr>
              <a:t>cover</a:t>
            </a:r>
            <a:endParaRPr lang="en-US" b="1" dirty="0">
              <a:solidFill>
                <a:schemeClr val="bg1">
                  <a:lumMod val="50000"/>
                </a:schemeClr>
              </a:solidFill>
              <a:latin typeface="+mn-lt"/>
            </a:endParaRPr>
          </a:p>
          <a:p>
            <a:pPr marL="168275" indent="-168275" fontAlgn="auto">
              <a:spcBef>
                <a:spcPts val="0"/>
              </a:spcBef>
              <a:spcAft>
                <a:spcPts val="600"/>
              </a:spcAft>
              <a:buFont typeface="Arial" pitchFamily="34" charset="0"/>
              <a:buChar char="•"/>
              <a:defRPr/>
            </a:pPr>
            <a:r>
              <a:rPr lang="en-US" b="1" dirty="0" smtClean="0">
                <a:solidFill>
                  <a:schemeClr val="bg1">
                    <a:lumMod val="50000"/>
                  </a:schemeClr>
                </a:solidFill>
                <a:latin typeface="+mn-lt"/>
              </a:rPr>
              <a:t>Temperature </a:t>
            </a:r>
            <a:r>
              <a:rPr lang="en-US" b="1" dirty="0">
                <a:solidFill>
                  <a:schemeClr val="bg1">
                    <a:lumMod val="50000"/>
                  </a:schemeClr>
                </a:solidFill>
                <a:latin typeface="+mn-lt"/>
              </a:rPr>
              <a:t>&amp; Pressure Relief Valve </a:t>
            </a:r>
            <a:r>
              <a:rPr lang="en-US" b="1" dirty="0" smtClean="0">
                <a:solidFill>
                  <a:schemeClr val="bg1">
                    <a:lumMod val="50000"/>
                  </a:schemeClr>
                </a:solidFill>
                <a:latin typeface="+mn-lt"/>
              </a:rPr>
              <a:t>not required</a:t>
            </a:r>
            <a:endParaRPr lang="en-US" b="1" dirty="0">
              <a:solidFill>
                <a:schemeClr val="bg1">
                  <a:lumMod val="50000"/>
                </a:schemeClr>
              </a:solidFill>
              <a:latin typeface="+mn-lt"/>
            </a:endParaRPr>
          </a:p>
          <a:p>
            <a:pPr marL="168275" indent="-168275" fontAlgn="auto">
              <a:spcBef>
                <a:spcPts val="0"/>
              </a:spcBef>
              <a:spcAft>
                <a:spcPts val="600"/>
              </a:spcAft>
              <a:buFont typeface="Arial" pitchFamily="34" charset="0"/>
              <a:buChar char="•"/>
              <a:defRPr/>
            </a:pPr>
            <a:r>
              <a:rPr lang="en-US" b="1" dirty="0" smtClean="0">
                <a:solidFill>
                  <a:schemeClr val="bg1">
                    <a:lumMod val="50000"/>
                  </a:schemeClr>
                </a:solidFill>
                <a:latin typeface="+mn-lt"/>
              </a:rPr>
              <a:t>½” </a:t>
            </a:r>
            <a:r>
              <a:rPr lang="en-US" b="1" dirty="0">
                <a:solidFill>
                  <a:schemeClr val="bg1">
                    <a:lumMod val="50000"/>
                  </a:schemeClr>
                </a:solidFill>
                <a:latin typeface="+mn-lt"/>
              </a:rPr>
              <a:t>Compression fittings for easy water </a:t>
            </a:r>
            <a:r>
              <a:rPr lang="en-US" b="1" dirty="0" smtClean="0">
                <a:solidFill>
                  <a:schemeClr val="bg1">
                    <a:lumMod val="50000"/>
                  </a:schemeClr>
                </a:solidFill>
                <a:latin typeface="+mn-lt"/>
              </a:rPr>
              <a:t>connections</a:t>
            </a:r>
            <a:endParaRPr lang="en-US" b="1" dirty="0">
              <a:solidFill>
                <a:schemeClr val="bg1">
                  <a:lumMod val="50000"/>
                </a:schemeClr>
              </a:solidFill>
              <a:latin typeface="+mn-lt"/>
            </a:endParaRPr>
          </a:p>
          <a:p>
            <a:pPr marL="168275" indent="-168275" fontAlgn="auto">
              <a:spcBef>
                <a:spcPts val="0"/>
              </a:spcBef>
              <a:spcAft>
                <a:spcPts val="600"/>
              </a:spcAft>
              <a:buFont typeface="Arial" pitchFamily="34" charset="0"/>
              <a:buChar char="•"/>
              <a:defRPr/>
            </a:pPr>
            <a:r>
              <a:rPr lang="en-US" b="1" dirty="0" smtClean="0">
                <a:solidFill>
                  <a:schemeClr val="bg1">
                    <a:lumMod val="50000"/>
                  </a:schemeClr>
                </a:solidFill>
                <a:latin typeface="+mn-lt"/>
              </a:rPr>
              <a:t>Lightweight </a:t>
            </a:r>
            <a:r>
              <a:rPr lang="en-US" b="1" dirty="0">
                <a:solidFill>
                  <a:schemeClr val="bg1">
                    <a:lumMod val="50000"/>
                  </a:schemeClr>
                </a:solidFill>
                <a:latin typeface="+mn-lt"/>
              </a:rPr>
              <a:t>space saving design – fits almost </a:t>
            </a:r>
            <a:r>
              <a:rPr lang="en-US" b="1" dirty="0" smtClean="0">
                <a:solidFill>
                  <a:schemeClr val="bg1">
                    <a:lumMod val="50000"/>
                  </a:schemeClr>
                </a:solidFill>
                <a:latin typeface="+mn-lt"/>
              </a:rPr>
              <a:t>anywhere</a:t>
            </a:r>
          </a:p>
          <a:p>
            <a:pPr marL="168275" indent="-168275" fontAlgn="auto">
              <a:spcBef>
                <a:spcPts val="0"/>
              </a:spcBef>
              <a:spcAft>
                <a:spcPts val="600"/>
              </a:spcAft>
              <a:buFont typeface="Arial" pitchFamily="34" charset="0"/>
              <a:buChar char="•"/>
              <a:defRPr/>
            </a:pPr>
            <a:r>
              <a:rPr lang="en-US" b="1" dirty="0" smtClean="0">
                <a:solidFill>
                  <a:schemeClr val="bg1">
                    <a:lumMod val="50000"/>
                  </a:schemeClr>
                </a:solidFill>
              </a:rPr>
              <a:t>No venting needed</a:t>
            </a:r>
            <a:endParaRPr lang="en-US" b="1" dirty="0">
              <a:solidFill>
                <a:schemeClr val="bg1">
                  <a:lumMod val="50000"/>
                </a:schemeClr>
              </a:solidFill>
              <a:latin typeface="+mn-lt"/>
            </a:endParaRPr>
          </a:p>
          <a:p>
            <a:pPr marL="168275" indent="-168275" fontAlgn="auto">
              <a:spcBef>
                <a:spcPts val="0"/>
              </a:spcBef>
              <a:spcAft>
                <a:spcPts val="0"/>
              </a:spcAft>
              <a:buFont typeface="Arial" pitchFamily="34" charset="0"/>
              <a:buChar char="•"/>
              <a:defRPr/>
            </a:pPr>
            <a:r>
              <a:rPr lang="en-US" b="1" dirty="0" smtClean="0">
                <a:solidFill>
                  <a:schemeClr val="bg1">
                    <a:lumMod val="50000"/>
                  </a:schemeClr>
                </a:solidFill>
                <a:latin typeface="+mn-lt"/>
              </a:rPr>
              <a:t>Excellent </a:t>
            </a:r>
            <a:r>
              <a:rPr lang="en-US" b="1" dirty="0">
                <a:solidFill>
                  <a:schemeClr val="bg1">
                    <a:lumMod val="50000"/>
                  </a:schemeClr>
                </a:solidFill>
                <a:latin typeface="+mn-lt"/>
              </a:rPr>
              <a:t>option </a:t>
            </a:r>
            <a:r>
              <a:rPr lang="en-US" b="1" dirty="0" smtClean="0">
                <a:solidFill>
                  <a:schemeClr val="bg1">
                    <a:lumMod val="50000"/>
                  </a:schemeClr>
                </a:solidFill>
                <a:latin typeface="+mn-lt"/>
              </a:rPr>
              <a:t>for…</a:t>
            </a:r>
            <a:endParaRPr lang="en-US" b="1" dirty="0">
              <a:solidFill>
                <a:schemeClr val="bg1">
                  <a:lumMod val="50000"/>
                </a:schemeClr>
              </a:solidFill>
              <a:latin typeface="+mn-lt"/>
            </a:endParaRPr>
          </a:p>
          <a:p>
            <a:pPr marL="796925" lvl="3" indent="117475" fontAlgn="auto">
              <a:spcBef>
                <a:spcPts val="0"/>
              </a:spcBef>
              <a:spcAft>
                <a:spcPts val="0"/>
              </a:spcAft>
              <a:buFont typeface="Calibri" pitchFamily="34" charset="0"/>
              <a:buChar char="–"/>
              <a:defRPr/>
            </a:pPr>
            <a:r>
              <a:rPr lang="en-US" sz="1600" b="1" i="1" dirty="0">
                <a:solidFill>
                  <a:schemeClr val="bg1">
                    <a:lumMod val="50000"/>
                  </a:schemeClr>
                </a:solidFill>
                <a:latin typeface="+mn-lt"/>
              </a:rPr>
              <a:t>  Apartments</a:t>
            </a:r>
          </a:p>
          <a:p>
            <a:pPr marL="796925" lvl="3" indent="117475" fontAlgn="auto">
              <a:spcBef>
                <a:spcPts val="0"/>
              </a:spcBef>
              <a:spcAft>
                <a:spcPts val="0"/>
              </a:spcAft>
              <a:buFont typeface="Calibri" pitchFamily="34" charset="0"/>
              <a:buChar char="–"/>
              <a:defRPr/>
            </a:pPr>
            <a:r>
              <a:rPr lang="en-US" sz="1600" b="1" i="1" dirty="0">
                <a:solidFill>
                  <a:schemeClr val="bg1">
                    <a:lumMod val="50000"/>
                  </a:schemeClr>
                </a:solidFill>
                <a:latin typeface="+mn-lt"/>
              </a:rPr>
              <a:t>  </a:t>
            </a:r>
            <a:r>
              <a:rPr lang="en-US" sz="1600" b="1" i="1" dirty="0" smtClean="0">
                <a:solidFill>
                  <a:schemeClr val="bg1">
                    <a:lumMod val="50000"/>
                  </a:schemeClr>
                </a:solidFill>
                <a:latin typeface="+mn-lt"/>
              </a:rPr>
              <a:t>Point-of-use </a:t>
            </a:r>
            <a:r>
              <a:rPr lang="en-US" sz="1600" b="1" i="1" dirty="0">
                <a:solidFill>
                  <a:schemeClr val="bg1">
                    <a:lumMod val="50000"/>
                  </a:schemeClr>
                </a:solidFill>
                <a:latin typeface="+mn-lt"/>
              </a:rPr>
              <a:t>applications</a:t>
            </a:r>
          </a:p>
          <a:p>
            <a:pPr marL="796925" lvl="3" indent="117475" fontAlgn="auto">
              <a:spcBef>
                <a:spcPts val="0"/>
              </a:spcBef>
              <a:spcAft>
                <a:spcPts val="0"/>
              </a:spcAft>
              <a:buFont typeface="Calibri" pitchFamily="34" charset="0"/>
              <a:buChar char="–"/>
              <a:defRPr/>
            </a:pPr>
            <a:r>
              <a:rPr lang="en-US" sz="1600" b="1" i="1" dirty="0">
                <a:solidFill>
                  <a:schemeClr val="bg1">
                    <a:lumMod val="50000"/>
                  </a:schemeClr>
                </a:solidFill>
                <a:latin typeface="+mn-lt"/>
              </a:rPr>
              <a:t>  Remodeling</a:t>
            </a:r>
          </a:p>
          <a:p>
            <a:pPr marL="796925" lvl="3" indent="117475" fontAlgn="auto">
              <a:spcBef>
                <a:spcPts val="0"/>
              </a:spcBef>
              <a:spcAft>
                <a:spcPts val="0"/>
              </a:spcAft>
              <a:buFont typeface="Calibri" pitchFamily="34" charset="0"/>
              <a:buChar char="–"/>
              <a:defRPr/>
            </a:pPr>
            <a:r>
              <a:rPr lang="en-US" sz="1600" b="1" i="1" dirty="0">
                <a:solidFill>
                  <a:schemeClr val="bg1">
                    <a:lumMod val="50000"/>
                  </a:schemeClr>
                </a:solidFill>
                <a:latin typeface="+mn-lt"/>
              </a:rPr>
              <a:t>  Additions</a:t>
            </a:r>
          </a:p>
          <a:p>
            <a:pPr marL="796925" lvl="3" indent="117475" fontAlgn="auto">
              <a:spcBef>
                <a:spcPts val="0"/>
              </a:spcBef>
              <a:spcAft>
                <a:spcPts val="0"/>
              </a:spcAft>
              <a:buFont typeface="Calibri" pitchFamily="34" charset="0"/>
              <a:buChar char="–"/>
              <a:defRPr/>
            </a:pPr>
            <a:r>
              <a:rPr lang="en-US" sz="1600" b="1" i="1" dirty="0">
                <a:solidFill>
                  <a:schemeClr val="bg1">
                    <a:lumMod val="50000"/>
                  </a:schemeClr>
                </a:solidFill>
                <a:latin typeface="+mn-lt"/>
              </a:rPr>
              <a:t>  Detached buildings, </a:t>
            </a:r>
            <a:r>
              <a:rPr lang="en-US" sz="1600" b="1" i="1" dirty="0" smtClean="0">
                <a:solidFill>
                  <a:schemeClr val="bg1">
                    <a:lumMod val="50000"/>
                  </a:schemeClr>
                </a:solidFill>
                <a:latin typeface="+mn-lt"/>
              </a:rPr>
              <a:t>barns, workshops, etc.</a:t>
            </a:r>
            <a:endParaRPr lang="en-US" sz="1600" b="1" i="1" dirty="0">
              <a:solidFill>
                <a:schemeClr val="bg1">
                  <a:lumMod val="50000"/>
                </a:schemeClr>
              </a:solidFill>
              <a:latin typeface="+mn-lt"/>
            </a:endParaRPr>
          </a:p>
        </p:txBody>
      </p:sp>
      <p:pic>
        <p:nvPicPr>
          <p:cNvPr id="9" name="Picture 8" descr="iStock_000007688196XSmall.jpg"/>
          <p:cNvPicPr>
            <a:picLocks noChangeAspect="1"/>
          </p:cNvPicPr>
          <p:nvPr/>
        </p:nvPicPr>
        <p:blipFill>
          <a:blip r:embed="rId2"/>
          <a:srcRect b="-8110"/>
          <a:stretch>
            <a:fillRect/>
          </a:stretch>
        </p:blipFill>
        <p:spPr>
          <a:xfrm>
            <a:off x="6003633" y="1600200"/>
            <a:ext cx="2680855" cy="1971198"/>
          </a:xfrm>
          <a:prstGeom prst="rect">
            <a:avLst/>
          </a:prstGeom>
          <a:ln>
            <a:noFill/>
          </a:ln>
          <a:effectLst>
            <a:outerShdw blurRad="190500" algn="tl" rotWithShape="0">
              <a:srgbClr val="000000">
                <a:alpha val="70000"/>
              </a:srgbClr>
            </a:outerShdw>
          </a:effectLst>
        </p:spPr>
      </p:pic>
      <p:sp>
        <p:nvSpPr>
          <p:cNvPr id="7" name="Title 6"/>
          <p:cNvSpPr>
            <a:spLocks noGrp="1"/>
          </p:cNvSpPr>
          <p:nvPr>
            <p:ph type="title"/>
          </p:nvPr>
        </p:nvSpPr>
        <p:spPr/>
        <p:txBody>
          <a:bodyPr/>
          <a:lstStyle/>
          <a:p>
            <a:r>
              <a:rPr lang="en-US" dirty="0" smtClean="0"/>
              <a:t>Tankless Electric Benefits</a:t>
            </a:r>
            <a:endParaRPr lang="en-US" dirty="0"/>
          </a:p>
        </p:txBody>
      </p:sp>
      <p:pic>
        <p:nvPicPr>
          <p:cNvPr id="8" name="Picture 9" descr="Rheem_14kW_Front.jpg"/>
          <p:cNvPicPr>
            <a:picLocks noChangeAspect="1"/>
          </p:cNvPicPr>
          <p:nvPr/>
        </p:nvPicPr>
        <p:blipFill>
          <a:blip r:embed="rId3"/>
          <a:srcRect r="4" b="16"/>
          <a:stretch>
            <a:fillRect/>
          </a:stretch>
        </p:blipFill>
        <p:spPr bwMode="auto">
          <a:xfrm>
            <a:off x="6420311" y="3837133"/>
            <a:ext cx="1608568" cy="1966449"/>
          </a:xfrm>
          <a:prstGeom prst="rect">
            <a:avLst/>
          </a:prstGeom>
          <a:noFill/>
          <a:ln w="9525">
            <a:noFill/>
            <a:miter lim="800000"/>
            <a:headEnd/>
            <a:tailEnd/>
          </a:ln>
        </p:spPr>
      </p:pic>
      <p:sp>
        <p:nvSpPr>
          <p:cNvPr id="10"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104</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dataprod1\lbutler\My Documents\Presentations\2011 Presentations\Red_Rheem_Presentation_Template\Rheem_18-27kW_tankless-FrontView.jpg"/>
          <p:cNvPicPr>
            <a:picLocks noChangeAspect="1" noChangeArrowheads="1"/>
          </p:cNvPicPr>
          <p:nvPr/>
        </p:nvPicPr>
        <p:blipFill>
          <a:blip r:embed="rId2"/>
          <a:srcRect/>
          <a:stretch>
            <a:fillRect/>
          </a:stretch>
        </p:blipFill>
        <p:spPr bwMode="auto">
          <a:xfrm>
            <a:off x="6711129" y="4593446"/>
            <a:ext cx="1841856" cy="1547138"/>
          </a:xfrm>
          <a:prstGeom prst="rect">
            <a:avLst/>
          </a:prstGeom>
          <a:noFill/>
        </p:spPr>
      </p:pic>
      <p:sp>
        <p:nvSpPr>
          <p:cNvPr id="2" name="Title 1"/>
          <p:cNvSpPr>
            <a:spLocks noGrp="1"/>
          </p:cNvSpPr>
          <p:nvPr>
            <p:ph type="title"/>
          </p:nvPr>
        </p:nvSpPr>
        <p:spPr>
          <a:xfrm>
            <a:off x="0" y="21020"/>
            <a:ext cx="9144000" cy="972564"/>
          </a:xfrm>
        </p:spPr>
        <p:txBody>
          <a:bodyPr rtlCol="0">
            <a:normAutofit/>
          </a:bodyPr>
          <a:lstStyle/>
          <a:p>
            <a:pPr eaLnBrk="1" fontAlgn="auto" hangingPunct="1">
              <a:spcAft>
                <a:spcPts val="0"/>
              </a:spcAft>
              <a:tabLst>
                <a:tab pos="4856163" algn="l"/>
              </a:tabLst>
              <a:defRPr/>
            </a:pPr>
            <a:r>
              <a:rPr lang="en-US" dirty="0" smtClean="0">
                <a:effectLst>
                  <a:outerShdw blurRad="38100" dist="38100" dir="2700000" algn="tl">
                    <a:srgbClr val="000000">
                      <a:alpha val="43137"/>
                    </a:srgbClr>
                  </a:outerShdw>
                </a:effectLst>
              </a:rPr>
              <a:t>Benefits &amp; Special Requirements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814540" y="1471460"/>
            <a:ext cx="4191000" cy="3954463"/>
          </a:xfrm>
        </p:spPr>
        <p:txBody>
          <a:bodyPr rtlCol="0">
            <a:normAutofit/>
          </a:bodyPr>
          <a:lstStyle/>
          <a:p>
            <a:pPr eaLnBrk="1" fontAlgn="auto" hangingPunct="1">
              <a:spcAft>
                <a:spcPts val="0"/>
              </a:spcAft>
              <a:buNone/>
              <a:defRPr/>
            </a:pPr>
            <a:r>
              <a:rPr lang="en-US" sz="2400" b="1" dirty="0" smtClean="0"/>
              <a:t>Benefits</a:t>
            </a:r>
          </a:p>
          <a:p>
            <a:pPr marL="168275" indent="-168275" eaLnBrk="1" fontAlgn="auto" hangingPunct="1">
              <a:spcBef>
                <a:spcPts val="0"/>
              </a:spcBef>
              <a:spcAft>
                <a:spcPts val="400"/>
              </a:spcAft>
              <a:buFont typeface="Arial" pitchFamily="34" charset="0"/>
              <a:buChar char="•"/>
              <a:defRPr/>
            </a:pPr>
            <a:r>
              <a:rPr lang="en-US" sz="1600" dirty="0" smtClean="0"/>
              <a:t>Endless hot water</a:t>
            </a:r>
          </a:p>
          <a:p>
            <a:pPr marL="168275" indent="-168275" eaLnBrk="1" fontAlgn="auto" hangingPunct="1">
              <a:spcBef>
                <a:spcPts val="0"/>
              </a:spcBef>
              <a:spcAft>
                <a:spcPts val="400"/>
              </a:spcAft>
              <a:buFont typeface="Arial" pitchFamily="34" charset="0"/>
              <a:buChar char="•"/>
              <a:defRPr/>
            </a:pPr>
            <a:r>
              <a:rPr lang="en-US" sz="1600" dirty="0" smtClean="0"/>
              <a:t>No energy heating stored water</a:t>
            </a:r>
          </a:p>
          <a:p>
            <a:pPr marL="168275" indent="-168275" eaLnBrk="1" fontAlgn="auto" hangingPunct="1">
              <a:spcBef>
                <a:spcPts val="0"/>
              </a:spcBef>
              <a:spcAft>
                <a:spcPts val="400"/>
              </a:spcAft>
              <a:buFont typeface="Arial" pitchFamily="34" charset="0"/>
              <a:buChar char="•"/>
              <a:defRPr/>
            </a:pPr>
            <a:r>
              <a:rPr lang="en-US" sz="1600" dirty="0" smtClean="0"/>
              <a:t>Space saving; no T&amp;P valve required</a:t>
            </a:r>
          </a:p>
          <a:p>
            <a:pPr marL="168275" indent="-168275" eaLnBrk="1" fontAlgn="auto" hangingPunct="1">
              <a:spcBef>
                <a:spcPts val="0"/>
              </a:spcBef>
              <a:spcAft>
                <a:spcPts val="400"/>
              </a:spcAft>
              <a:buFont typeface="Arial" pitchFamily="34" charset="0"/>
              <a:buChar char="•"/>
              <a:defRPr/>
            </a:pPr>
            <a:r>
              <a:rPr lang="en-US" sz="1600" dirty="0" smtClean="0"/>
              <a:t>Durability – 10 yr warranty</a:t>
            </a:r>
          </a:p>
          <a:p>
            <a:pPr marL="168275" indent="-168275" eaLnBrk="1" fontAlgn="auto" hangingPunct="1">
              <a:spcBef>
                <a:spcPts val="0"/>
              </a:spcBef>
              <a:spcAft>
                <a:spcPts val="400"/>
              </a:spcAft>
              <a:buFont typeface="Arial" pitchFamily="34" charset="0"/>
              <a:buChar char="•"/>
              <a:defRPr/>
            </a:pPr>
            <a:r>
              <a:rPr lang="en-US" sz="1600" dirty="0" smtClean="0"/>
              <a:t>Less water waste (POU – Flow control)</a:t>
            </a:r>
          </a:p>
          <a:p>
            <a:pPr marL="168275" indent="-168275" eaLnBrk="1" fontAlgn="auto" hangingPunct="1">
              <a:spcBef>
                <a:spcPts val="0"/>
              </a:spcBef>
              <a:spcAft>
                <a:spcPts val="400"/>
              </a:spcAft>
              <a:buFont typeface="Arial" pitchFamily="34" charset="0"/>
              <a:buChar char="•"/>
              <a:defRPr/>
            </a:pPr>
            <a:r>
              <a:rPr lang="en-US" sz="1600" dirty="0" smtClean="0"/>
              <a:t>Environmentally friendly (no greenhouse gases), no venting</a:t>
            </a:r>
          </a:p>
          <a:p>
            <a:pPr marL="168275" indent="-168275" eaLnBrk="1" fontAlgn="auto" hangingPunct="1">
              <a:spcBef>
                <a:spcPts val="0"/>
              </a:spcBef>
              <a:spcAft>
                <a:spcPts val="400"/>
              </a:spcAft>
              <a:buFont typeface="Arial" pitchFamily="34" charset="0"/>
              <a:buChar char="•"/>
              <a:defRPr/>
            </a:pPr>
            <a:r>
              <a:rPr lang="en-US" sz="1600" dirty="0" smtClean="0"/>
              <a:t>Versatile – fits almost anywhere</a:t>
            </a:r>
          </a:p>
          <a:p>
            <a:pPr marL="168275" indent="-168275" eaLnBrk="1" fontAlgn="auto" hangingPunct="1">
              <a:spcBef>
                <a:spcPts val="0"/>
              </a:spcBef>
              <a:spcAft>
                <a:spcPts val="400"/>
              </a:spcAft>
              <a:buFont typeface="Arial" pitchFamily="34" charset="0"/>
              <a:buChar char="•"/>
              <a:defRPr/>
            </a:pPr>
            <a:r>
              <a:rPr lang="en-US" sz="1600" dirty="0" smtClean="0"/>
              <a:t>Modulating heat exchanger for maximum energy savings</a:t>
            </a:r>
          </a:p>
          <a:p>
            <a:pPr marL="168275" indent="-168275" eaLnBrk="1" fontAlgn="auto" hangingPunct="1">
              <a:spcBef>
                <a:spcPts val="0"/>
              </a:spcBef>
              <a:spcAft>
                <a:spcPts val="400"/>
              </a:spcAft>
              <a:buFont typeface="Arial" pitchFamily="34" charset="0"/>
              <a:buChar char="•"/>
              <a:defRPr/>
            </a:pPr>
            <a:r>
              <a:rPr lang="en-US" sz="1600" dirty="0" smtClean="0"/>
              <a:t>Rheem brand name </a:t>
            </a:r>
            <a:br>
              <a:rPr lang="en-US" sz="1600" dirty="0" smtClean="0"/>
            </a:br>
            <a:r>
              <a:rPr lang="en-US" sz="1600" dirty="0" smtClean="0"/>
              <a:t>recognition and support</a:t>
            </a:r>
            <a:endParaRPr lang="en-US" sz="1600" dirty="0"/>
          </a:p>
        </p:txBody>
      </p:sp>
      <p:sp>
        <p:nvSpPr>
          <p:cNvPr id="4" name="Content Placeholder 3"/>
          <p:cNvSpPr>
            <a:spLocks noGrp="1"/>
          </p:cNvSpPr>
          <p:nvPr>
            <p:ph sz="half" idx="2"/>
          </p:nvPr>
        </p:nvSpPr>
        <p:spPr>
          <a:xfrm>
            <a:off x="4648200" y="1492481"/>
            <a:ext cx="4038600" cy="2764210"/>
          </a:xfrm>
        </p:spPr>
        <p:txBody>
          <a:bodyPr rtlCol="0">
            <a:normAutofit/>
          </a:bodyPr>
          <a:lstStyle/>
          <a:p>
            <a:pPr eaLnBrk="1" fontAlgn="auto" hangingPunct="1">
              <a:spcAft>
                <a:spcPts val="0"/>
              </a:spcAft>
              <a:buNone/>
              <a:defRPr/>
            </a:pPr>
            <a:r>
              <a:rPr lang="en-US" sz="2400" b="1" dirty="0" smtClean="0"/>
              <a:t>Special Requirements</a:t>
            </a:r>
          </a:p>
          <a:p>
            <a:pPr marL="168275" indent="-168275" eaLnBrk="1" fontAlgn="auto" hangingPunct="1">
              <a:spcAft>
                <a:spcPts val="0"/>
              </a:spcAft>
              <a:buFont typeface="Arial" pitchFamily="34" charset="0"/>
              <a:buChar char="•"/>
              <a:defRPr/>
            </a:pPr>
            <a:r>
              <a:rPr lang="en-US" sz="1600" dirty="0" smtClean="0"/>
              <a:t>Electrical installation – new power supply lines and disconnect boxes may be required</a:t>
            </a:r>
          </a:p>
          <a:p>
            <a:pPr marL="168275" indent="-168275" eaLnBrk="1" fontAlgn="auto" hangingPunct="1">
              <a:spcAft>
                <a:spcPts val="0"/>
              </a:spcAft>
              <a:buFont typeface="Arial" pitchFamily="34" charset="0"/>
              <a:buChar char="•"/>
              <a:defRPr/>
            </a:pPr>
            <a:r>
              <a:rPr lang="en-US" sz="1600" dirty="0" smtClean="0"/>
              <a:t>Limited flow – you must install larger unit(s) or limit your hot water usage to a single point at anytime</a:t>
            </a:r>
          </a:p>
          <a:p>
            <a:pPr marL="168275" indent="-168275" eaLnBrk="1" fontAlgn="auto" hangingPunct="1">
              <a:spcAft>
                <a:spcPts val="0"/>
              </a:spcAft>
              <a:buFont typeface="Arial" pitchFamily="34" charset="0"/>
              <a:buChar char="•"/>
              <a:defRPr/>
            </a:pPr>
            <a:r>
              <a:rPr lang="en-US" sz="1600" dirty="0" smtClean="0"/>
              <a:t>Minimum flow rate to engage is required  (Note: Rheem Tankless Electric 0.4 GPM is one of the lowest in the industry)</a:t>
            </a:r>
            <a:endParaRPr lang="en-US" sz="1600" dirty="0"/>
          </a:p>
        </p:txBody>
      </p:sp>
      <p:pic>
        <p:nvPicPr>
          <p:cNvPr id="7173" name="Picture 8" descr="Rheem_3-10kW_FrontV.jpg"/>
          <p:cNvPicPr>
            <a:picLocks noChangeAspect="1"/>
          </p:cNvPicPr>
          <p:nvPr/>
        </p:nvPicPr>
        <p:blipFill>
          <a:blip r:embed="rId3"/>
          <a:srcRect/>
          <a:stretch>
            <a:fillRect/>
          </a:stretch>
        </p:blipFill>
        <p:spPr bwMode="auto">
          <a:xfrm>
            <a:off x="4184904" y="4656073"/>
            <a:ext cx="936113" cy="1353465"/>
          </a:xfrm>
          <a:prstGeom prst="rect">
            <a:avLst/>
          </a:prstGeom>
          <a:noFill/>
          <a:ln w="9525">
            <a:noFill/>
            <a:miter lim="800000"/>
            <a:headEnd/>
            <a:tailEnd/>
          </a:ln>
        </p:spPr>
      </p:pic>
      <p:pic>
        <p:nvPicPr>
          <p:cNvPr id="8" name="Picture 9" descr="Rheem_14kW_Front.jpg"/>
          <p:cNvPicPr>
            <a:picLocks noChangeAspect="1"/>
          </p:cNvPicPr>
          <p:nvPr/>
        </p:nvPicPr>
        <p:blipFill>
          <a:blip r:embed="rId4"/>
          <a:srcRect r="4" b="16"/>
          <a:stretch>
            <a:fillRect/>
          </a:stretch>
        </p:blipFill>
        <p:spPr bwMode="auto">
          <a:xfrm>
            <a:off x="5294114" y="4600657"/>
            <a:ext cx="1336176" cy="1502481"/>
          </a:xfrm>
          <a:prstGeom prst="rect">
            <a:avLst/>
          </a:prstGeom>
          <a:noFill/>
          <a:ln w="9525">
            <a:noFill/>
            <a:miter lim="800000"/>
            <a:headEnd/>
            <a:tailEnd/>
          </a:ln>
        </p:spPr>
      </p:pic>
      <p:sp>
        <p:nvSpPr>
          <p:cNvPr id="9"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105</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bdataprod1\wpedrick\My Documents\Specialty Products Division 2009\EC 4038 tank less electric\Niagara\Photos\Inside_ElecTanklessLG.png"/>
          <p:cNvPicPr>
            <a:picLocks noGrp="1" noChangeAspect="1" noChangeArrowheads="1"/>
          </p:cNvPicPr>
          <p:nvPr>
            <p:ph idx="1"/>
          </p:nvPr>
        </p:nvPicPr>
        <p:blipFill>
          <a:blip r:embed="rId3"/>
          <a:srcRect/>
          <a:stretch>
            <a:fillRect/>
          </a:stretch>
        </p:blipFill>
        <p:spPr>
          <a:xfrm>
            <a:off x="1676400" y="1600200"/>
            <a:ext cx="5791200" cy="5257800"/>
          </a:xfrm>
        </p:spPr>
      </p:pic>
      <p:sp>
        <p:nvSpPr>
          <p:cNvPr id="23" name="Left Arrow 22"/>
          <p:cNvSpPr/>
          <p:nvPr/>
        </p:nvSpPr>
        <p:spPr>
          <a:xfrm>
            <a:off x="6934200" y="28956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Down Arrow 23"/>
          <p:cNvSpPr/>
          <p:nvPr/>
        </p:nvSpPr>
        <p:spPr>
          <a:xfrm>
            <a:off x="4191000" y="3124200"/>
            <a:ext cx="484632" cy="978408"/>
          </a:xfrm>
          <a:prstGeom prst="downArrow">
            <a:avLst/>
          </a:prstGeom>
        </p:spPr>
        <p:style>
          <a:lnRef idx="2">
            <a:schemeClr val="accent1">
              <a:shade val="50000"/>
            </a:schemeClr>
          </a:lnRef>
          <a:fillRef idx="1002">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Left Arrow 24"/>
          <p:cNvSpPr/>
          <p:nvPr/>
        </p:nvSpPr>
        <p:spPr>
          <a:xfrm>
            <a:off x="3352800" y="5562600"/>
            <a:ext cx="978408" cy="484632"/>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26" name="Up Arrow 25"/>
          <p:cNvSpPr/>
          <p:nvPr/>
        </p:nvSpPr>
        <p:spPr>
          <a:xfrm>
            <a:off x="3048000" y="3124200"/>
            <a:ext cx="484188" cy="977900"/>
          </a:xfrm>
          <a:prstGeom prst="up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28" name="Left Arrow 27"/>
          <p:cNvSpPr/>
          <p:nvPr/>
        </p:nvSpPr>
        <p:spPr>
          <a:xfrm>
            <a:off x="1066800" y="2732690"/>
            <a:ext cx="977900" cy="48418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0" name="Straight Arrow Connector 29"/>
          <p:cNvCxnSpPr/>
          <p:nvPr/>
        </p:nvCxnSpPr>
        <p:spPr>
          <a:xfrm>
            <a:off x="1524000" y="1828800"/>
            <a:ext cx="914400" cy="914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206" name="TextBox 33"/>
          <p:cNvSpPr txBox="1">
            <a:spLocks noChangeArrowheads="1"/>
          </p:cNvSpPr>
          <p:nvPr/>
        </p:nvSpPr>
        <p:spPr bwMode="auto">
          <a:xfrm>
            <a:off x="797762" y="1524000"/>
            <a:ext cx="1179426" cy="307777"/>
          </a:xfrm>
          <a:prstGeom prst="rect">
            <a:avLst/>
          </a:prstGeom>
          <a:noFill/>
          <a:ln w="9525">
            <a:noFill/>
            <a:miter lim="800000"/>
            <a:headEnd/>
            <a:tailEnd/>
          </a:ln>
        </p:spPr>
        <p:txBody>
          <a:bodyPr wrap="none">
            <a:spAutoFit/>
          </a:bodyPr>
          <a:lstStyle/>
          <a:p>
            <a:pPr algn="ctr"/>
            <a:r>
              <a:rPr lang="en-US" sz="1400" b="1" dirty="0">
                <a:solidFill>
                  <a:schemeClr val="tx1">
                    <a:lumMod val="65000"/>
                    <a:lumOff val="35000"/>
                  </a:schemeClr>
                </a:solidFill>
                <a:latin typeface="Calibri" pitchFamily="34" charset="0"/>
              </a:rPr>
              <a:t>Water Orifice</a:t>
            </a:r>
          </a:p>
        </p:txBody>
      </p:sp>
      <p:sp>
        <p:nvSpPr>
          <p:cNvPr id="8207" name="TextBox 11"/>
          <p:cNvSpPr txBox="1">
            <a:spLocks noChangeArrowheads="1"/>
          </p:cNvSpPr>
          <p:nvPr/>
        </p:nvSpPr>
        <p:spPr bwMode="auto">
          <a:xfrm>
            <a:off x="7086600" y="2961290"/>
            <a:ext cx="836613" cy="369888"/>
          </a:xfrm>
          <a:prstGeom prst="rect">
            <a:avLst/>
          </a:prstGeom>
          <a:noFill/>
          <a:ln w="9525">
            <a:noFill/>
            <a:miter lim="800000"/>
            <a:headEnd/>
            <a:tailEnd/>
          </a:ln>
        </p:spPr>
        <p:txBody>
          <a:bodyPr wrap="none">
            <a:spAutoFit/>
          </a:bodyPr>
          <a:lstStyle/>
          <a:p>
            <a:r>
              <a:rPr lang="en-US" dirty="0">
                <a:solidFill>
                  <a:schemeClr val="bg1"/>
                </a:solidFill>
                <a:latin typeface="Calibri" pitchFamily="34" charset="0"/>
              </a:rPr>
              <a:t>Cold In</a:t>
            </a:r>
          </a:p>
        </p:txBody>
      </p:sp>
      <p:sp>
        <p:nvSpPr>
          <p:cNvPr id="8208" name="TextBox 12"/>
          <p:cNvSpPr txBox="1">
            <a:spLocks noChangeArrowheads="1"/>
          </p:cNvSpPr>
          <p:nvPr/>
        </p:nvSpPr>
        <p:spPr bwMode="auto">
          <a:xfrm>
            <a:off x="1192920" y="2777360"/>
            <a:ext cx="931863" cy="369888"/>
          </a:xfrm>
          <a:prstGeom prst="rect">
            <a:avLst/>
          </a:prstGeom>
          <a:noFill/>
          <a:ln w="9525">
            <a:noFill/>
            <a:miter lim="800000"/>
            <a:headEnd/>
            <a:tailEnd/>
          </a:ln>
        </p:spPr>
        <p:txBody>
          <a:bodyPr wrap="none">
            <a:spAutoFit/>
          </a:bodyPr>
          <a:lstStyle/>
          <a:p>
            <a:r>
              <a:rPr lang="en-US" dirty="0">
                <a:solidFill>
                  <a:schemeClr val="bg1"/>
                </a:solidFill>
                <a:latin typeface="Calibri" pitchFamily="34" charset="0"/>
              </a:rPr>
              <a:t>Hot Out</a:t>
            </a:r>
          </a:p>
        </p:txBody>
      </p:sp>
      <p:pic>
        <p:nvPicPr>
          <p:cNvPr id="8209" name="Picture 2"/>
          <p:cNvPicPr>
            <a:picLocks noChangeAspect="1" noChangeArrowheads="1"/>
          </p:cNvPicPr>
          <p:nvPr/>
        </p:nvPicPr>
        <p:blipFill>
          <a:blip r:embed="rId4"/>
          <a:srcRect/>
          <a:stretch>
            <a:fillRect/>
          </a:stretch>
        </p:blipFill>
        <p:spPr bwMode="auto">
          <a:xfrm>
            <a:off x="5257800" y="3581400"/>
            <a:ext cx="1219200" cy="1066800"/>
          </a:xfrm>
          <a:prstGeom prst="rect">
            <a:avLst/>
          </a:prstGeom>
          <a:noFill/>
          <a:ln w="9525">
            <a:noFill/>
            <a:miter lim="800000"/>
            <a:headEnd/>
            <a:tailEnd/>
          </a:ln>
        </p:spPr>
      </p:pic>
      <p:sp>
        <p:nvSpPr>
          <p:cNvPr id="14" name="Title 13"/>
          <p:cNvSpPr>
            <a:spLocks noGrp="1"/>
          </p:cNvSpPr>
          <p:nvPr>
            <p:ph type="title"/>
          </p:nvPr>
        </p:nvSpPr>
        <p:spPr>
          <a:xfrm>
            <a:off x="0" y="21020"/>
            <a:ext cx="9144000" cy="972564"/>
          </a:xfrm>
        </p:spPr>
        <p:txBody>
          <a:bodyPr/>
          <a:lstStyle/>
          <a:p>
            <a:r>
              <a:rPr lang="en-US" dirty="0" smtClean="0"/>
              <a:t>Tankless Electric Water Flow</a:t>
            </a:r>
            <a:endParaRPr lang="en-US" dirty="0"/>
          </a:p>
        </p:txBody>
      </p:sp>
      <p:sp>
        <p:nvSpPr>
          <p:cNvPr id="15"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106</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advClick="0">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bdataprod1\wpedrick\My Documents\Specialty Products Division 2009\EC 4038 tank less electric\Niagara\Photos\Inside_ElecTanklessLG.png"/>
          <p:cNvPicPr>
            <a:picLocks noGrp="1" noChangeAspect="1" noChangeArrowheads="1"/>
          </p:cNvPicPr>
          <p:nvPr>
            <p:ph idx="1"/>
          </p:nvPr>
        </p:nvPicPr>
        <p:blipFill>
          <a:blip r:embed="rId3"/>
          <a:srcRect/>
          <a:stretch>
            <a:fillRect/>
          </a:stretch>
        </p:blipFill>
        <p:spPr>
          <a:xfrm>
            <a:off x="-52493" y="1333500"/>
            <a:ext cx="5791201" cy="5257800"/>
          </a:xfrm>
        </p:spPr>
      </p:pic>
      <p:sp>
        <p:nvSpPr>
          <p:cNvPr id="50" name="TextBox 49"/>
          <p:cNvSpPr txBox="1"/>
          <p:nvPr/>
        </p:nvSpPr>
        <p:spPr>
          <a:xfrm>
            <a:off x="6022975" y="2019290"/>
            <a:ext cx="2892425" cy="3600450"/>
          </a:xfrm>
          <a:prstGeom prst="rect">
            <a:avLst/>
          </a:prstGeom>
          <a:noFill/>
        </p:spPr>
        <p:txBody>
          <a:bodyPr>
            <a:spAutoFit/>
          </a:bodyPr>
          <a:lstStyle/>
          <a:p>
            <a:pPr marL="228600" indent="-228600" fontAlgn="auto">
              <a:spcBef>
                <a:spcPts val="0"/>
              </a:spcBef>
              <a:spcAft>
                <a:spcPts val="0"/>
              </a:spcAft>
              <a:defRPr/>
            </a:pPr>
            <a:r>
              <a:rPr lang="en-US" sz="1200" b="1" dirty="0">
                <a:solidFill>
                  <a:schemeClr val="tx1">
                    <a:lumMod val="65000"/>
                    <a:lumOff val="35000"/>
                  </a:schemeClr>
                </a:solidFill>
                <a:latin typeface="+mn-lt"/>
              </a:rPr>
              <a:t>Water Inlet &amp; Outlet</a:t>
            </a:r>
          </a:p>
          <a:p>
            <a:pPr marL="228600" indent="-228600" fontAlgn="auto">
              <a:spcBef>
                <a:spcPts val="0"/>
              </a:spcBef>
              <a:spcAft>
                <a:spcPts val="0"/>
              </a:spcAft>
              <a:defRPr/>
            </a:pPr>
            <a:endParaRPr lang="en-US" sz="1200" b="1" dirty="0">
              <a:solidFill>
                <a:schemeClr val="tx1">
                  <a:lumMod val="65000"/>
                  <a:lumOff val="35000"/>
                </a:schemeClr>
              </a:solidFill>
              <a:latin typeface="+mn-lt"/>
            </a:endParaRPr>
          </a:p>
          <a:p>
            <a:pPr marL="228600" indent="-228600" fontAlgn="auto">
              <a:spcBef>
                <a:spcPts val="0"/>
              </a:spcBef>
              <a:spcAft>
                <a:spcPts val="0"/>
              </a:spcAft>
              <a:defRPr/>
            </a:pPr>
            <a:r>
              <a:rPr lang="en-US" sz="1200" b="1" dirty="0">
                <a:solidFill>
                  <a:schemeClr val="tx1">
                    <a:lumMod val="65000"/>
                    <a:lumOff val="35000"/>
                  </a:schemeClr>
                </a:solidFill>
                <a:latin typeface="+mn-lt"/>
              </a:rPr>
              <a:t>Wiring Block</a:t>
            </a:r>
          </a:p>
          <a:p>
            <a:pPr marL="228600" indent="-228600" fontAlgn="auto">
              <a:spcBef>
                <a:spcPts val="0"/>
              </a:spcBef>
              <a:spcAft>
                <a:spcPts val="0"/>
              </a:spcAft>
              <a:defRPr/>
            </a:pPr>
            <a:endParaRPr lang="en-US" sz="1200" b="1" dirty="0">
              <a:solidFill>
                <a:schemeClr val="tx1">
                  <a:lumMod val="65000"/>
                  <a:lumOff val="35000"/>
                </a:schemeClr>
              </a:solidFill>
              <a:latin typeface="+mn-lt"/>
            </a:endParaRPr>
          </a:p>
          <a:p>
            <a:pPr marL="228600" indent="-228600" fontAlgn="auto">
              <a:spcBef>
                <a:spcPts val="0"/>
              </a:spcBef>
              <a:spcAft>
                <a:spcPts val="0"/>
              </a:spcAft>
              <a:defRPr/>
            </a:pPr>
            <a:r>
              <a:rPr lang="en-US" sz="1200" b="1" dirty="0">
                <a:solidFill>
                  <a:schemeClr val="tx1">
                    <a:lumMod val="65000"/>
                    <a:lumOff val="35000"/>
                  </a:schemeClr>
                </a:solidFill>
                <a:latin typeface="+mn-lt"/>
              </a:rPr>
              <a:t>ECO</a:t>
            </a:r>
          </a:p>
          <a:p>
            <a:pPr marL="228600" indent="-228600" fontAlgn="auto">
              <a:spcBef>
                <a:spcPts val="0"/>
              </a:spcBef>
              <a:spcAft>
                <a:spcPts val="0"/>
              </a:spcAft>
              <a:defRPr/>
            </a:pPr>
            <a:endParaRPr lang="en-US" sz="1200" b="1" dirty="0">
              <a:solidFill>
                <a:schemeClr val="tx1">
                  <a:lumMod val="65000"/>
                  <a:lumOff val="35000"/>
                </a:schemeClr>
              </a:solidFill>
              <a:latin typeface="+mn-lt"/>
            </a:endParaRPr>
          </a:p>
          <a:p>
            <a:pPr marL="228600" indent="-228600" fontAlgn="auto">
              <a:spcBef>
                <a:spcPts val="0"/>
              </a:spcBef>
              <a:spcAft>
                <a:spcPts val="0"/>
              </a:spcAft>
              <a:defRPr/>
            </a:pPr>
            <a:r>
              <a:rPr lang="en-US" sz="1200" b="1" dirty="0">
                <a:solidFill>
                  <a:schemeClr val="tx1">
                    <a:lumMod val="65000"/>
                    <a:lumOff val="35000"/>
                  </a:schemeClr>
                </a:solidFill>
                <a:latin typeface="+mn-lt"/>
              </a:rPr>
              <a:t>Water Flow Sensor</a:t>
            </a:r>
          </a:p>
          <a:p>
            <a:pPr marL="228600" indent="-228600" fontAlgn="auto">
              <a:spcBef>
                <a:spcPts val="0"/>
              </a:spcBef>
              <a:spcAft>
                <a:spcPts val="0"/>
              </a:spcAft>
              <a:defRPr/>
            </a:pPr>
            <a:endParaRPr lang="en-US" sz="1200" b="1" dirty="0">
              <a:solidFill>
                <a:schemeClr val="tx1">
                  <a:lumMod val="65000"/>
                  <a:lumOff val="35000"/>
                </a:schemeClr>
              </a:solidFill>
              <a:latin typeface="+mn-lt"/>
            </a:endParaRPr>
          </a:p>
          <a:p>
            <a:pPr marL="228600" indent="-228600" fontAlgn="auto">
              <a:spcBef>
                <a:spcPts val="0"/>
              </a:spcBef>
              <a:spcAft>
                <a:spcPts val="0"/>
              </a:spcAft>
              <a:defRPr/>
            </a:pPr>
            <a:r>
              <a:rPr lang="en-US" sz="1200" b="1" dirty="0">
                <a:solidFill>
                  <a:schemeClr val="tx1">
                    <a:lumMod val="65000"/>
                    <a:lumOff val="35000"/>
                  </a:schemeClr>
                </a:solidFill>
                <a:latin typeface="+mn-lt"/>
              </a:rPr>
              <a:t>Temperature Sensor</a:t>
            </a:r>
          </a:p>
          <a:p>
            <a:pPr marL="228600" indent="-228600" fontAlgn="auto">
              <a:spcBef>
                <a:spcPts val="0"/>
              </a:spcBef>
              <a:spcAft>
                <a:spcPts val="0"/>
              </a:spcAft>
              <a:defRPr/>
            </a:pPr>
            <a:endParaRPr lang="en-US" sz="1200" b="1" dirty="0">
              <a:solidFill>
                <a:schemeClr val="tx1">
                  <a:lumMod val="65000"/>
                  <a:lumOff val="35000"/>
                </a:schemeClr>
              </a:solidFill>
              <a:latin typeface="+mn-lt"/>
            </a:endParaRPr>
          </a:p>
          <a:p>
            <a:pPr marL="228600" indent="-228600" fontAlgn="auto">
              <a:spcBef>
                <a:spcPts val="0"/>
              </a:spcBef>
              <a:spcAft>
                <a:spcPts val="0"/>
              </a:spcAft>
              <a:defRPr/>
            </a:pPr>
            <a:r>
              <a:rPr lang="en-US" sz="1200" b="1" dirty="0">
                <a:solidFill>
                  <a:schemeClr val="tx1">
                    <a:lumMod val="65000"/>
                    <a:lumOff val="35000"/>
                  </a:schemeClr>
                </a:solidFill>
                <a:latin typeface="+mn-lt"/>
              </a:rPr>
              <a:t>System Control </a:t>
            </a:r>
            <a:r>
              <a:rPr lang="en-US" sz="1200" b="1" dirty="0" smtClean="0">
                <a:solidFill>
                  <a:schemeClr val="tx1">
                    <a:lumMod val="65000"/>
                    <a:lumOff val="35000"/>
                  </a:schemeClr>
                </a:solidFill>
                <a:latin typeface="+mn-lt"/>
              </a:rPr>
              <a:t>/Adjustable Temperature</a:t>
            </a:r>
            <a:endParaRPr lang="en-US" sz="1200" b="1" dirty="0">
              <a:solidFill>
                <a:schemeClr val="tx1">
                  <a:lumMod val="65000"/>
                  <a:lumOff val="35000"/>
                </a:schemeClr>
              </a:solidFill>
              <a:latin typeface="+mn-lt"/>
            </a:endParaRPr>
          </a:p>
          <a:p>
            <a:pPr marL="228600" indent="-228600" fontAlgn="auto">
              <a:spcBef>
                <a:spcPts val="0"/>
              </a:spcBef>
              <a:spcAft>
                <a:spcPts val="0"/>
              </a:spcAft>
              <a:defRPr/>
            </a:pPr>
            <a:endParaRPr lang="en-US" sz="1200" b="1" dirty="0">
              <a:solidFill>
                <a:schemeClr val="tx1">
                  <a:lumMod val="65000"/>
                  <a:lumOff val="35000"/>
                </a:schemeClr>
              </a:solidFill>
              <a:latin typeface="+mn-lt"/>
            </a:endParaRPr>
          </a:p>
          <a:p>
            <a:pPr marL="228600" indent="-228600" fontAlgn="auto">
              <a:spcBef>
                <a:spcPts val="0"/>
              </a:spcBef>
              <a:spcAft>
                <a:spcPts val="0"/>
              </a:spcAft>
              <a:defRPr/>
            </a:pPr>
            <a:r>
              <a:rPr lang="en-US" sz="1200" b="1" dirty="0">
                <a:solidFill>
                  <a:schemeClr val="tx1">
                    <a:lumMod val="65000"/>
                    <a:lumOff val="35000"/>
                  </a:schemeClr>
                </a:solidFill>
                <a:latin typeface="+mn-lt"/>
              </a:rPr>
              <a:t>SCR (Silicon Controlled Rectifier)</a:t>
            </a:r>
          </a:p>
          <a:p>
            <a:pPr marL="228600" indent="-228600" fontAlgn="auto">
              <a:spcBef>
                <a:spcPts val="0"/>
              </a:spcBef>
              <a:spcAft>
                <a:spcPts val="0"/>
              </a:spcAft>
              <a:defRPr/>
            </a:pPr>
            <a:endParaRPr lang="en-US" sz="1200" b="1" dirty="0">
              <a:solidFill>
                <a:schemeClr val="tx1">
                  <a:lumMod val="65000"/>
                  <a:lumOff val="35000"/>
                </a:schemeClr>
              </a:solidFill>
              <a:latin typeface="+mn-lt"/>
            </a:endParaRPr>
          </a:p>
          <a:p>
            <a:pPr marL="228600" indent="-228600" fontAlgn="auto">
              <a:spcBef>
                <a:spcPts val="0"/>
              </a:spcBef>
              <a:spcAft>
                <a:spcPts val="0"/>
              </a:spcAft>
              <a:defRPr/>
            </a:pPr>
            <a:r>
              <a:rPr lang="en-US" sz="1200" b="1" dirty="0">
                <a:solidFill>
                  <a:schemeClr val="tx1">
                    <a:lumMod val="65000"/>
                    <a:lumOff val="35000"/>
                  </a:schemeClr>
                </a:solidFill>
                <a:latin typeface="+mn-lt"/>
              </a:rPr>
              <a:t>Element Chamber / Heat Exchanger</a:t>
            </a:r>
          </a:p>
          <a:p>
            <a:pPr marL="228600" indent="-228600" fontAlgn="auto">
              <a:spcBef>
                <a:spcPts val="0"/>
              </a:spcBef>
              <a:spcAft>
                <a:spcPts val="0"/>
              </a:spcAft>
              <a:defRPr/>
            </a:pPr>
            <a:endParaRPr lang="en-US" sz="1200" b="1" dirty="0">
              <a:solidFill>
                <a:schemeClr val="tx1">
                  <a:lumMod val="65000"/>
                  <a:lumOff val="35000"/>
                </a:schemeClr>
              </a:solidFill>
              <a:latin typeface="+mn-lt"/>
            </a:endParaRPr>
          </a:p>
          <a:p>
            <a:pPr marL="228600" indent="-228600" fontAlgn="auto">
              <a:spcBef>
                <a:spcPts val="0"/>
              </a:spcBef>
              <a:spcAft>
                <a:spcPts val="0"/>
              </a:spcAft>
              <a:defRPr/>
            </a:pPr>
            <a:r>
              <a:rPr lang="en-US" sz="1200" b="1" dirty="0">
                <a:solidFill>
                  <a:schemeClr val="tx1">
                    <a:lumMod val="65000"/>
                    <a:lumOff val="35000"/>
                  </a:schemeClr>
                </a:solidFill>
                <a:latin typeface="+mn-lt"/>
              </a:rPr>
              <a:t>Elements</a:t>
            </a:r>
          </a:p>
          <a:p>
            <a:pPr marL="228600" indent="-228600" fontAlgn="auto">
              <a:spcBef>
                <a:spcPts val="0"/>
              </a:spcBef>
              <a:spcAft>
                <a:spcPts val="0"/>
              </a:spcAft>
              <a:defRPr/>
            </a:pPr>
            <a:endParaRPr lang="en-US" sz="1200" b="1" dirty="0">
              <a:solidFill>
                <a:schemeClr val="tx1">
                  <a:lumMod val="65000"/>
                  <a:lumOff val="35000"/>
                </a:schemeClr>
              </a:solidFill>
              <a:latin typeface="+mn-lt"/>
            </a:endParaRPr>
          </a:p>
          <a:p>
            <a:pPr marL="228600" indent="-228600" fontAlgn="auto">
              <a:spcBef>
                <a:spcPts val="0"/>
              </a:spcBef>
              <a:spcAft>
                <a:spcPts val="0"/>
              </a:spcAft>
              <a:defRPr/>
            </a:pPr>
            <a:endParaRPr lang="en-US" sz="1200" b="1" dirty="0">
              <a:solidFill>
                <a:schemeClr val="tx1">
                  <a:lumMod val="65000"/>
                  <a:lumOff val="35000"/>
                </a:schemeClr>
              </a:solidFill>
              <a:latin typeface="+mn-lt"/>
            </a:endParaRPr>
          </a:p>
        </p:txBody>
      </p:sp>
      <p:pic>
        <p:nvPicPr>
          <p:cNvPr id="9221" name="Picture 2"/>
          <p:cNvPicPr>
            <a:picLocks noChangeAspect="1" noChangeArrowheads="1"/>
          </p:cNvPicPr>
          <p:nvPr/>
        </p:nvPicPr>
        <p:blipFill>
          <a:blip r:embed="rId4"/>
          <a:srcRect/>
          <a:stretch>
            <a:fillRect/>
          </a:stretch>
        </p:blipFill>
        <p:spPr bwMode="auto">
          <a:xfrm>
            <a:off x="3570797" y="3297238"/>
            <a:ext cx="1219200" cy="1066800"/>
          </a:xfrm>
          <a:prstGeom prst="rect">
            <a:avLst/>
          </a:prstGeom>
          <a:noFill/>
          <a:ln w="9525">
            <a:noFill/>
            <a:miter lim="800000"/>
            <a:headEnd/>
            <a:tailEnd/>
          </a:ln>
        </p:spPr>
      </p:pic>
      <p:sp>
        <p:nvSpPr>
          <p:cNvPr id="70" name="Oval 69"/>
          <p:cNvSpPr/>
          <p:nvPr/>
        </p:nvSpPr>
        <p:spPr>
          <a:xfrm>
            <a:off x="5320222" y="2758683"/>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bg1"/>
                </a:solidFill>
              </a:rPr>
              <a:t>1</a:t>
            </a:r>
          </a:p>
        </p:txBody>
      </p:sp>
      <p:sp>
        <p:nvSpPr>
          <p:cNvPr id="71" name="Oval 70"/>
          <p:cNvSpPr/>
          <p:nvPr/>
        </p:nvSpPr>
        <p:spPr>
          <a:xfrm>
            <a:off x="3204084" y="270510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bg1"/>
                </a:solidFill>
              </a:rPr>
              <a:t>7</a:t>
            </a:r>
          </a:p>
        </p:txBody>
      </p:sp>
      <p:sp>
        <p:nvSpPr>
          <p:cNvPr id="72" name="Oval 71"/>
          <p:cNvSpPr/>
          <p:nvPr/>
        </p:nvSpPr>
        <p:spPr>
          <a:xfrm>
            <a:off x="3723197" y="487680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bg1"/>
                </a:solidFill>
              </a:rPr>
              <a:t>2</a:t>
            </a:r>
          </a:p>
        </p:txBody>
      </p:sp>
      <p:sp>
        <p:nvSpPr>
          <p:cNvPr id="73" name="Oval 72"/>
          <p:cNvSpPr/>
          <p:nvPr/>
        </p:nvSpPr>
        <p:spPr>
          <a:xfrm>
            <a:off x="2359534" y="371475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bg1"/>
                </a:solidFill>
              </a:rPr>
              <a:t>3</a:t>
            </a:r>
          </a:p>
        </p:txBody>
      </p:sp>
      <p:sp>
        <p:nvSpPr>
          <p:cNvPr id="74" name="Oval 73"/>
          <p:cNvSpPr/>
          <p:nvPr/>
        </p:nvSpPr>
        <p:spPr>
          <a:xfrm>
            <a:off x="1527684" y="280035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bg1"/>
                </a:solidFill>
              </a:rPr>
              <a:t>8</a:t>
            </a:r>
          </a:p>
        </p:txBody>
      </p:sp>
      <p:sp>
        <p:nvSpPr>
          <p:cNvPr id="75" name="Oval 74"/>
          <p:cNvSpPr/>
          <p:nvPr/>
        </p:nvSpPr>
        <p:spPr>
          <a:xfrm>
            <a:off x="3608897" y="240030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bg1"/>
                </a:solidFill>
              </a:rPr>
              <a:t>4</a:t>
            </a:r>
          </a:p>
        </p:txBody>
      </p:sp>
      <p:sp>
        <p:nvSpPr>
          <p:cNvPr id="76" name="Oval 75"/>
          <p:cNvSpPr/>
          <p:nvPr/>
        </p:nvSpPr>
        <p:spPr>
          <a:xfrm>
            <a:off x="3699384" y="270510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bg1"/>
                </a:solidFill>
              </a:rPr>
              <a:t>7</a:t>
            </a:r>
          </a:p>
        </p:txBody>
      </p:sp>
      <p:sp>
        <p:nvSpPr>
          <p:cNvPr id="77" name="Oval 76"/>
          <p:cNvSpPr/>
          <p:nvPr/>
        </p:nvSpPr>
        <p:spPr>
          <a:xfrm>
            <a:off x="3608897" y="3619500"/>
            <a:ext cx="228600" cy="190500"/>
          </a:xfrm>
          <a:prstGeom prst="ellipse">
            <a:avLst/>
          </a:prstGeom>
          <a:solidFill>
            <a:srgbClr val="FF0000"/>
          </a:solidFill>
          <a:ln>
            <a:solidFill>
              <a:schemeClr val="tx1"/>
            </a:solid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bg1"/>
                </a:solidFill>
              </a:rPr>
              <a:t>6</a:t>
            </a:r>
          </a:p>
        </p:txBody>
      </p:sp>
      <p:sp>
        <p:nvSpPr>
          <p:cNvPr id="78" name="Oval 77"/>
          <p:cNvSpPr/>
          <p:nvPr/>
        </p:nvSpPr>
        <p:spPr>
          <a:xfrm>
            <a:off x="1946784" y="497205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bg1"/>
                </a:solidFill>
              </a:rPr>
              <a:t>5</a:t>
            </a:r>
          </a:p>
        </p:txBody>
      </p:sp>
      <p:sp>
        <p:nvSpPr>
          <p:cNvPr id="79" name="Oval 78"/>
          <p:cNvSpPr/>
          <p:nvPr/>
        </p:nvSpPr>
        <p:spPr>
          <a:xfrm>
            <a:off x="2588134" y="280035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bg1"/>
                </a:solidFill>
              </a:rPr>
              <a:t>8</a:t>
            </a:r>
          </a:p>
        </p:txBody>
      </p:sp>
      <p:sp>
        <p:nvSpPr>
          <p:cNvPr id="80" name="Oval 79"/>
          <p:cNvSpPr/>
          <p:nvPr/>
        </p:nvSpPr>
        <p:spPr>
          <a:xfrm>
            <a:off x="2359534" y="1943100"/>
            <a:ext cx="228600" cy="188913"/>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bg1"/>
                </a:solidFill>
              </a:rPr>
              <a:t>9</a:t>
            </a:r>
          </a:p>
        </p:txBody>
      </p:sp>
      <p:sp>
        <p:nvSpPr>
          <p:cNvPr id="81" name="Oval 80"/>
          <p:cNvSpPr/>
          <p:nvPr/>
        </p:nvSpPr>
        <p:spPr>
          <a:xfrm>
            <a:off x="1299084" y="188595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bg1"/>
                </a:solidFill>
              </a:rPr>
              <a:t>9</a:t>
            </a:r>
          </a:p>
        </p:txBody>
      </p:sp>
      <p:sp>
        <p:nvSpPr>
          <p:cNvPr id="84" name="Oval 83"/>
          <p:cNvSpPr/>
          <p:nvPr/>
        </p:nvSpPr>
        <p:spPr>
          <a:xfrm>
            <a:off x="5794375" y="205739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900" b="1" dirty="0">
                <a:solidFill>
                  <a:schemeClr val="bg1"/>
                </a:solidFill>
              </a:rPr>
              <a:t>1</a:t>
            </a:r>
          </a:p>
        </p:txBody>
      </p:sp>
      <p:sp>
        <p:nvSpPr>
          <p:cNvPr id="85" name="Oval 84"/>
          <p:cNvSpPr/>
          <p:nvPr/>
        </p:nvSpPr>
        <p:spPr>
          <a:xfrm>
            <a:off x="5794375" y="2439978"/>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900" b="1" dirty="0">
                <a:solidFill>
                  <a:schemeClr val="bg1"/>
                </a:solidFill>
              </a:rPr>
              <a:t>2</a:t>
            </a:r>
          </a:p>
        </p:txBody>
      </p:sp>
      <p:sp>
        <p:nvSpPr>
          <p:cNvPr id="86" name="Oval 85"/>
          <p:cNvSpPr/>
          <p:nvPr/>
        </p:nvSpPr>
        <p:spPr>
          <a:xfrm>
            <a:off x="5794375" y="280034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900" b="1" dirty="0">
                <a:solidFill>
                  <a:schemeClr val="bg1"/>
                </a:solidFill>
              </a:rPr>
              <a:t>3</a:t>
            </a:r>
          </a:p>
        </p:txBody>
      </p:sp>
      <p:sp>
        <p:nvSpPr>
          <p:cNvPr id="87" name="Oval 86"/>
          <p:cNvSpPr/>
          <p:nvPr/>
        </p:nvSpPr>
        <p:spPr>
          <a:xfrm>
            <a:off x="5794375" y="316229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900" b="1" dirty="0">
                <a:solidFill>
                  <a:schemeClr val="bg1"/>
                </a:solidFill>
              </a:rPr>
              <a:t>4</a:t>
            </a:r>
          </a:p>
        </p:txBody>
      </p:sp>
      <p:sp>
        <p:nvSpPr>
          <p:cNvPr id="88" name="Oval 87"/>
          <p:cNvSpPr/>
          <p:nvPr/>
        </p:nvSpPr>
        <p:spPr>
          <a:xfrm>
            <a:off x="5794375" y="354329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900" b="1" dirty="0">
                <a:solidFill>
                  <a:schemeClr val="bg1"/>
                </a:solidFill>
              </a:rPr>
              <a:t>5</a:t>
            </a:r>
          </a:p>
        </p:txBody>
      </p:sp>
      <p:sp>
        <p:nvSpPr>
          <p:cNvPr id="89" name="Oval 88"/>
          <p:cNvSpPr/>
          <p:nvPr/>
        </p:nvSpPr>
        <p:spPr>
          <a:xfrm>
            <a:off x="5794375" y="392429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900" b="1" dirty="0">
                <a:solidFill>
                  <a:schemeClr val="bg1"/>
                </a:solidFill>
              </a:rPr>
              <a:t>6</a:t>
            </a:r>
          </a:p>
        </p:txBody>
      </p:sp>
      <p:sp>
        <p:nvSpPr>
          <p:cNvPr id="90" name="Oval 89"/>
          <p:cNvSpPr/>
          <p:nvPr/>
        </p:nvSpPr>
        <p:spPr>
          <a:xfrm>
            <a:off x="5794375" y="426719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900" b="1" dirty="0">
                <a:solidFill>
                  <a:schemeClr val="bg1"/>
                </a:solidFill>
              </a:rPr>
              <a:t>7</a:t>
            </a:r>
          </a:p>
        </p:txBody>
      </p:sp>
      <p:sp>
        <p:nvSpPr>
          <p:cNvPr id="91" name="Oval 90"/>
          <p:cNvSpPr/>
          <p:nvPr/>
        </p:nvSpPr>
        <p:spPr>
          <a:xfrm>
            <a:off x="5794375" y="461009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900" b="1" dirty="0">
                <a:solidFill>
                  <a:schemeClr val="bg1"/>
                </a:solidFill>
              </a:rPr>
              <a:t>8</a:t>
            </a:r>
          </a:p>
        </p:txBody>
      </p:sp>
      <p:sp>
        <p:nvSpPr>
          <p:cNvPr id="92" name="Oval 91"/>
          <p:cNvSpPr/>
          <p:nvPr/>
        </p:nvSpPr>
        <p:spPr>
          <a:xfrm>
            <a:off x="5794375" y="499109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900" b="1" dirty="0">
                <a:solidFill>
                  <a:schemeClr val="bg1"/>
                </a:solidFill>
              </a:rPr>
              <a:t>9</a:t>
            </a:r>
          </a:p>
        </p:txBody>
      </p:sp>
      <p:sp>
        <p:nvSpPr>
          <p:cNvPr id="95" name="Oval 94"/>
          <p:cNvSpPr/>
          <p:nvPr/>
        </p:nvSpPr>
        <p:spPr>
          <a:xfrm>
            <a:off x="459297" y="2590800"/>
            <a:ext cx="228600" cy="190500"/>
          </a:xfrm>
          <a:prstGeom prst="ellipse">
            <a:avLst/>
          </a:prstGeom>
          <a:solidFill>
            <a:srgbClr val="FF0000"/>
          </a:solidFill>
          <a:ln>
            <a:noFill/>
            <a:prstDash val="lgDashDot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bg1"/>
                </a:solidFill>
              </a:rPr>
              <a:t>1</a:t>
            </a:r>
          </a:p>
        </p:txBody>
      </p:sp>
      <p:cxnSp>
        <p:nvCxnSpPr>
          <p:cNvPr id="97" name="Straight Arrow Connector 96"/>
          <p:cNvCxnSpPr/>
          <p:nvPr/>
        </p:nvCxnSpPr>
        <p:spPr>
          <a:xfrm rot="10800000">
            <a:off x="4918584" y="2857500"/>
            <a:ext cx="401638" cy="1588"/>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95" idx="2"/>
          </p:cNvCxnSpPr>
          <p:nvPr/>
        </p:nvCxnSpPr>
        <p:spPr>
          <a:xfrm rot="10800000">
            <a:off x="117984" y="2665413"/>
            <a:ext cx="341313" cy="206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Title 29"/>
          <p:cNvSpPr>
            <a:spLocks noGrp="1"/>
          </p:cNvSpPr>
          <p:nvPr>
            <p:ph type="title"/>
          </p:nvPr>
        </p:nvSpPr>
        <p:spPr>
          <a:xfrm>
            <a:off x="0" y="55755"/>
            <a:ext cx="9144000" cy="972564"/>
          </a:xfrm>
        </p:spPr>
        <p:txBody>
          <a:bodyPr/>
          <a:lstStyle/>
          <a:p>
            <a:r>
              <a:rPr lang="en-US" dirty="0" smtClean="0"/>
              <a:t>Tankless Electric Components</a:t>
            </a:r>
            <a:endParaRPr lang="en-US" dirty="0"/>
          </a:p>
        </p:txBody>
      </p:sp>
      <p:sp>
        <p:nvSpPr>
          <p:cNvPr id="31"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107</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bdataprod1\wpedrick\My Documents\Specialty Products Division 2009\EC 4038 tank less electric\Niagara\Photos\Inside_ElecTanklessLG.png"/>
          <p:cNvPicPr>
            <a:picLocks noGrp="1" noChangeAspect="1" noChangeArrowheads="1"/>
          </p:cNvPicPr>
          <p:nvPr>
            <p:ph idx="1"/>
          </p:nvPr>
        </p:nvPicPr>
        <p:blipFill>
          <a:blip r:embed="rId2"/>
          <a:srcRect/>
          <a:stretch>
            <a:fillRect/>
          </a:stretch>
        </p:blipFill>
        <p:spPr>
          <a:xfrm>
            <a:off x="609600" y="1453224"/>
            <a:ext cx="3657600" cy="3954463"/>
          </a:xfrm>
        </p:spPr>
      </p:pic>
      <p:sp>
        <p:nvSpPr>
          <p:cNvPr id="6" name="TextBox 5"/>
          <p:cNvSpPr txBox="1"/>
          <p:nvPr/>
        </p:nvSpPr>
        <p:spPr>
          <a:xfrm>
            <a:off x="4114801" y="1502200"/>
            <a:ext cx="4862944" cy="2246769"/>
          </a:xfrm>
          <a:prstGeom prst="rect">
            <a:avLst/>
          </a:prstGeom>
          <a:noFill/>
        </p:spPr>
        <p:txBody>
          <a:bodyPr wrap="square">
            <a:spAutoFit/>
          </a:bodyPr>
          <a:lstStyle/>
          <a:p>
            <a:pPr fontAlgn="auto">
              <a:spcBef>
                <a:spcPts val="0"/>
              </a:spcBef>
              <a:spcAft>
                <a:spcPts val="0"/>
              </a:spcAft>
              <a:buFont typeface="Arial" pitchFamily="34" charset="0"/>
              <a:buChar char="•"/>
              <a:defRPr/>
            </a:pPr>
            <a:r>
              <a:rPr lang="en-US" sz="2000" dirty="0">
                <a:solidFill>
                  <a:schemeClr val="tx1">
                    <a:lumMod val="65000"/>
                    <a:lumOff val="35000"/>
                  </a:schemeClr>
                </a:solidFill>
                <a:latin typeface="+mn-lt"/>
              </a:rPr>
              <a:t>  </a:t>
            </a:r>
            <a:r>
              <a:rPr lang="en-US" sz="2000" b="1" dirty="0">
                <a:solidFill>
                  <a:schemeClr val="tx1">
                    <a:lumMod val="65000"/>
                    <a:lumOff val="35000"/>
                  </a:schemeClr>
                </a:solidFill>
                <a:latin typeface="+mn-lt"/>
              </a:rPr>
              <a:t>All models equipped with prewired 2 ft. </a:t>
            </a:r>
          </a:p>
          <a:p>
            <a:pPr fontAlgn="auto">
              <a:spcBef>
                <a:spcPts val="0"/>
              </a:spcBef>
              <a:spcAft>
                <a:spcPts val="0"/>
              </a:spcAft>
              <a:defRPr/>
            </a:pPr>
            <a:r>
              <a:rPr lang="en-US" sz="2000" b="1" dirty="0">
                <a:solidFill>
                  <a:schemeClr val="tx1">
                    <a:lumMod val="65000"/>
                    <a:lumOff val="35000"/>
                  </a:schemeClr>
                </a:solidFill>
                <a:latin typeface="+mn-lt"/>
              </a:rPr>
              <a:t>   power supply cord(s) </a:t>
            </a:r>
          </a:p>
          <a:p>
            <a:pPr fontAlgn="auto">
              <a:spcBef>
                <a:spcPts val="0"/>
              </a:spcBef>
              <a:spcAft>
                <a:spcPts val="0"/>
              </a:spcAft>
              <a:defRPr/>
            </a:pPr>
            <a:r>
              <a:rPr lang="en-US" sz="2000" dirty="0">
                <a:solidFill>
                  <a:schemeClr val="tx1">
                    <a:lumMod val="65000"/>
                    <a:lumOff val="35000"/>
                  </a:schemeClr>
                </a:solidFill>
                <a:latin typeface="+mn-lt"/>
              </a:rPr>
              <a:t> </a:t>
            </a:r>
          </a:p>
          <a:p>
            <a:pPr marL="174625" indent="-174625" fontAlgn="auto">
              <a:spcBef>
                <a:spcPts val="0"/>
              </a:spcBef>
              <a:spcAft>
                <a:spcPts val="0"/>
              </a:spcAft>
              <a:buFont typeface="Arial" pitchFamily="34" charset="0"/>
              <a:buChar char="•"/>
              <a:defRPr/>
            </a:pPr>
            <a:r>
              <a:rPr lang="en-US" sz="2000" b="1" dirty="0" smtClean="0">
                <a:solidFill>
                  <a:schemeClr val="tx1">
                    <a:lumMod val="65000"/>
                    <a:lumOff val="35000"/>
                  </a:schemeClr>
                </a:solidFill>
                <a:latin typeface="+mn-lt"/>
              </a:rPr>
              <a:t>Designed for easy </a:t>
            </a:r>
            <a:r>
              <a:rPr lang="en-US" sz="2000" b="1" dirty="0" smtClean="0">
                <a:solidFill>
                  <a:schemeClr val="tx1">
                    <a:lumMod val="65000"/>
                    <a:lumOff val="35000"/>
                  </a:schemeClr>
                </a:solidFill>
              </a:rPr>
              <a:t>installation: </a:t>
            </a:r>
            <a:r>
              <a:rPr lang="en-US" sz="2000" dirty="0" smtClean="0">
                <a:solidFill>
                  <a:schemeClr val="tx1">
                    <a:lumMod val="65000"/>
                    <a:lumOff val="35000"/>
                  </a:schemeClr>
                </a:solidFill>
              </a:rPr>
              <a:t/>
            </a:r>
            <a:br>
              <a:rPr lang="en-US" sz="2000" dirty="0" smtClean="0">
                <a:solidFill>
                  <a:schemeClr val="tx1">
                    <a:lumMod val="65000"/>
                    <a:lumOff val="35000"/>
                  </a:schemeClr>
                </a:solidFill>
              </a:rPr>
            </a:br>
            <a:r>
              <a:rPr lang="en-US" sz="2000" dirty="0" smtClean="0">
                <a:solidFill>
                  <a:schemeClr val="tx1">
                    <a:lumMod val="65000"/>
                    <a:lumOff val="35000"/>
                  </a:schemeClr>
                </a:solidFill>
              </a:rPr>
              <a:t>W</a:t>
            </a:r>
            <a:r>
              <a:rPr lang="en-US" sz="2000" dirty="0" smtClean="0">
                <a:solidFill>
                  <a:schemeClr val="tx1">
                    <a:lumMod val="65000"/>
                    <a:lumOff val="35000"/>
                  </a:schemeClr>
                </a:solidFill>
                <a:latin typeface="+mn-lt"/>
              </a:rPr>
              <a:t>ater supply</a:t>
            </a:r>
            <a:r>
              <a:rPr lang="en-US" sz="2000" dirty="0">
                <a:solidFill>
                  <a:schemeClr val="tx1">
                    <a:lumMod val="65000"/>
                    <a:lumOff val="35000"/>
                  </a:schemeClr>
                </a:solidFill>
                <a:latin typeface="+mn-lt"/>
              </a:rPr>
              <a:t>, </a:t>
            </a:r>
            <a:r>
              <a:rPr lang="en-US" sz="2000" dirty="0" smtClean="0">
                <a:solidFill>
                  <a:schemeClr val="tx1">
                    <a:lumMod val="65000"/>
                    <a:lumOff val="35000"/>
                  </a:schemeClr>
                </a:solidFill>
                <a:latin typeface="+mn-lt"/>
              </a:rPr>
              <a:t>power </a:t>
            </a:r>
            <a:r>
              <a:rPr lang="en-US" sz="2000" dirty="0">
                <a:solidFill>
                  <a:schemeClr val="tx1">
                    <a:lumMod val="65000"/>
                    <a:lumOff val="35000"/>
                  </a:schemeClr>
                </a:solidFill>
                <a:latin typeface="+mn-lt"/>
              </a:rPr>
              <a:t>connections, </a:t>
            </a:r>
            <a:r>
              <a:rPr lang="en-US" sz="2000" dirty="0" smtClean="0">
                <a:solidFill>
                  <a:schemeClr val="tx1">
                    <a:lumMod val="65000"/>
                    <a:lumOff val="35000"/>
                  </a:schemeClr>
                </a:solidFill>
                <a:latin typeface="+mn-lt"/>
              </a:rPr>
              <a:t>and temperature </a:t>
            </a:r>
            <a:r>
              <a:rPr lang="en-US" sz="2000" dirty="0">
                <a:solidFill>
                  <a:schemeClr val="tx1">
                    <a:lumMod val="65000"/>
                    <a:lumOff val="35000"/>
                  </a:schemeClr>
                </a:solidFill>
                <a:latin typeface="+mn-lt"/>
              </a:rPr>
              <a:t>adjustments are accessible </a:t>
            </a:r>
            <a:r>
              <a:rPr lang="en-US" sz="2000" dirty="0" smtClean="0">
                <a:solidFill>
                  <a:schemeClr val="tx1">
                    <a:lumMod val="65000"/>
                    <a:lumOff val="35000"/>
                  </a:schemeClr>
                </a:solidFill>
                <a:latin typeface="+mn-lt"/>
              </a:rPr>
              <a:t>without removing </a:t>
            </a:r>
            <a:r>
              <a:rPr lang="en-US" sz="2000" dirty="0">
                <a:solidFill>
                  <a:schemeClr val="tx1">
                    <a:lumMod val="65000"/>
                    <a:lumOff val="35000"/>
                  </a:schemeClr>
                </a:solidFill>
                <a:latin typeface="+mn-lt"/>
              </a:rPr>
              <a:t>outer </a:t>
            </a:r>
            <a:r>
              <a:rPr lang="en-US" sz="2000" dirty="0" smtClean="0">
                <a:solidFill>
                  <a:schemeClr val="tx1">
                    <a:lumMod val="65000"/>
                    <a:lumOff val="35000"/>
                  </a:schemeClr>
                </a:solidFill>
                <a:latin typeface="+mn-lt"/>
              </a:rPr>
              <a:t>cover</a:t>
            </a:r>
            <a:endParaRPr lang="en-US" sz="2000" dirty="0">
              <a:solidFill>
                <a:schemeClr val="tx1">
                  <a:lumMod val="65000"/>
                  <a:lumOff val="35000"/>
                </a:schemeClr>
              </a:solidFill>
              <a:latin typeface="+mn-lt"/>
            </a:endParaRPr>
          </a:p>
        </p:txBody>
      </p:sp>
      <p:sp>
        <p:nvSpPr>
          <p:cNvPr id="10245" name="TextBox 8"/>
          <p:cNvSpPr txBox="1">
            <a:spLocks noChangeArrowheads="1"/>
          </p:cNvSpPr>
          <p:nvPr/>
        </p:nvSpPr>
        <p:spPr bwMode="auto">
          <a:xfrm>
            <a:off x="6553200" y="3762806"/>
            <a:ext cx="1600200" cy="276225"/>
          </a:xfrm>
          <a:prstGeom prst="rect">
            <a:avLst/>
          </a:prstGeom>
          <a:noFill/>
          <a:ln w="9525">
            <a:noFill/>
            <a:miter lim="800000"/>
            <a:headEnd/>
            <a:tailEnd/>
          </a:ln>
        </p:spPr>
        <p:txBody>
          <a:bodyPr wrap="square">
            <a:spAutoFit/>
          </a:bodyPr>
          <a:lstStyle/>
          <a:p>
            <a:pPr algn="ctr"/>
            <a:r>
              <a:rPr lang="en-US" sz="1200" dirty="0">
                <a:latin typeface="Calibri" pitchFamily="34" charset="0"/>
              </a:rPr>
              <a:t>RTE 18 &amp; RTE 27 </a:t>
            </a:r>
          </a:p>
        </p:txBody>
      </p:sp>
      <p:pic>
        <p:nvPicPr>
          <p:cNvPr id="3" name="Picture 1"/>
          <p:cNvPicPr>
            <a:picLocks noChangeAspect="1" noChangeArrowheads="1"/>
          </p:cNvPicPr>
          <p:nvPr/>
        </p:nvPicPr>
        <p:blipFill>
          <a:blip r:embed="rId3"/>
          <a:srcRect/>
          <a:stretch>
            <a:fillRect/>
          </a:stretch>
        </p:blipFill>
        <p:spPr bwMode="auto">
          <a:xfrm>
            <a:off x="6553200" y="4042206"/>
            <a:ext cx="1600200" cy="1600200"/>
          </a:xfrm>
          <a:prstGeom prst="rect">
            <a:avLst/>
          </a:prstGeom>
          <a:ln>
            <a:noFill/>
          </a:ln>
          <a:effectLst>
            <a:outerShdw blurRad="190500" algn="tl" rotWithShape="0">
              <a:srgbClr val="000000">
                <a:alpha val="70000"/>
              </a:srgbClr>
            </a:outerShdw>
          </a:effectLst>
        </p:spPr>
      </p:pic>
      <p:pic>
        <p:nvPicPr>
          <p:cNvPr id="10247" name="Picture 2"/>
          <p:cNvPicPr>
            <a:picLocks noChangeAspect="1" noChangeArrowheads="1"/>
          </p:cNvPicPr>
          <p:nvPr/>
        </p:nvPicPr>
        <p:blipFill>
          <a:blip r:embed="rId4"/>
          <a:srcRect/>
          <a:stretch>
            <a:fillRect/>
          </a:stretch>
        </p:blipFill>
        <p:spPr bwMode="auto">
          <a:xfrm>
            <a:off x="2819400" y="3113302"/>
            <a:ext cx="838200" cy="914400"/>
          </a:xfrm>
          <a:prstGeom prst="rect">
            <a:avLst/>
          </a:prstGeom>
          <a:noFill/>
          <a:ln w="9525">
            <a:noFill/>
            <a:miter lim="800000"/>
            <a:headEnd/>
            <a:tailEnd/>
          </a:ln>
        </p:spPr>
      </p:pic>
      <p:sp>
        <p:nvSpPr>
          <p:cNvPr id="5" name="Oval 4"/>
          <p:cNvSpPr/>
          <p:nvPr/>
        </p:nvSpPr>
        <p:spPr>
          <a:xfrm>
            <a:off x="2349912" y="4264687"/>
            <a:ext cx="1524000" cy="1143000"/>
          </a:xfrm>
          <a:prstGeom prst="ellipse">
            <a:avLst/>
          </a:prstGeom>
          <a:noFill/>
          <a:ln w="76200">
            <a:solidFill>
              <a:srgbClr val="FFC425"/>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p:cNvPicPr/>
          <p:nvPr/>
        </p:nvPicPr>
        <p:blipFill>
          <a:blip r:embed="rId5"/>
          <a:srcRect/>
          <a:stretch>
            <a:fillRect/>
          </a:stretch>
        </p:blipFill>
        <p:spPr bwMode="auto">
          <a:xfrm>
            <a:off x="4572000" y="4042206"/>
            <a:ext cx="1600200" cy="1601788"/>
          </a:xfrm>
          <a:prstGeom prst="rect">
            <a:avLst/>
          </a:prstGeom>
          <a:ln>
            <a:noFill/>
          </a:ln>
          <a:effectLst>
            <a:outerShdw blurRad="190500" algn="tl" rotWithShape="0">
              <a:srgbClr val="000000">
                <a:alpha val="70000"/>
              </a:srgbClr>
            </a:outerShdw>
          </a:effectLst>
        </p:spPr>
      </p:pic>
      <p:sp>
        <p:nvSpPr>
          <p:cNvPr id="10" name="Title 9"/>
          <p:cNvSpPr>
            <a:spLocks noGrp="1"/>
          </p:cNvSpPr>
          <p:nvPr>
            <p:ph type="title"/>
          </p:nvPr>
        </p:nvSpPr>
        <p:spPr>
          <a:xfrm>
            <a:off x="0" y="55755"/>
            <a:ext cx="9144000" cy="972564"/>
          </a:xfrm>
        </p:spPr>
        <p:txBody>
          <a:bodyPr/>
          <a:lstStyle/>
          <a:p>
            <a:r>
              <a:rPr lang="en-US" dirty="0" smtClean="0"/>
              <a:t>Tankless Electric Power Supply</a:t>
            </a:r>
            <a:endParaRPr lang="en-US" dirty="0"/>
          </a:p>
        </p:txBody>
      </p:sp>
      <p:sp>
        <p:nvSpPr>
          <p:cNvPr id="11"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108</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8"/>
            <a:ext cx="9144000" cy="972564"/>
          </a:xfrm>
        </p:spPr>
        <p:txBody>
          <a:bodyPr/>
          <a:lstStyle/>
          <a:p>
            <a:r>
              <a:rPr lang="en-US" dirty="0" smtClean="0"/>
              <a:t>Select the Right Tankless Electric</a:t>
            </a:r>
            <a:endParaRPr lang="en-US" dirty="0"/>
          </a:p>
        </p:txBody>
      </p:sp>
      <p:pic>
        <p:nvPicPr>
          <p:cNvPr id="4" name="Picture 3" descr="ElecApplication.jpg"/>
          <p:cNvPicPr>
            <a:picLocks noChangeAspect="1"/>
          </p:cNvPicPr>
          <p:nvPr/>
        </p:nvPicPr>
        <p:blipFill>
          <a:blip r:embed="rId2"/>
          <a:stretch>
            <a:fillRect/>
          </a:stretch>
        </p:blipFill>
        <p:spPr>
          <a:xfrm>
            <a:off x="491832" y="1348528"/>
            <a:ext cx="3936768" cy="1306331"/>
          </a:xfrm>
          <a:prstGeom prst="rect">
            <a:avLst/>
          </a:prstGeom>
        </p:spPr>
      </p:pic>
      <p:pic>
        <p:nvPicPr>
          <p:cNvPr id="7" name="Picture 6" descr="Electrical_Tankless.jpg"/>
          <p:cNvPicPr>
            <a:picLocks noChangeAspect="1"/>
          </p:cNvPicPr>
          <p:nvPr/>
        </p:nvPicPr>
        <p:blipFill>
          <a:blip r:embed="rId3"/>
          <a:srcRect r="1" b="18"/>
          <a:stretch>
            <a:fillRect/>
          </a:stretch>
        </p:blipFill>
        <p:spPr>
          <a:xfrm>
            <a:off x="4636658" y="1357745"/>
            <a:ext cx="4070285" cy="1931399"/>
          </a:xfrm>
          <a:prstGeom prst="rect">
            <a:avLst/>
          </a:prstGeom>
        </p:spPr>
      </p:pic>
      <p:pic>
        <p:nvPicPr>
          <p:cNvPr id="8" name="Picture 7" descr="ElecWaterTemp.jpg"/>
          <p:cNvPicPr>
            <a:picLocks noChangeAspect="1"/>
          </p:cNvPicPr>
          <p:nvPr/>
        </p:nvPicPr>
        <p:blipFill>
          <a:blip r:embed="rId4"/>
          <a:stretch>
            <a:fillRect/>
          </a:stretch>
        </p:blipFill>
        <p:spPr>
          <a:xfrm>
            <a:off x="491832" y="2870204"/>
            <a:ext cx="4006273" cy="3179619"/>
          </a:xfrm>
          <a:prstGeom prst="rect">
            <a:avLst/>
          </a:prstGeom>
        </p:spPr>
      </p:pic>
      <p:pic>
        <p:nvPicPr>
          <p:cNvPr id="9" name="Picture 8" descr="ElecGroundWater.jpg"/>
          <p:cNvPicPr>
            <a:picLocks noChangeAspect="1"/>
          </p:cNvPicPr>
          <p:nvPr/>
        </p:nvPicPr>
        <p:blipFill>
          <a:blip r:embed="rId5"/>
          <a:srcRect l="25852"/>
          <a:stretch>
            <a:fillRect/>
          </a:stretch>
        </p:blipFill>
        <p:spPr>
          <a:xfrm>
            <a:off x="4618905" y="3455082"/>
            <a:ext cx="4055718" cy="2456188"/>
          </a:xfrm>
          <a:prstGeom prst="rect">
            <a:avLst/>
          </a:prstGeom>
        </p:spPr>
      </p:pic>
      <p:pic>
        <p:nvPicPr>
          <p:cNvPr id="6" name="Picture 5" descr="ElecGroundWater.jpg"/>
          <p:cNvPicPr>
            <a:picLocks noChangeAspect="1"/>
          </p:cNvPicPr>
          <p:nvPr/>
        </p:nvPicPr>
        <p:blipFill>
          <a:blip r:embed="rId5">
            <a:clrChange>
              <a:clrFrom>
                <a:srgbClr val="FDFDFD"/>
              </a:clrFrom>
              <a:clrTo>
                <a:srgbClr val="FDFDFD">
                  <a:alpha val="0"/>
                </a:srgbClr>
              </a:clrTo>
            </a:clrChange>
          </a:blip>
          <a:srcRect t="23270" r="74939" b="22390"/>
          <a:stretch>
            <a:fillRect/>
          </a:stretch>
        </p:blipFill>
        <p:spPr>
          <a:xfrm>
            <a:off x="5025303" y="5292435"/>
            <a:ext cx="1024520" cy="997527"/>
          </a:xfrm>
          <a:prstGeom prst="rect">
            <a:avLst/>
          </a:prstGeom>
        </p:spPr>
      </p:pic>
      <p:sp>
        <p:nvSpPr>
          <p:cNvPr id="10"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109</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66675"/>
            <a:ext cx="9143999" cy="973138"/>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85000"/>
                  </a:schemeClr>
                </a:solidFill>
                <a:effectLst/>
                <a:uLnTx/>
                <a:uFillTx/>
                <a:latin typeface="+mj-lt"/>
                <a:ea typeface="+mj-ea"/>
                <a:cs typeface="+mj-cs"/>
              </a:rPr>
              <a:t>Introducing</a:t>
            </a:r>
            <a:r>
              <a:rPr kumimoji="0" lang="en-US" sz="3600" b="0" i="0" u="none" strike="noStrike" kern="1200" cap="none" spc="0" normalizeH="0" noProof="0" dirty="0" smtClean="0">
                <a:ln>
                  <a:noFill/>
                </a:ln>
                <a:solidFill>
                  <a:schemeClr val="bg1">
                    <a:lumMod val="85000"/>
                  </a:schemeClr>
                </a:solidFill>
                <a:effectLst/>
                <a:uLnTx/>
                <a:uFillTx/>
                <a:latin typeface="+mj-lt"/>
                <a:ea typeface="+mj-ea"/>
                <a:cs typeface="+mj-cs"/>
              </a:rPr>
              <a:t> the </a:t>
            </a:r>
            <a:r>
              <a:rPr kumimoji="0" lang="en-US" sz="3600" b="0" i="0" u="none" strike="noStrike" kern="1200" cap="none" spc="0" normalizeH="0" baseline="0" noProof="0" dirty="0" smtClean="0">
                <a:ln>
                  <a:noFill/>
                </a:ln>
                <a:solidFill>
                  <a:schemeClr val="bg1">
                    <a:lumMod val="85000"/>
                  </a:schemeClr>
                </a:solidFill>
                <a:effectLst/>
                <a:uLnTx/>
                <a:uFillTx/>
                <a:latin typeface="+mj-lt"/>
                <a:ea typeface="+mj-ea"/>
                <a:cs typeface="+mj-cs"/>
              </a:rPr>
              <a:t>Professional Line</a:t>
            </a:r>
            <a:br>
              <a:rPr kumimoji="0" lang="en-US" sz="3600" b="0" i="0" u="none" strike="noStrike" kern="1200" cap="none" spc="0" normalizeH="0" baseline="0" noProof="0" dirty="0" smtClean="0">
                <a:ln>
                  <a:noFill/>
                </a:ln>
                <a:solidFill>
                  <a:schemeClr val="bg1">
                    <a:lumMod val="85000"/>
                  </a:schemeClr>
                </a:solidFill>
                <a:effectLst/>
                <a:uLnTx/>
                <a:uFillTx/>
                <a:latin typeface="+mj-lt"/>
                <a:ea typeface="+mj-ea"/>
                <a:cs typeface="+mj-cs"/>
              </a:rPr>
            </a:br>
            <a:r>
              <a:rPr kumimoji="0" lang="en-US" sz="2000" b="0" i="0" u="none" strike="noStrike" kern="1200" cap="none" spc="0" normalizeH="0" baseline="0" noProof="0" dirty="0" smtClean="0">
                <a:ln>
                  <a:noFill/>
                </a:ln>
                <a:solidFill>
                  <a:schemeClr val="bg1">
                    <a:lumMod val="85000"/>
                  </a:schemeClr>
                </a:solidFill>
                <a:effectLst/>
                <a:uLnTx/>
                <a:uFillTx/>
                <a:latin typeface="+mj-lt"/>
                <a:ea typeface="+mj-ea"/>
                <a:cs typeface="+mj-cs"/>
              </a:rPr>
              <a:t>Exclusive Wholesale Products</a:t>
            </a:r>
            <a:endParaRPr kumimoji="0" lang="en-US" sz="2000" b="0" i="0" u="none" strike="noStrike" kern="1200" cap="none" spc="0" normalizeH="0" baseline="0" noProof="0" dirty="0">
              <a:ln>
                <a:noFill/>
              </a:ln>
              <a:solidFill>
                <a:schemeClr val="bg1">
                  <a:lumMod val="85000"/>
                </a:schemeClr>
              </a:solidFill>
              <a:effectLst/>
              <a:uLnTx/>
              <a:uFillTx/>
              <a:latin typeface="+mj-lt"/>
              <a:ea typeface="+mj-ea"/>
              <a:cs typeface="+mj-cs"/>
            </a:endParaRPr>
          </a:p>
        </p:txBody>
      </p:sp>
      <p:sp>
        <p:nvSpPr>
          <p:cNvPr id="4" name="TextBox 3"/>
          <p:cNvSpPr txBox="1"/>
          <p:nvPr/>
        </p:nvSpPr>
        <p:spPr>
          <a:xfrm>
            <a:off x="1595298" y="1723176"/>
            <a:ext cx="6048375" cy="1471172"/>
          </a:xfrm>
          <a:prstGeom prst="rect">
            <a:avLst/>
          </a:prstGeom>
          <a:noFill/>
        </p:spPr>
        <p:txBody>
          <a:bodyPr wrap="square" rtlCol="0">
            <a:spAutoFit/>
          </a:bodyPr>
          <a:lstStyle/>
          <a:p>
            <a:pPr algn="ctr">
              <a:lnSpc>
                <a:spcPct val="80000"/>
              </a:lnSpc>
            </a:pPr>
            <a:r>
              <a:rPr lang="en-US" sz="2800" dirty="0" smtClean="0">
                <a:solidFill>
                  <a:schemeClr val="bg1">
                    <a:lumMod val="50000"/>
                  </a:schemeClr>
                </a:solidFill>
              </a:rPr>
              <a:t>Developed </a:t>
            </a:r>
            <a:r>
              <a:rPr lang="en-US" sz="2800" dirty="0">
                <a:solidFill>
                  <a:schemeClr val="bg1">
                    <a:lumMod val="50000"/>
                  </a:schemeClr>
                </a:solidFill>
              </a:rPr>
              <a:t>exclusively for the professional </a:t>
            </a:r>
            <a:r>
              <a:rPr lang="en-US" sz="2800" dirty="0" smtClean="0">
                <a:solidFill>
                  <a:schemeClr val="bg1">
                    <a:lumMod val="50000"/>
                  </a:schemeClr>
                </a:solidFill>
              </a:rPr>
              <a:t>plumbers, </a:t>
            </a:r>
            <a:br>
              <a:rPr lang="en-US" sz="2800" dirty="0" smtClean="0">
                <a:solidFill>
                  <a:schemeClr val="bg1">
                    <a:lumMod val="50000"/>
                  </a:schemeClr>
                </a:solidFill>
              </a:rPr>
            </a:br>
            <a:r>
              <a:rPr lang="en-US" sz="2800" dirty="0" smtClean="0">
                <a:solidFill>
                  <a:schemeClr val="bg1">
                    <a:lumMod val="50000"/>
                  </a:schemeClr>
                </a:solidFill>
              </a:rPr>
              <a:t>delivering </a:t>
            </a:r>
            <a:r>
              <a:rPr lang="en-US" sz="2800" dirty="0">
                <a:solidFill>
                  <a:schemeClr val="bg1">
                    <a:lumMod val="50000"/>
                  </a:schemeClr>
                </a:solidFill>
              </a:rPr>
              <a:t>valuable product </a:t>
            </a:r>
            <a:r>
              <a:rPr lang="en-US" sz="2800" dirty="0" smtClean="0">
                <a:solidFill>
                  <a:schemeClr val="bg1">
                    <a:lumMod val="50000"/>
                  </a:schemeClr>
                </a:solidFill>
              </a:rPr>
              <a:t/>
            </a:r>
            <a:br>
              <a:rPr lang="en-US" sz="2800" dirty="0" smtClean="0">
                <a:solidFill>
                  <a:schemeClr val="bg1">
                    <a:lumMod val="50000"/>
                  </a:schemeClr>
                </a:solidFill>
              </a:rPr>
            </a:br>
            <a:r>
              <a:rPr lang="en-US" sz="2800" dirty="0" smtClean="0">
                <a:solidFill>
                  <a:schemeClr val="bg1">
                    <a:lumMod val="50000"/>
                  </a:schemeClr>
                </a:solidFill>
              </a:rPr>
              <a:t>differentiation in their markets</a:t>
            </a:r>
            <a:endParaRPr lang="en-US" sz="2800" b="1" dirty="0">
              <a:solidFill>
                <a:schemeClr val="bg1">
                  <a:lumMod val="50000"/>
                </a:schemeClr>
              </a:solidFill>
              <a:latin typeface="Arial"/>
              <a:cs typeface="Arial"/>
            </a:endParaRPr>
          </a:p>
        </p:txBody>
      </p:sp>
      <p:pic>
        <p:nvPicPr>
          <p:cNvPr id="5" name="Picture 2" descr="\\bdataprod1\lbutler\My Documents\MarComm Activity Reports\Images\ProfessionalMods.sm"/>
          <p:cNvPicPr>
            <a:picLocks noChangeAspect="1" noChangeArrowheads="1"/>
          </p:cNvPicPr>
          <p:nvPr/>
        </p:nvPicPr>
        <p:blipFill>
          <a:blip r:embed="rId2">
            <a:clrChange>
              <a:clrFrom>
                <a:srgbClr val="FFFFFF"/>
              </a:clrFrom>
              <a:clrTo>
                <a:srgbClr val="FFFFFF">
                  <a:alpha val="0"/>
                </a:srgbClr>
              </a:clrTo>
            </a:clrChange>
          </a:blip>
          <a:stretch>
            <a:fillRect/>
          </a:stretch>
        </p:blipFill>
        <p:spPr bwMode="auto">
          <a:xfrm>
            <a:off x="-342134" y="3218223"/>
            <a:ext cx="10149840" cy="3259226"/>
          </a:xfrm>
          <a:prstGeom prst="rect">
            <a:avLst/>
          </a:prstGeom>
          <a:noFill/>
        </p:spPr>
      </p:pic>
      <p:sp>
        <p:nvSpPr>
          <p:cNvPr id="6"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653595" y="4509400"/>
            <a:ext cx="2810390" cy="1810790"/>
            <a:chOff x="1653595" y="4509400"/>
            <a:chExt cx="2810390" cy="1810790"/>
          </a:xfrm>
          <a:effectLst>
            <a:outerShdw blurRad="50800" dist="38100" dir="2700000" algn="tl" rotWithShape="0">
              <a:prstClr val="black">
                <a:alpha val="40000"/>
              </a:prstClr>
            </a:outerShdw>
          </a:effectLst>
        </p:grpSpPr>
        <p:pic>
          <p:nvPicPr>
            <p:cNvPr id="15" name="Picture 3" descr="\\bdataprod1\lbutler\My Documents\Presentations\2013 Presentations\RheemProClub-InsideLeft.jpg"/>
            <p:cNvPicPr>
              <a:picLocks noChangeAspect="1" noChangeArrowheads="1"/>
            </p:cNvPicPr>
            <p:nvPr/>
          </p:nvPicPr>
          <p:blipFill>
            <a:blip r:embed="rId2"/>
            <a:srcRect/>
            <a:stretch>
              <a:fillRect/>
            </a:stretch>
          </p:blipFill>
          <p:spPr bwMode="auto">
            <a:xfrm>
              <a:off x="1653595" y="4510440"/>
              <a:ext cx="1400175" cy="1809750"/>
            </a:xfrm>
            <a:prstGeom prst="rect">
              <a:avLst/>
            </a:prstGeom>
            <a:noFill/>
            <a:ln>
              <a:solidFill>
                <a:schemeClr val="bg2">
                  <a:lumMod val="50000"/>
                </a:schemeClr>
              </a:solidFill>
            </a:ln>
          </p:spPr>
        </p:pic>
        <p:pic>
          <p:nvPicPr>
            <p:cNvPr id="16" name="Picture 4" descr="\\bdataprod1\lbutler\My Documents\Presentations\2013 Presentations\RheemProClub-InsideRight.jpg"/>
            <p:cNvPicPr>
              <a:picLocks noChangeAspect="1" noChangeArrowheads="1"/>
            </p:cNvPicPr>
            <p:nvPr/>
          </p:nvPicPr>
          <p:blipFill>
            <a:blip r:embed="rId3"/>
            <a:srcRect/>
            <a:stretch>
              <a:fillRect/>
            </a:stretch>
          </p:blipFill>
          <p:spPr bwMode="auto">
            <a:xfrm>
              <a:off x="3063006" y="4509400"/>
              <a:ext cx="1400979" cy="1810790"/>
            </a:xfrm>
            <a:prstGeom prst="rect">
              <a:avLst/>
            </a:prstGeom>
            <a:noFill/>
            <a:ln>
              <a:solidFill>
                <a:schemeClr val="bg2">
                  <a:lumMod val="50000"/>
                </a:schemeClr>
              </a:solidFill>
            </a:ln>
          </p:spPr>
        </p:pic>
      </p:grpSp>
      <p:sp>
        <p:nvSpPr>
          <p:cNvPr id="3" name="Rectangle 2"/>
          <p:cNvSpPr/>
          <p:nvPr/>
        </p:nvSpPr>
        <p:spPr>
          <a:xfrm>
            <a:off x="5286703" y="4460006"/>
            <a:ext cx="3400097" cy="1815882"/>
          </a:xfrm>
          <a:prstGeom prst="rect">
            <a:avLst/>
          </a:prstGeom>
          <a:solidFill>
            <a:srgbClr val="FFFF99"/>
          </a:solidFill>
          <a:ln w="28575">
            <a:solidFill>
              <a:srgbClr val="FF9900"/>
            </a:solidFill>
          </a:ln>
          <a:effectLst>
            <a:outerShdw blurRad="50800" dist="38100" dir="2700000" algn="tl" rotWithShape="0">
              <a:prstClr val="black">
                <a:alpha val="40000"/>
              </a:prstClr>
            </a:outerShdw>
            <a:softEdge rad="31750"/>
          </a:effectLst>
        </p:spPr>
        <p:txBody>
          <a:bodyPr wrap="square">
            <a:spAutoFit/>
          </a:bodyPr>
          <a:lstStyle/>
          <a:p>
            <a:pPr algn="ctr">
              <a:buFontTx/>
              <a:buNone/>
            </a:pPr>
            <a:r>
              <a:rPr lang="en-US" sz="400" b="1" dirty="0" smtClean="0">
                <a:solidFill>
                  <a:schemeClr val="tx1">
                    <a:lumMod val="65000"/>
                    <a:lumOff val="35000"/>
                  </a:schemeClr>
                </a:solidFill>
              </a:rPr>
              <a:t> </a:t>
            </a:r>
          </a:p>
          <a:p>
            <a:pPr marL="169863" indent="-169863">
              <a:buFont typeface="Arial" pitchFamily="34" charset="0"/>
              <a:buChar char="•"/>
            </a:pPr>
            <a:r>
              <a:rPr lang="en-US" sz="1500" dirty="0" smtClean="0">
                <a:solidFill>
                  <a:schemeClr val="tx1">
                    <a:lumMod val="65000"/>
                    <a:lumOff val="35000"/>
                  </a:schemeClr>
                </a:solidFill>
              </a:rPr>
              <a:t>Rheem Yellow Pages listing with a Rheem logo ad. It can cut your </a:t>
            </a:r>
            <a:r>
              <a:rPr lang="en-US" sz="1500" u="sng" dirty="0" smtClean="0">
                <a:solidFill>
                  <a:schemeClr val="tx1">
                    <a:lumMod val="65000"/>
                    <a:lumOff val="35000"/>
                  </a:schemeClr>
                </a:solidFill>
              </a:rPr>
              <a:t>print</a:t>
            </a:r>
            <a:r>
              <a:rPr lang="en-US" sz="1500" dirty="0" smtClean="0">
                <a:solidFill>
                  <a:schemeClr val="tx1">
                    <a:lumMod val="65000"/>
                    <a:lumOff val="35000"/>
                  </a:schemeClr>
                </a:solidFill>
              </a:rPr>
              <a:t> Yellow Pages advertising costs by 50%!</a:t>
            </a:r>
          </a:p>
          <a:p>
            <a:pPr marL="169863" indent="-169863">
              <a:spcBef>
                <a:spcPts val="600"/>
              </a:spcBef>
              <a:buFont typeface="Arial" pitchFamily="34" charset="0"/>
              <a:buChar char="•"/>
            </a:pPr>
            <a:r>
              <a:rPr lang="en-US" sz="1500" dirty="0" smtClean="0">
                <a:solidFill>
                  <a:schemeClr val="tx1">
                    <a:lumMod val="65000"/>
                    <a:lumOff val="35000"/>
                  </a:schemeClr>
                </a:solidFill>
              </a:rPr>
              <a:t>Ask about our low-cost </a:t>
            </a:r>
            <a:r>
              <a:rPr lang="en-US" sz="1500" u="sng" dirty="0" smtClean="0">
                <a:solidFill>
                  <a:schemeClr val="tx1">
                    <a:lumMod val="65000"/>
                    <a:lumOff val="35000"/>
                  </a:schemeClr>
                </a:solidFill>
              </a:rPr>
              <a:t>print</a:t>
            </a:r>
            <a:r>
              <a:rPr lang="en-US" sz="1500" dirty="0" smtClean="0">
                <a:solidFill>
                  <a:schemeClr val="tx1">
                    <a:lumMod val="65000"/>
                    <a:lumOff val="35000"/>
                  </a:schemeClr>
                </a:solidFill>
              </a:rPr>
              <a:t> and </a:t>
            </a:r>
            <a:r>
              <a:rPr lang="en-US" sz="1500" u="sng" dirty="0" smtClean="0">
                <a:solidFill>
                  <a:schemeClr val="tx1">
                    <a:lumMod val="65000"/>
                    <a:lumOff val="35000"/>
                  </a:schemeClr>
                </a:solidFill>
              </a:rPr>
              <a:t>online</a:t>
            </a:r>
            <a:r>
              <a:rPr lang="en-US" sz="1500" dirty="0" smtClean="0">
                <a:solidFill>
                  <a:schemeClr val="tx1">
                    <a:lumMod val="65000"/>
                    <a:lumOff val="35000"/>
                  </a:schemeClr>
                </a:solidFill>
              </a:rPr>
              <a:t> advertising programs. </a:t>
            </a:r>
            <a:br>
              <a:rPr lang="en-US" sz="1500" dirty="0" smtClean="0">
                <a:solidFill>
                  <a:schemeClr val="tx1">
                    <a:lumMod val="65000"/>
                    <a:lumOff val="35000"/>
                  </a:schemeClr>
                </a:solidFill>
              </a:rPr>
            </a:br>
            <a:r>
              <a:rPr lang="en-US" sz="1400" b="1" dirty="0" smtClean="0">
                <a:solidFill>
                  <a:schemeClr val="tx1">
                    <a:lumMod val="65000"/>
                    <a:lumOff val="35000"/>
                  </a:schemeClr>
                </a:solidFill>
              </a:rPr>
              <a:t>Call Jeff Creek, Marquette Group</a:t>
            </a:r>
            <a:br>
              <a:rPr lang="en-US" sz="1400" b="1" dirty="0" smtClean="0">
                <a:solidFill>
                  <a:schemeClr val="tx1">
                    <a:lumMod val="65000"/>
                    <a:lumOff val="35000"/>
                  </a:schemeClr>
                </a:solidFill>
              </a:rPr>
            </a:br>
            <a:r>
              <a:rPr lang="en-US" sz="1400" b="1" dirty="0" smtClean="0">
                <a:solidFill>
                  <a:schemeClr val="tx1">
                    <a:lumMod val="65000"/>
                    <a:lumOff val="35000"/>
                  </a:schemeClr>
                </a:solidFill>
              </a:rPr>
              <a:t>800-548.6214</a:t>
            </a:r>
            <a:endParaRPr lang="en-US" sz="1400" dirty="0" smtClean="0">
              <a:solidFill>
                <a:schemeClr val="tx1">
                  <a:lumMod val="65000"/>
                  <a:lumOff val="35000"/>
                </a:schemeClr>
              </a:solidFill>
              <a:latin typeface="Arial" pitchFamily="34" charset="0"/>
            </a:endParaRPr>
          </a:p>
        </p:txBody>
      </p:sp>
      <p:sp>
        <p:nvSpPr>
          <p:cNvPr id="7" name="TextBox 6"/>
          <p:cNvSpPr txBox="1"/>
          <p:nvPr/>
        </p:nvSpPr>
        <p:spPr>
          <a:xfrm>
            <a:off x="1" y="210206"/>
            <a:ext cx="9144000" cy="646331"/>
          </a:xfrm>
          <a:prstGeom prst="rect">
            <a:avLst/>
          </a:prstGeom>
          <a:noFill/>
        </p:spPr>
        <p:txBody>
          <a:bodyPr wrap="square">
            <a:spAutoFit/>
          </a:bodyPr>
          <a:lstStyle/>
          <a:p>
            <a:pPr algn="ctr">
              <a:defRPr/>
            </a:pPr>
            <a:r>
              <a:rPr lang="en-US" sz="3600" dirty="0" smtClean="0">
                <a:solidFill>
                  <a:schemeClr val="bg1">
                    <a:lumMod val="85000"/>
                  </a:schemeClr>
                </a:solidFill>
                <a:latin typeface="+mj-lt"/>
              </a:rPr>
              <a:t>   We Help Promote Your Business!</a:t>
            </a:r>
            <a:endParaRPr lang="en-US" sz="3600" dirty="0">
              <a:solidFill>
                <a:schemeClr val="bg1">
                  <a:lumMod val="85000"/>
                </a:schemeClr>
              </a:solidFill>
              <a:latin typeface="+mj-lt"/>
            </a:endParaRPr>
          </a:p>
        </p:txBody>
      </p:sp>
      <p:sp>
        <p:nvSpPr>
          <p:cNvPr id="8" name="TextBox 7"/>
          <p:cNvSpPr txBox="1"/>
          <p:nvPr/>
        </p:nvSpPr>
        <p:spPr>
          <a:xfrm>
            <a:off x="2209800" y="1368508"/>
            <a:ext cx="6335110" cy="2862322"/>
          </a:xfrm>
          <a:prstGeom prst="rect">
            <a:avLst/>
          </a:prstGeom>
          <a:noFill/>
        </p:spPr>
        <p:txBody>
          <a:bodyPr wrap="square" rtlCol="0">
            <a:spAutoFit/>
          </a:bodyPr>
          <a:lstStyle/>
          <a:p>
            <a:pPr marL="228600" indent="-228600">
              <a:spcAft>
                <a:spcPts val="400"/>
              </a:spcAft>
              <a:buFont typeface="Arial" pitchFamily="34" charset="0"/>
              <a:buChar char="•"/>
            </a:pPr>
            <a:r>
              <a:rPr lang="en-US" sz="1700" b="1" dirty="0" smtClean="0">
                <a:solidFill>
                  <a:schemeClr val="tx1">
                    <a:lumMod val="65000"/>
                    <a:lumOff val="35000"/>
                  </a:schemeClr>
                </a:solidFill>
              </a:rPr>
              <a:t>Rheem Co-op Advertising Program:  </a:t>
            </a:r>
            <a:r>
              <a:rPr lang="en-US" sz="1700" dirty="0" smtClean="0">
                <a:solidFill>
                  <a:schemeClr val="tx1">
                    <a:lumMod val="65000"/>
                    <a:lumOff val="35000"/>
                  </a:schemeClr>
                </a:solidFill>
              </a:rPr>
              <a:t>When you sell Rheem products find out how we can help </a:t>
            </a:r>
            <a:r>
              <a:rPr lang="en-US" sz="1700" u="sng" dirty="0" smtClean="0">
                <a:solidFill>
                  <a:schemeClr val="tx1">
                    <a:lumMod val="65000"/>
                    <a:lumOff val="35000"/>
                  </a:schemeClr>
                </a:solidFill>
              </a:rPr>
              <a:t>reduce</a:t>
            </a:r>
            <a:r>
              <a:rPr lang="en-US" sz="1700" dirty="0" smtClean="0">
                <a:solidFill>
                  <a:schemeClr val="tx1">
                    <a:lumMod val="65000"/>
                    <a:lumOff val="35000"/>
                  </a:schemeClr>
                </a:solidFill>
              </a:rPr>
              <a:t> your advertising costs</a:t>
            </a:r>
          </a:p>
          <a:p>
            <a:pPr marL="228600" indent="-228600">
              <a:spcAft>
                <a:spcPts val="400"/>
              </a:spcAft>
              <a:buFont typeface="Arial" pitchFamily="34" charset="0"/>
              <a:buChar char="•"/>
            </a:pPr>
            <a:r>
              <a:rPr lang="en-US" sz="1700" b="1" dirty="0" smtClean="0">
                <a:solidFill>
                  <a:schemeClr val="tx1">
                    <a:lumMod val="65000"/>
                    <a:lumOff val="35000"/>
                  </a:schemeClr>
                </a:solidFill>
              </a:rPr>
              <a:t>Earn valuable ProClub points </a:t>
            </a:r>
            <a:r>
              <a:rPr lang="en-US" sz="1700" dirty="0" smtClean="0">
                <a:solidFill>
                  <a:schemeClr val="tx1">
                    <a:lumMod val="65000"/>
                    <a:lumOff val="35000"/>
                  </a:schemeClr>
                </a:solidFill>
              </a:rPr>
              <a:t>for prizes, gift certificates, and American Express gift cards for selling </a:t>
            </a:r>
            <a:r>
              <a:rPr lang="en-US" sz="1700" i="1" dirty="0" smtClean="0">
                <a:solidFill>
                  <a:schemeClr val="tx1">
                    <a:lumMod val="65000"/>
                    <a:lumOff val="35000"/>
                  </a:schemeClr>
                </a:solidFill>
              </a:rPr>
              <a:t>Prestige, Classic Plus </a:t>
            </a:r>
            <a:r>
              <a:rPr lang="en-US" sz="1700" dirty="0" smtClean="0">
                <a:solidFill>
                  <a:schemeClr val="tx1">
                    <a:lumMod val="65000"/>
                    <a:lumOff val="35000"/>
                  </a:schemeClr>
                </a:solidFill>
              </a:rPr>
              <a:t>&amp; high runner </a:t>
            </a:r>
            <a:r>
              <a:rPr lang="en-US" sz="1700" i="1" dirty="0" smtClean="0">
                <a:solidFill>
                  <a:schemeClr val="tx1">
                    <a:lumMod val="65000"/>
                    <a:lumOff val="35000"/>
                  </a:schemeClr>
                </a:solidFill>
              </a:rPr>
              <a:t>commercial</a:t>
            </a:r>
            <a:r>
              <a:rPr lang="en-US" sz="1700" dirty="0" smtClean="0">
                <a:solidFill>
                  <a:schemeClr val="tx1">
                    <a:lumMod val="65000"/>
                    <a:lumOff val="35000"/>
                  </a:schemeClr>
                </a:solidFill>
              </a:rPr>
              <a:t> water heaters</a:t>
            </a:r>
          </a:p>
          <a:p>
            <a:pPr marL="228600" indent="-228600">
              <a:spcAft>
                <a:spcPts val="400"/>
              </a:spcAft>
              <a:buFont typeface="Arial" pitchFamily="34" charset="0"/>
              <a:buChar char="•"/>
            </a:pPr>
            <a:r>
              <a:rPr lang="en-US" sz="1700" b="1" dirty="0" smtClean="0">
                <a:solidFill>
                  <a:schemeClr val="tx1">
                    <a:lumMod val="65000"/>
                    <a:lumOff val="35000"/>
                  </a:schemeClr>
                </a:solidFill>
              </a:rPr>
              <a:t>Need sales leads? </a:t>
            </a:r>
            <a:r>
              <a:rPr lang="en-US" sz="1700" dirty="0" smtClean="0">
                <a:solidFill>
                  <a:schemeClr val="tx1">
                    <a:lumMod val="65000"/>
                    <a:lumOff val="35000"/>
                  </a:schemeClr>
                </a:solidFill>
              </a:rPr>
              <a:t>Ask your RSM to list your plumbing business on </a:t>
            </a:r>
            <a:br>
              <a:rPr lang="en-US" sz="1700" dirty="0" smtClean="0">
                <a:solidFill>
                  <a:schemeClr val="tx1">
                    <a:lumMod val="65000"/>
                    <a:lumOff val="35000"/>
                  </a:schemeClr>
                </a:solidFill>
              </a:rPr>
            </a:br>
            <a:r>
              <a:rPr lang="en-US" sz="1700" dirty="0" smtClean="0">
                <a:solidFill>
                  <a:schemeClr val="tx1">
                    <a:lumMod val="65000"/>
                    <a:lumOff val="35000"/>
                  </a:schemeClr>
                </a:solidFill>
              </a:rPr>
              <a:t>the Rheem website</a:t>
            </a:r>
          </a:p>
          <a:p>
            <a:pPr marL="228600" indent="-228600">
              <a:spcAft>
                <a:spcPts val="400"/>
              </a:spcAft>
              <a:buFont typeface="Arial" pitchFamily="34" charset="0"/>
              <a:buChar char="•"/>
            </a:pPr>
            <a:r>
              <a:rPr lang="en-US" sz="1700" b="1" dirty="0" smtClean="0">
                <a:solidFill>
                  <a:schemeClr val="tx1">
                    <a:lumMod val="65000"/>
                    <a:lumOff val="35000"/>
                  </a:schemeClr>
                </a:solidFill>
              </a:rPr>
              <a:t>Questions? </a:t>
            </a:r>
            <a:r>
              <a:rPr lang="en-US" sz="1700" dirty="0" smtClean="0">
                <a:solidFill>
                  <a:schemeClr val="tx1">
                    <a:lumMod val="65000"/>
                    <a:lumOff val="35000"/>
                  </a:schemeClr>
                </a:solidFill>
              </a:rPr>
              <a:t>For more information about our promotional programs, and specs/brochures, please contact:  Sherri Burkett at 334-260-1580 or email marcomm@rheem.com</a:t>
            </a:r>
            <a:endParaRPr lang="en-US" sz="1700" dirty="0">
              <a:solidFill>
                <a:schemeClr val="tx1">
                  <a:lumMod val="65000"/>
                  <a:lumOff val="35000"/>
                </a:schemeClr>
              </a:solidFill>
            </a:endParaRPr>
          </a:p>
        </p:txBody>
      </p:sp>
      <p:sp>
        <p:nvSpPr>
          <p:cNvPr id="10" name="TextBox 9"/>
          <p:cNvSpPr txBox="1"/>
          <p:nvPr/>
        </p:nvSpPr>
        <p:spPr>
          <a:xfrm>
            <a:off x="5286703" y="4164730"/>
            <a:ext cx="3258207" cy="338554"/>
          </a:xfrm>
          <a:prstGeom prst="rect">
            <a:avLst/>
          </a:prstGeom>
          <a:noFill/>
        </p:spPr>
        <p:txBody>
          <a:bodyPr wrap="square" rtlCol="0">
            <a:spAutoFit/>
          </a:bodyPr>
          <a:lstStyle/>
          <a:p>
            <a:pPr algn="ctr"/>
            <a:r>
              <a:rPr lang="en-US" sz="1600" b="1" dirty="0" smtClean="0">
                <a:solidFill>
                  <a:srgbClr val="CC0000"/>
                </a:solidFill>
              </a:rPr>
              <a:t>Yellow Pages Program</a:t>
            </a:r>
          </a:p>
        </p:txBody>
      </p:sp>
      <p:sp>
        <p:nvSpPr>
          <p:cNvPr id="11"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110</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2" name="Picture 11" descr="Rh_Coop_Cover.jpg"/>
          <p:cNvPicPr>
            <a:picLocks noChangeAspect="1"/>
          </p:cNvPicPr>
          <p:nvPr/>
        </p:nvPicPr>
        <p:blipFill>
          <a:blip r:embed="rId4"/>
          <a:stretch>
            <a:fillRect/>
          </a:stretch>
        </p:blipFill>
        <p:spPr>
          <a:xfrm>
            <a:off x="294760" y="1479341"/>
            <a:ext cx="1792150" cy="2382628"/>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294761" y="1140786"/>
            <a:ext cx="1792150" cy="338554"/>
          </a:xfrm>
          <a:prstGeom prst="rect">
            <a:avLst/>
          </a:prstGeom>
          <a:noFill/>
        </p:spPr>
        <p:txBody>
          <a:bodyPr wrap="square" rtlCol="0">
            <a:spAutoFit/>
          </a:bodyPr>
          <a:lstStyle/>
          <a:p>
            <a:pPr algn="ctr"/>
            <a:r>
              <a:rPr lang="en-US" sz="1600" b="1" dirty="0" smtClean="0">
                <a:solidFill>
                  <a:srgbClr val="CC0000"/>
                </a:solidFill>
              </a:rPr>
              <a:t>Co-op Advertising</a:t>
            </a:r>
          </a:p>
        </p:txBody>
      </p:sp>
      <p:sp>
        <p:nvSpPr>
          <p:cNvPr id="9" name="TextBox 8"/>
          <p:cNvSpPr txBox="1"/>
          <p:nvPr/>
        </p:nvSpPr>
        <p:spPr>
          <a:xfrm>
            <a:off x="1969664" y="4158777"/>
            <a:ext cx="2283638" cy="338554"/>
          </a:xfrm>
          <a:prstGeom prst="rect">
            <a:avLst/>
          </a:prstGeom>
          <a:noFill/>
        </p:spPr>
        <p:txBody>
          <a:bodyPr wrap="none" rtlCol="0">
            <a:spAutoFit/>
          </a:bodyPr>
          <a:lstStyle/>
          <a:p>
            <a:r>
              <a:rPr lang="en-US" sz="1600" b="1" dirty="0" smtClean="0">
                <a:solidFill>
                  <a:srgbClr val="CC0000"/>
                </a:solidFill>
              </a:rPr>
              <a:t>ProClub Loyalty Program</a:t>
            </a:r>
            <a:endParaRPr lang="en-US" dirty="0">
              <a:solidFill>
                <a:srgbClr val="CC0000"/>
              </a:solidFill>
            </a:endParaRPr>
          </a:p>
        </p:txBody>
      </p:sp>
      <p:pic>
        <p:nvPicPr>
          <p:cNvPr id="14" name="Picture 3"/>
          <p:cNvPicPr>
            <a:picLocks noChangeAspect="1" noChangeArrowheads="1"/>
          </p:cNvPicPr>
          <p:nvPr/>
        </p:nvPicPr>
        <p:blipFill>
          <a:blip r:embed="rId5"/>
          <a:srcRect r="21"/>
          <a:stretch>
            <a:fillRect/>
          </a:stretch>
        </p:blipFill>
        <p:spPr bwMode="auto">
          <a:xfrm rot="20998296">
            <a:off x="348362" y="4109441"/>
            <a:ext cx="1569369" cy="2080766"/>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spTree>
  </p:cSld>
  <p:clrMapOvr>
    <a:masterClrMapping/>
  </p:clrMapOvr>
  <p:transition>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9880" y="1056867"/>
            <a:ext cx="7772400" cy="1470025"/>
          </a:xfrm>
          <a:prstGeom prst="rect">
            <a:avLst/>
          </a:prstGeom>
          <a:noFill/>
          <a:ln w="9525">
            <a:noFill/>
            <a:miter lim="800000"/>
            <a:headEnd/>
            <a:tailEnd/>
          </a:ln>
        </p:spPr>
        <p:txBody>
          <a:bodyPr anchor="ctr"/>
          <a:lstStyle/>
          <a:p>
            <a:pPr algn="ctr"/>
            <a:r>
              <a:rPr lang="en-US" sz="4000" dirty="0" smtClean="0">
                <a:solidFill>
                  <a:schemeClr val="tx1">
                    <a:lumMod val="65000"/>
                    <a:lumOff val="35000"/>
                  </a:schemeClr>
                </a:solidFill>
                <a:latin typeface="+mj-lt"/>
              </a:rPr>
              <a:t>Questions?</a:t>
            </a:r>
            <a:endParaRPr lang="en-US" sz="4000" dirty="0">
              <a:solidFill>
                <a:schemeClr val="tx1">
                  <a:lumMod val="65000"/>
                  <a:lumOff val="35000"/>
                </a:schemeClr>
              </a:solidFill>
              <a:latin typeface="+mj-lt"/>
            </a:endParaRPr>
          </a:p>
        </p:txBody>
      </p:sp>
      <p:sp>
        <p:nvSpPr>
          <p:cNvPr id="6" name="Rectangle 5"/>
          <p:cNvSpPr/>
          <p:nvPr/>
        </p:nvSpPr>
        <p:spPr>
          <a:xfrm>
            <a:off x="793530" y="2276067"/>
            <a:ext cx="7748750" cy="2246769"/>
          </a:xfrm>
          <a:prstGeom prst="rect">
            <a:avLst/>
          </a:prstGeom>
        </p:spPr>
        <p:txBody>
          <a:bodyPr wrap="square">
            <a:spAutoFit/>
          </a:bodyPr>
          <a:lstStyle/>
          <a:p>
            <a:pPr algn="ctr"/>
            <a:r>
              <a:rPr lang="en-US" sz="2800" dirty="0" smtClean="0">
                <a:solidFill>
                  <a:schemeClr val="tx1">
                    <a:lumMod val="65000"/>
                    <a:lumOff val="35000"/>
                  </a:schemeClr>
                </a:solidFill>
              </a:rPr>
              <a:t>Rheem Residential Water Heaters, Integrated </a:t>
            </a:r>
            <a:br>
              <a:rPr lang="en-US" sz="2800" dirty="0" smtClean="0">
                <a:solidFill>
                  <a:schemeClr val="tx1">
                    <a:lumMod val="65000"/>
                    <a:lumOff val="35000"/>
                  </a:schemeClr>
                </a:solidFill>
              </a:rPr>
            </a:br>
            <a:r>
              <a:rPr lang="en-US" sz="2800" dirty="0" smtClean="0">
                <a:solidFill>
                  <a:schemeClr val="tx1">
                    <a:lumMod val="65000"/>
                    <a:lumOff val="35000"/>
                  </a:schemeClr>
                </a:solidFill>
              </a:rPr>
              <a:t>Systems and Promotional Programs</a:t>
            </a:r>
          </a:p>
          <a:p>
            <a:pPr algn="ctr"/>
            <a:endParaRPr lang="en-US" sz="2000" dirty="0" smtClean="0">
              <a:solidFill>
                <a:schemeClr val="tx1">
                  <a:lumMod val="65000"/>
                  <a:lumOff val="35000"/>
                </a:schemeClr>
              </a:solidFill>
            </a:endParaRPr>
          </a:p>
          <a:p>
            <a:pPr algn="ctr"/>
            <a:r>
              <a:rPr lang="en-US" sz="2000" dirty="0" smtClean="0">
                <a:solidFill>
                  <a:schemeClr val="tx1">
                    <a:lumMod val="65000"/>
                    <a:lumOff val="35000"/>
                  </a:schemeClr>
                </a:solidFill>
              </a:rPr>
              <a:t>sales@rheem.com</a:t>
            </a:r>
            <a:br>
              <a:rPr lang="en-US" sz="2000" dirty="0" smtClean="0">
                <a:solidFill>
                  <a:schemeClr val="tx1">
                    <a:lumMod val="65000"/>
                    <a:lumOff val="35000"/>
                  </a:schemeClr>
                </a:solidFill>
              </a:rPr>
            </a:br>
            <a:r>
              <a:rPr lang="en-US" sz="2000" dirty="0" smtClean="0">
                <a:solidFill>
                  <a:schemeClr val="tx1">
                    <a:lumMod val="65000"/>
                    <a:lumOff val="35000"/>
                  </a:schemeClr>
                </a:solidFill>
              </a:rPr>
              <a:t>800-621-5622</a:t>
            </a:r>
          </a:p>
          <a:p>
            <a:endParaRPr lang="en-US" sz="2400" dirty="0" smtClean="0">
              <a:solidFill>
                <a:schemeClr val="tx1">
                  <a:lumMod val="65000"/>
                  <a:lumOff val="35000"/>
                </a:schemeClr>
              </a:solidFill>
            </a:endParaRPr>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111</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7" name="Picture 2" descr="\\bdataprod1\lbutler\My Documents\MarComm Activity Reports\Images\ProfessionalMods.sm"/>
          <p:cNvPicPr>
            <a:picLocks noChangeAspect="1" noChangeArrowheads="1"/>
          </p:cNvPicPr>
          <p:nvPr/>
        </p:nvPicPr>
        <p:blipFill>
          <a:blip r:embed="rId3">
            <a:clrChange>
              <a:clrFrom>
                <a:srgbClr val="FFFFFF"/>
              </a:clrFrom>
              <a:clrTo>
                <a:srgbClr val="FFFFFF">
                  <a:alpha val="0"/>
                </a:srgbClr>
              </a:clrTo>
            </a:clrChange>
          </a:blip>
          <a:srcRect l="2354" t="8135" r="4843" b="7552"/>
          <a:stretch>
            <a:fillRect/>
          </a:stretch>
        </p:blipFill>
        <p:spPr bwMode="auto">
          <a:xfrm>
            <a:off x="-188845" y="3741417"/>
            <a:ext cx="9510596" cy="2775159"/>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85943"/>
            <a:ext cx="9143999" cy="648942"/>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85000"/>
                  </a:schemeClr>
                </a:solidFill>
                <a:effectLst/>
                <a:uLnTx/>
                <a:uFillTx/>
                <a:latin typeface="+mj-lt"/>
                <a:ea typeface="+mj-ea"/>
                <a:cs typeface="+mj-cs"/>
              </a:rPr>
              <a:t>The Professional Difference</a:t>
            </a:r>
            <a:endParaRPr kumimoji="0" lang="en-US" sz="2000" b="0" i="0" u="none" strike="noStrike" kern="1200" cap="none" spc="0" normalizeH="0" baseline="0" noProof="0" dirty="0">
              <a:ln>
                <a:noFill/>
              </a:ln>
              <a:solidFill>
                <a:schemeClr val="bg1">
                  <a:lumMod val="85000"/>
                </a:schemeClr>
              </a:solidFill>
              <a:effectLst/>
              <a:uLnTx/>
              <a:uFillTx/>
              <a:latin typeface="+mj-lt"/>
              <a:ea typeface="+mj-ea"/>
              <a:cs typeface="+mj-cs"/>
            </a:endParaRPr>
          </a:p>
        </p:txBody>
      </p:sp>
      <p:sp>
        <p:nvSpPr>
          <p:cNvPr id="4" name="TextBox 3"/>
          <p:cNvSpPr txBox="1"/>
          <p:nvPr/>
        </p:nvSpPr>
        <p:spPr>
          <a:xfrm>
            <a:off x="1034321" y="1673637"/>
            <a:ext cx="3975001" cy="3884140"/>
          </a:xfrm>
          <a:prstGeom prst="rect">
            <a:avLst/>
          </a:prstGeom>
          <a:noFill/>
        </p:spPr>
        <p:txBody>
          <a:bodyPr wrap="square" rtlCol="0">
            <a:spAutoFit/>
          </a:bodyPr>
          <a:lstStyle/>
          <a:p>
            <a:pPr marL="285750" lvl="3" indent="-285750">
              <a:lnSpc>
                <a:spcPct val="80000"/>
              </a:lnSpc>
              <a:buFont typeface="Arial"/>
              <a:buChar char="•"/>
            </a:pPr>
            <a:r>
              <a:rPr lang="en-US" sz="2800" dirty="0">
                <a:solidFill>
                  <a:srgbClr val="7F7F7F"/>
                </a:solidFill>
              </a:rPr>
              <a:t>Only offered through </a:t>
            </a:r>
            <a:r>
              <a:rPr lang="en-US" sz="2800" dirty="0" smtClean="0">
                <a:solidFill>
                  <a:srgbClr val="7F7F7F"/>
                </a:solidFill>
              </a:rPr>
              <a:t/>
            </a:r>
            <a:br>
              <a:rPr lang="en-US" sz="2800" dirty="0" smtClean="0">
                <a:solidFill>
                  <a:srgbClr val="7F7F7F"/>
                </a:solidFill>
              </a:rPr>
            </a:br>
            <a:r>
              <a:rPr lang="en-US" sz="2800" dirty="0" smtClean="0">
                <a:solidFill>
                  <a:srgbClr val="7F7F7F"/>
                </a:solidFill>
              </a:rPr>
              <a:t>Rheem Wholesalers</a:t>
            </a:r>
            <a:br>
              <a:rPr lang="en-US" sz="2800" dirty="0" smtClean="0">
                <a:solidFill>
                  <a:srgbClr val="7F7F7F"/>
                </a:solidFill>
              </a:rPr>
            </a:br>
            <a:endParaRPr lang="en-US" sz="2800" dirty="0">
              <a:solidFill>
                <a:srgbClr val="7F7F7F"/>
              </a:solidFill>
            </a:endParaRPr>
          </a:p>
          <a:p>
            <a:pPr marL="285750" lvl="3" indent="-285750">
              <a:lnSpc>
                <a:spcPct val="80000"/>
              </a:lnSpc>
              <a:buFont typeface="Arial"/>
              <a:buChar char="•"/>
            </a:pPr>
            <a:r>
              <a:rPr lang="en-US" sz="2800" dirty="0">
                <a:solidFill>
                  <a:srgbClr val="7F7F7F"/>
                </a:solidFill>
              </a:rPr>
              <a:t>Exclusive product features that professional plumbers and homeowners </a:t>
            </a:r>
            <a:r>
              <a:rPr lang="en-US" sz="2800" dirty="0" smtClean="0">
                <a:solidFill>
                  <a:srgbClr val="7F7F7F"/>
                </a:solidFill>
              </a:rPr>
              <a:t>value</a:t>
            </a:r>
            <a:br>
              <a:rPr lang="en-US" sz="2800" dirty="0" smtClean="0">
                <a:solidFill>
                  <a:srgbClr val="7F7F7F"/>
                </a:solidFill>
              </a:rPr>
            </a:br>
            <a:endParaRPr lang="en-US" sz="2800" dirty="0" smtClean="0">
              <a:solidFill>
                <a:srgbClr val="7F7F7F"/>
              </a:solidFill>
            </a:endParaRPr>
          </a:p>
          <a:p>
            <a:pPr marL="285750" lvl="3" indent="-285750">
              <a:lnSpc>
                <a:spcPct val="80000"/>
              </a:lnSpc>
              <a:buFont typeface="Arial"/>
              <a:buChar char="•"/>
            </a:pPr>
            <a:r>
              <a:rPr lang="en-US" sz="2800" dirty="0" smtClean="0">
                <a:solidFill>
                  <a:srgbClr val="7F7F7F"/>
                </a:solidFill>
              </a:rPr>
              <a:t>Three tiers of products – </a:t>
            </a:r>
            <a:r>
              <a:rPr lang="en-US" sz="2800" i="1" dirty="0" smtClean="0">
                <a:solidFill>
                  <a:srgbClr val="7F7F7F"/>
                </a:solidFill>
              </a:rPr>
              <a:t>Classic, Classic Plus 		 </a:t>
            </a:r>
            <a:r>
              <a:rPr lang="en-US" sz="2800" dirty="0" smtClean="0">
                <a:solidFill>
                  <a:srgbClr val="7F7F7F"/>
                </a:solidFill>
              </a:rPr>
              <a:t>and</a:t>
            </a:r>
            <a:r>
              <a:rPr lang="en-US" sz="2800" i="1" dirty="0" smtClean="0">
                <a:solidFill>
                  <a:srgbClr val="7F7F7F"/>
                </a:solidFill>
              </a:rPr>
              <a:t> Prestige</a:t>
            </a:r>
            <a:endParaRPr lang="en-US" sz="2800" i="1" dirty="0">
              <a:solidFill>
                <a:srgbClr val="7F7F7F"/>
              </a:solidFill>
            </a:endParaRPr>
          </a:p>
        </p:txBody>
      </p:sp>
      <p:pic>
        <p:nvPicPr>
          <p:cNvPr id="5" name="Picture 4"/>
          <p:cNvPicPr>
            <a:picLocks noChangeAspect="1"/>
          </p:cNvPicPr>
          <p:nvPr/>
        </p:nvPicPr>
        <p:blipFill>
          <a:blip r:embed="rId2">
            <a:clrChange>
              <a:clrFrom>
                <a:srgbClr val="FFFFFF"/>
              </a:clrFrom>
              <a:clrTo>
                <a:srgbClr val="FFFFFF">
                  <a:alpha val="0"/>
                </a:srgbClr>
              </a:clrTo>
            </a:clrChange>
          </a:blip>
          <a:srcRect b="48774"/>
          <a:stretch>
            <a:fillRect/>
          </a:stretch>
        </p:blipFill>
        <p:spPr>
          <a:xfrm>
            <a:off x="6102763" y="1508256"/>
            <a:ext cx="2961724" cy="5349744"/>
          </a:xfrm>
          <a:prstGeom prst="rect">
            <a:avLst/>
          </a:prstGeom>
        </p:spPr>
      </p:pic>
      <p:sp>
        <p:nvSpPr>
          <p:cNvPr id="6"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74504" y="6453809"/>
            <a:ext cx="3034748" cy="3909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2" name="Title 1"/>
          <p:cNvSpPr txBox="1">
            <a:spLocks/>
          </p:cNvSpPr>
          <p:nvPr/>
        </p:nvSpPr>
        <p:spPr>
          <a:xfrm>
            <a:off x="0" y="26918"/>
            <a:ext cx="9143999" cy="1046507"/>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85000"/>
                  </a:schemeClr>
                </a:solidFill>
                <a:effectLst/>
                <a:uLnTx/>
                <a:uFillTx/>
                <a:latin typeface="+mj-lt"/>
                <a:ea typeface="+mj-ea"/>
                <a:cs typeface="+mj-cs"/>
              </a:rPr>
              <a:t>Three Professional Product Tiers</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lumMod val="85000"/>
                  </a:schemeClr>
                </a:solidFill>
                <a:latin typeface="+mj-lt"/>
                <a:ea typeface="+mj-ea"/>
                <a:cs typeface="+mj-cs"/>
              </a:rPr>
              <a:t>Prestige Series: First Tier</a:t>
            </a:r>
            <a:endParaRPr kumimoji="0" lang="en-US" sz="2400" b="0" i="0" u="none" strike="noStrike" kern="1200" cap="none" spc="0" normalizeH="0" baseline="0" noProof="0" dirty="0">
              <a:ln>
                <a:noFill/>
              </a:ln>
              <a:solidFill>
                <a:schemeClr val="bg1">
                  <a:lumMod val="85000"/>
                </a:schemeClr>
              </a:solidFill>
              <a:effectLst/>
              <a:uLnTx/>
              <a:uFillTx/>
              <a:latin typeface="+mj-lt"/>
              <a:ea typeface="+mj-ea"/>
              <a:cs typeface="+mj-cs"/>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contrast="-20000"/>
                    </a14:imgEffect>
                  </a14:imgLayer>
                </a14:imgProps>
              </a:ext>
            </a:extLst>
          </a:blip>
          <a:stretch>
            <a:fillRect/>
          </a:stretch>
        </p:blipFill>
        <p:spPr>
          <a:xfrm>
            <a:off x="6552922" y="3180170"/>
            <a:ext cx="2178028" cy="3582282"/>
          </a:xfrm>
          <a:prstGeom prst="rect">
            <a:avLst/>
          </a:prstGeom>
        </p:spPr>
      </p:pic>
      <p:pic>
        <p:nvPicPr>
          <p:cNvPr id="4" name="Picture 1" descr="C:\Users\crohde\AppData\Local\Microsoft\Windows\Temporary Internet Files\Content.Outlook\T0ZJ58SS\HPWH GEN2 4 Final Pic.png"/>
          <p:cNvPicPr>
            <a:picLocks noChangeAspect="1" noChangeArrowheads="1"/>
          </p:cNvPicPr>
          <p:nvPr/>
        </p:nvPicPr>
        <p:blipFill rotWithShape="1">
          <a:blip r:embed="rId4" cstate="print">
            <a:extLst>
              <a:ext uri="{28A0092B-C50C-407E-A947-70E740481C1C}">
                <a14:useLocalDpi xmlns:a14="http://schemas.microsoft.com/office/drawing/2010/main"/>
              </a:ext>
            </a:extLst>
          </a:blip>
          <a:stretch/>
        </p:blipFill>
        <p:spPr bwMode="auto">
          <a:xfrm>
            <a:off x="0" y="2532824"/>
            <a:ext cx="2822275" cy="4325176"/>
          </a:xfrm>
          <a:prstGeom prst="rect">
            <a:avLst/>
          </a:prstGeom>
          <a:noFill/>
        </p:spPr>
      </p:pic>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3139763" y="2399474"/>
            <a:ext cx="3092578" cy="4458526"/>
          </a:xfrm>
          <a:prstGeom prst="rect">
            <a:avLst/>
          </a:prstGeom>
        </p:spPr>
      </p:pic>
      <p:pic>
        <p:nvPicPr>
          <p:cNvPr id="6" name="Picture 5" descr="RHEEM_PRO_Prestige_TALL-Alt.ps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9008" y="1266555"/>
            <a:ext cx="5122367" cy="1600740"/>
          </a:xfrm>
          <a:prstGeom prst="rect">
            <a:avLst/>
          </a:prstGeom>
        </p:spPr>
      </p:pic>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918"/>
            <a:ext cx="9143999" cy="1046507"/>
          </a:xfrm>
          <a:prstGeom prst="rect">
            <a:avLst/>
          </a:prstGeom>
        </p:spPr>
        <p:txBody>
          <a:bodyPr/>
          <a:lstStyle/>
          <a:p>
            <a:pPr lvl="0" algn="ctr">
              <a:spcBef>
                <a:spcPct val="0"/>
              </a:spcBef>
              <a:defRPr/>
            </a:pPr>
            <a:r>
              <a:rPr lang="en-US" sz="3600" dirty="0" smtClean="0">
                <a:solidFill>
                  <a:schemeClr val="bg1">
                    <a:lumMod val="85000"/>
                  </a:schemeClr>
                </a:solidFill>
              </a:rPr>
              <a:t>Three Professional Product Tiers</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lumMod val="85000"/>
                  </a:schemeClr>
                </a:solidFill>
                <a:latin typeface="+mj-lt"/>
                <a:ea typeface="+mj-ea"/>
                <a:cs typeface="+mj-cs"/>
              </a:rPr>
              <a:t>Classic Plus Series: Second Tier</a:t>
            </a:r>
            <a:endParaRPr kumimoji="0" lang="en-US" sz="2400" b="0" i="0" u="none" strike="noStrike" kern="1200" cap="none" spc="0" normalizeH="0" baseline="0" noProof="0" dirty="0">
              <a:ln>
                <a:noFill/>
              </a:ln>
              <a:solidFill>
                <a:schemeClr val="bg1">
                  <a:lumMod val="85000"/>
                </a:schemeClr>
              </a:solidFill>
              <a:effectLst/>
              <a:uLnTx/>
              <a:uFillTx/>
              <a:latin typeface="+mj-lt"/>
              <a:ea typeface="+mj-ea"/>
              <a:cs typeface="+mj-cs"/>
            </a:endParaRPr>
          </a:p>
        </p:txBody>
      </p:sp>
      <p:sp>
        <p:nvSpPr>
          <p:cNvPr id="7" name="Rectangle 6"/>
          <p:cNvSpPr/>
          <p:nvPr/>
        </p:nvSpPr>
        <p:spPr>
          <a:xfrm>
            <a:off x="3074504" y="6453809"/>
            <a:ext cx="3034748" cy="3909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pic>
        <p:nvPicPr>
          <p:cNvPr id="9" name="Picture 8"/>
          <p:cNvPicPr>
            <a:picLocks noChangeAspect="1"/>
          </p:cNvPicPr>
          <p:nvPr/>
        </p:nvPicPr>
        <p:blipFill>
          <a:blip r:embed="rId2"/>
          <a:srcRect b="39804"/>
          <a:stretch>
            <a:fillRect/>
          </a:stretch>
        </p:blipFill>
        <p:spPr>
          <a:xfrm>
            <a:off x="6293974" y="2729768"/>
            <a:ext cx="2550139" cy="4128232"/>
          </a:xfrm>
          <a:prstGeom prst="rect">
            <a:avLst/>
          </a:prstGeom>
        </p:spPr>
      </p:pic>
      <p:pic>
        <p:nvPicPr>
          <p:cNvPr id="10" name="Picture 9"/>
          <p:cNvPicPr>
            <a:picLocks noChangeAspect="1"/>
          </p:cNvPicPr>
          <p:nvPr/>
        </p:nvPicPr>
        <p:blipFill>
          <a:blip r:embed="rId3"/>
          <a:srcRect b="47992"/>
          <a:stretch>
            <a:fillRect/>
          </a:stretch>
        </p:blipFill>
        <p:spPr>
          <a:xfrm>
            <a:off x="471208" y="2171112"/>
            <a:ext cx="2555749" cy="4686888"/>
          </a:xfrm>
          <a:prstGeom prst="rect">
            <a:avLst/>
          </a:prstGeom>
        </p:spPr>
      </p:pic>
      <p:pic>
        <p:nvPicPr>
          <p:cNvPr id="11" name="Picture 10" descr="RHEEM_PRO_ClassicPlus_TALL-Alt.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008" y="1276080"/>
            <a:ext cx="5122367" cy="1600740"/>
          </a:xfrm>
          <a:prstGeom prst="rect">
            <a:avLst/>
          </a:prstGeom>
        </p:spPr>
      </p:pic>
      <p:grpSp>
        <p:nvGrpSpPr>
          <p:cNvPr id="14" name="Group 13"/>
          <p:cNvGrpSpPr/>
          <p:nvPr/>
        </p:nvGrpSpPr>
        <p:grpSpPr>
          <a:xfrm>
            <a:off x="3496637" y="2945682"/>
            <a:ext cx="2291332" cy="3912318"/>
            <a:chOff x="3496637" y="2945682"/>
            <a:chExt cx="2291332" cy="3912318"/>
          </a:xfrm>
        </p:grpSpPr>
        <p:pic>
          <p:nvPicPr>
            <p:cNvPr id="8" name="Picture 2" descr="\\bdataprod1\lbutler\My Documents\Residential Reset Commercialization\Reset Images_Rheem+Ruud\Rheem Lower+Higher Res Cropped Pro Images\RHClassic-Tall-Std-Electric-Classic-sys_sentinal-BrassDV-Low.png"/>
            <p:cNvPicPr>
              <a:picLocks noChangeAspect="1" noChangeArrowheads="1"/>
            </p:cNvPicPr>
            <p:nvPr/>
          </p:nvPicPr>
          <p:blipFill>
            <a:blip r:embed="rId5"/>
            <a:srcRect b="40239"/>
            <a:stretch>
              <a:fillRect/>
            </a:stretch>
          </p:blipFill>
          <p:spPr bwMode="auto">
            <a:xfrm>
              <a:off x="3496637" y="2945682"/>
              <a:ext cx="2291332" cy="3912318"/>
            </a:xfrm>
            <a:prstGeom prst="rect">
              <a:avLst/>
            </a:prstGeom>
            <a:noFill/>
          </p:spPr>
        </p:pic>
        <p:pic>
          <p:nvPicPr>
            <p:cNvPr id="12" name="Picture 11"/>
            <p:cNvPicPr>
              <a:picLocks noChangeAspect="1"/>
            </p:cNvPicPr>
            <p:nvPr/>
          </p:nvPicPr>
          <p:blipFill>
            <a:blip r:embed="rId2"/>
            <a:srcRect l="17253" t="8516" r="24430" b="86063"/>
            <a:stretch>
              <a:fillRect/>
            </a:stretch>
          </p:blipFill>
          <p:spPr>
            <a:xfrm>
              <a:off x="3904568" y="3346101"/>
              <a:ext cx="1487156" cy="371789"/>
            </a:xfrm>
            <a:prstGeom prst="rect">
              <a:avLst/>
            </a:prstGeom>
          </p:spPr>
        </p:pic>
      </p:grpSp>
      <p:sp>
        <p:nvSpPr>
          <p:cNvPr id="13"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74504" y="6453809"/>
            <a:ext cx="3034748" cy="3909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2" name="Title 1"/>
          <p:cNvSpPr txBox="1">
            <a:spLocks/>
          </p:cNvSpPr>
          <p:nvPr/>
        </p:nvSpPr>
        <p:spPr>
          <a:xfrm>
            <a:off x="0" y="26918"/>
            <a:ext cx="9143999" cy="1046507"/>
          </a:xfrm>
          <a:prstGeom prst="rect">
            <a:avLst/>
          </a:prstGeom>
        </p:spPr>
        <p:txBody>
          <a:bodyPr/>
          <a:lstStyle/>
          <a:p>
            <a:pPr lvl="0" algn="ctr">
              <a:spcBef>
                <a:spcPct val="0"/>
              </a:spcBef>
              <a:defRPr/>
            </a:pPr>
            <a:r>
              <a:rPr lang="en-US" sz="3600" dirty="0" smtClean="0">
                <a:solidFill>
                  <a:schemeClr val="bg1">
                    <a:lumMod val="85000"/>
                  </a:schemeClr>
                </a:solidFill>
              </a:rPr>
              <a:t>Three Professional Product Tiers</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lumMod val="85000"/>
                  </a:schemeClr>
                </a:solidFill>
                <a:latin typeface="+mj-lt"/>
                <a:ea typeface="+mj-ea"/>
                <a:cs typeface="+mj-cs"/>
              </a:rPr>
              <a:t>Classic Series: Third Tier</a:t>
            </a:r>
            <a:endParaRPr kumimoji="0" lang="en-US" sz="2400" b="0" i="0" u="none" strike="noStrike" kern="1200" cap="none" spc="0" normalizeH="0" baseline="0" noProof="0" dirty="0">
              <a:ln>
                <a:noFill/>
              </a:ln>
              <a:solidFill>
                <a:schemeClr val="bg1">
                  <a:lumMod val="85000"/>
                </a:schemeClr>
              </a:solidFill>
              <a:effectLst/>
              <a:uLnTx/>
              <a:uFillTx/>
              <a:latin typeface="+mj-lt"/>
              <a:ea typeface="+mj-ea"/>
              <a:cs typeface="+mj-cs"/>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4758586" y="2754645"/>
            <a:ext cx="3196110" cy="4103355"/>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rcRect b="27"/>
          <a:stretch>
            <a:fillRect/>
          </a:stretch>
        </p:blipFill>
        <p:spPr>
          <a:xfrm>
            <a:off x="1425857" y="2586997"/>
            <a:ext cx="3019414" cy="4271003"/>
          </a:xfrm>
          <a:prstGeom prst="rect">
            <a:avLst/>
          </a:prstGeom>
        </p:spPr>
      </p:pic>
      <p:pic>
        <p:nvPicPr>
          <p:cNvPr id="5" name="Picture 4" descr="RHEEM_PRO_Classic_TALL-Al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007" y="1276616"/>
            <a:ext cx="5122367" cy="1600740"/>
          </a:xfrm>
          <a:prstGeom prst="rect">
            <a:avLst/>
          </a:prstGeom>
        </p:spPr>
      </p:pic>
      <p:sp>
        <p:nvSpPr>
          <p:cNvPr id="7"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75"/>
            <a:ext cx="9144000" cy="973138"/>
          </a:xfrm>
        </p:spPr>
        <p:txBody>
          <a:bodyPr>
            <a:normAutofit fontScale="90000"/>
          </a:bodyPr>
          <a:lstStyle/>
          <a:p>
            <a:r>
              <a:rPr lang="en-US" dirty="0" smtClean="0"/>
              <a:t>Phase I: Professional Series Features </a:t>
            </a:r>
            <a:br>
              <a:rPr lang="en-US" dirty="0" smtClean="0"/>
            </a:br>
            <a:r>
              <a:rPr lang="en-US" sz="2700" dirty="0" smtClean="0"/>
              <a:t>Tank-type Electric &amp; Gas Models</a:t>
            </a:r>
            <a:endParaRPr lang="en-US" sz="2700" dirty="0"/>
          </a:p>
        </p:txBody>
      </p:sp>
      <p:sp>
        <p:nvSpPr>
          <p:cNvPr id="3" name="Content Placeholder 2"/>
          <p:cNvSpPr>
            <a:spLocks noGrp="1"/>
          </p:cNvSpPr>
          <p:nvPr>
            <p:ph idx="15"/>
          </p:nvPr>
        </p:nvSpPr>
        <p:spPr>
          <a:xfrm>
            <a:off x="76188" y="1674043"/>
            <a:ext cx="3035913" cy="5006846"/>
          </a:xfrm>
        </p:spPr>
        <p:txBody>
          <a:bodyPr/>
          <a:lstStyle/>
          <a:p>
            <a:pPr>
              <a:buNone/>
            </a:pPr>
            <a:r>
              <a:rPr lang="en-US" b="1" dirty="0" smtClean="0">
                <a:solidFill>
                  <a:srgbClr val="C00000"/>
                </a:solidFill>
              </a:rPr>
              <a:t>Electric Models</a:t>
            </a:r>
          </a:p>
          <a:p>
            <a:pPr indent="-119063">
              <a:spcBef>
                <a:spcPts val="200"/>
              </a:spcBef>
            </a:pPr>
            <a:r>
              <a:rPr lang="en-US" sz="1400" dirty="0" smtClean="0"/>
              <a:t>V chassis</a:t>
            </a:r>
          </a:p>
          <a:p>
            <a:pPr indent="-119063">
              <a:spcBef>
                <a:spcPts val="200"/>
              </a:spcBef>
            </a:pPr>
            <a:r>
              <a:rPr lang="en-US" sz="1400" dirty="0" smtClean="0"/>
              <a:t>4500W copper &amp; stainless elements</a:t>
            </a:r>
          </a:p>
          <a:p>
            <a:pPr indent="-119063">
              <a:spcBef>
                <a:spcPts val="200"/>
              </a:spcBef>
            </a:pPr>
            <a:r>
              <a:rPr lang="en-US" sz="1400" dirty="0" smtClean="0"/>
              <a:t>System Sentinel optional</a:t>
            </a:r>
          </a:p>
          <a:p>
            <a:pPr marL="457200" lvl="1" indent="-228600">
              <a:spcBef>
                <a:spcPts val="200"/>
              </a:spcBef>
            </a:pPr>
            <a:r>
              <a:rPr lang="en-US" sz="1400" dirty="0" smtClean="0"/>
              <a:t>30T, 40M, 40T, 50T, 50M</a:t>
            </a:r>
          </a:p>
          <a:p>
            <a:pPr indent="-119063">
              <a:spcBef>
                <a:spcPts val="200"/>
              </a:spcBef>
            </a:pPr>
            <a:r>
              <a:rPr lang="en-US" sz="1400" dirty="0" smtClean="0"/>
              <a:t>Enhanced flow </a:t>
            </a:r>
            <a:r>
              <a:rPr lang="en-US" sz="1400" dirty="0" smtClean="0"/>
              <a:t>Brass Drain Valve</a:t>
            </a:r>
            <a:endParaRPr lang="en-US" sz="1400" dirty="0" smtClean="0"/>
          </a:p>
          <a:p>
            <a:pPr indent="-119063">
              <a:spcBef>
                <a:spcPts val="200"/>
              </a:spcBef>
            </a:pPr>
            <a:r>
              <a:rPr lang="en-US" sz="1400" dirty="0" smtClean="0"/>
              <a:t>Self cleaning</a:t>
            </a:r>
          </a:p>
          <a:p>
            <a:pPr indent="-119063">
              <a:spcBef>
                <a:spcPts val="200"/>
              </a:spcBef>
            </a:pPr>
            <a:r>
              <a:rPr lang="en-US" sz="1400" dirty="0" smtClean="0"/>
              <a:t>6/6/1 Warranty (10/6/1 with PPK</a:t>
            </a:r>
            <a:r>
              <a:rPr lang="en-US" sz="1400" dirty="0" smtClean="0"/>
              <a:t>)</a:t>
            </a:r>
          </a:p>
          <a:p>
            <a:pPr indent="-119063">
              <a:spcBef>
                <a:spcPts val="200"/>
              </a:spcBef>
            </a:pPr>
            <a:endParaRPr lang="en-US" sz="1400" dirty="0" smtClean="0"/>
          </a:p>
          <a:p>
            <a:pPr indent="-119063">
              <a:spcBef>
                <a:spcPts val="200"/>
              </a:spcBef>
            </a:pPr>
            <a:endParaRPr lang="en-US" sz="1400" dirty="0" smtClean="0"/>
          </a:p>
          <a:p>
            <a:pPr>
              <a:buNone/>
            </a:pPr>
            <a:r>
              <a:rPr lang="en-US" b="1" dirty="0" smtClean="0">
                <a:solidFill>
                  <a:srgbClr val="0070C0"/>
                </a:solidFill>
              </a:rPr>
              <a:t>Gas Models</a:t>
            </a:r>
          </a:p>
          <a:p>
            <a:pPr indent="-119063">
              <a:spcBef>
                <a:spcPts val="200"/>
              </a:spcBef>
            </a:pPr>
            <a:r>
              <a:rPr lang="en-US" sz="1400" dirty="0" smtClean="0"/>
              <a:t>30, 40, 50 V/VR/PV/PDV</a:t>
            </a:r>
          </a:p>
          <a:p>
            <a:pPr indent="-119063">
              <a:spcBef>
                <a:spcPts val="200"/>
              </a:spcBef>
            </a:pPr>
            <a:r>
              <a:rPr lang="en-US" sz="1400" dirty="0" smtClean="0"/>
              <a:t>Mechanical gas valve on atmospheric</a:t>
            </a:r>
          </a:p>
          <a:p>
            <a:pPr indent="-119063">
              <a:spcBef>
                <a:spcPts val="200"/>
              </a:spcBef>
            </a:pPr>
            <a:r>
              <a:rPr lang="en-US" sz="1400" dirty="0" smtClean="0"/>
              <a:t>Electronic GV </a:t>
            </a:r>
            <a:r>
              <a:rPr lang="en-US" sz="1400" dirty="0" smtClean="0"/>
              <a:t>on PV and PDV </a:t>
            </a:r>
          </a:p>
          <a:p>
            <a:pPr indent="-119063">
              <a:spcBef>
                <a:spcPts val="200"/>
              </a:spcBef>
            </a:pPr>
            <a:r>
              <a:rPr lang="en-US" sz="1400" dirty="0" smtClean="0"/>
              <a:t>Maintenance free FVIR</a:t>
            </a:r>
          </a:p>
          <a:p>
            <a:pPr indent="-119063">
              <a:spcBef>
                <a:spcPts val="200"/>
              </a:spcBef>
            </a:pPr>
            <a:r>
              <a:rPr lang="en-US" sz="1400" dirty="0" smtClean="0"/>
              <a:t>Enhanced flow BDV</a:t>
            </a:r>
          </a:p>
          <a:p>
            <a:pPr indent="-119063">
              <a:spcBef>
                <a:spcPts val="200"/>
              </a:spcBef>
            </a:pPr>
            <a:r>
              <a:rPr lang="en-US" sz="1400" dirty="0" smtClean="0"/>
              <a:t>Self cleaning</a:t>
            </a:r>
          </a:p>
          <a:p>
            <a:pPr marL="233363" lvl="1" indent="-119063">
              <a:spcBef>
                <a:spcPts val="200"/>
              </a:spcBef>
              <a:buFont typeface="Arial" pitchFamily="34" charset="0"/>
              <a:buChar char="•"/>
            </a:pPr>
            <a:r>
              <a:rPr lang="en-US" sz="1400" dirty="0" smtClean="0"/>
              <a:t>6/6/1 Warranty (10/6/1 with PPK)</a:t>
            </a:r>
          </a:p>
          <a:p>
            <a:pPr>
              <a:spcBef>
                <a:spcPts val="200"/>
              </a:spcBef>
            </a:pPr>
            <a:endParaRPr lang="en-US" sz="1400" dirty="0" smtClean="0"/>
          </a:p>
          <a:p>
            <a:endParaRPr lang="en-US" sz="1400" dirty="0"/>
          </a:p>
        </p:txBody>
      </p:sp>
      <p:sp>
        <p:nvSpPr>
          <p:cNvPr id="4" name="Vertical Text Placeholder 3"/>
          <p:cNvSpPr>
            <a:spLocks noGrp="1"/>
          </p:cNvSpPr>
          <p:nvPr>
            <p:ph type="body" orient="vert" sz="quarter" idx="16"/>
          </p:nvPr>
        </p:nvSpPr>
        <p:spPr/>
        <p:txBody>
          <a:bodyPr>
            <a:normAutofit fontScale="92500" lnSpcReduction="10000"/>
          </a:bodyPr>
          <a:lstStyle/>
          <a:p>
            <a:r>
              <a:rPr lang="en-US" dirty="0" smtClean="0"/>
              <a:t>Classic</a:t>
            </a:r>
            <a:endParaRPr lang="en-US" dirty="0"/>
          </a:p>
        </p:txBody>
      </p:sp>
      <p:sp>
        <p:nvSpPr>
          <p:cNvPr id="5" name="Content Placeholder 4"/>
          <p:cNvSpPr>
            <a:spLocks noGrp="1"/>
          </p:cNvSpPr>
          <p:nvPr>
            <p:ph idx="17"/>
          </p:nvPr>
        </p:nvSpPr>
        <p:spPr>
          <a:xfrm>
            <a:off x="3121626" y="1674043"/>
            <a:ext cx="3015009" cy="5006846"/>
          </a:xfrm>
        </p:spPr>
        <p:txBody>
          <a:bodyPr/>
          <a:lstStyle/>
          <a:p>
            <a:pPr>
              <a:buNone/>
            </a:pPr>
            <a:r>
              <a:rPr lang="en-US" b="1" dirty="0" smtClean="0">
                <a:solidFill>
                  <a:srgbClr val="C00000"/>
                </a:solidFill>
              </a:rPr>
              <a:t>Electric Models</a:t>
            </a:r>
          </a:p>
          <a:p>
            <a:pPr indent="-119063">
              <a:spcBef>
                <a:spcPts val="200"/>
              </a:spcBef>
            </a:pPr>
            <a:r>
              <a:rPr lang="en-US" sz="1400" dirty="0" smtClean="0"/>
              <a:t>VR chassis</a:t>
            </a:r>
          </a:p>
          <a:p>
            <a:pPr indent="-119063">
              <a:spcBef>
                <a:spcPts val="200"/>
              </a:spcBef>
            </a:pPr>
            <a:r>
              <a:rPr lang="en-US" sz="1400" dirty="0" smtClean="0"/>
              <a:t>4500W stainless &amp; stainless elements</a:t>
            </a:r>
          </a:p>
          <a:p>
            <a:pPr indent="-119063">
              <a:spcBef>
                <a:spcPts val="200"/>
              </a:spcBef>
            </a:pPr>
            <a:r>
              <a:rPr lang="en-US" sz="1400" dirty="0" smtClean="0"/>
              <a:t>System Sentinel</a:t>
            </a:r>
          </a:p>
          <a:p>
            <a:pPr marL="457200" lvl="1" indent="-228600">
              <a:spcBef>
                <a:spcPts val="200"/>
              </a:spcBef>
            </a:pPr>
            <a:r>
              <a:rPr lang="en-US" sz="1400" dirty="0" smtClean="0"/>
              <a:t>40T, 50T, 65T, 80T, 50M</a:t>
            </a:r>
          </a:p>
          <a:p>
            <a:pPr indent="-119063">
              <a:spcBef>
                <a:spcPts val="200"/>
              </a:spcBef>
            </a:pPr>
            <a:r>
              <a:rPr lang="en-US" sz="1400" dirty="0" smtClean="0"/>
              <a:t>Enhanced flow BDV</a:t>
            </a:r>
          </a:p>
          <a:p>
            <a:pPr indent="-119063">
              <a:spcBef>
                <a:spcPts val="200"/>
              </a:spcBef>
            </a:pPr>
            <a:r>
              <a:rPr lang="en-US" sz="1400" dirty="0" smtClean="0"/>
              <a:t>Self cleaning</a:t>
            </a:r>
          </a:p>
          <a:p>
            <a:pPr indent="-119063">
              <a:spcBef>
                <a:spcPts val="200"/>
              </a:spcBef>
            </a:pPr>
            <a:r>
              <a:rPr lang="en-US" sz="1400" dirty="0" smtClean="0"/>
              <a:t>8/8/1Warranty (12/8/1 with PPK</a:t>
            </a:r>
            <a:r>
              <a:rPr lang="en-US" sz="1400" dirty="0" smtClean="0"/>
              <a:t>)</a:t>
            </a:r>
          </a:p>
          <a:p>
            <a:pPr indent="-119063">
              <a:spcBef>
                <a:spcPts val="200"/>
              </a:spcBef>
            </a:pPr>
            <a:endParaRPr lang="en-US" dirty="0" smtClean="0"/>
          </a:p>
          <a:p>
            <a:pPr>
              <a:buNone/>
            </a:pPr>
            <a:r>
              <a:rPr lang="en-US" b="1" dirty="0" smtClean="0">
                <a:solidFill>
                  <a:srgbClr val="0070C0"/>
                </a:solidFill>
              </a:rPr>
              <a:t>Gas </a:t>
            </a:r>
            <a:r>
              <a:rPr lang="en-US" b="1" dirty="0" smtClean="0">
                <a:solidFill>
                  <a:srgbClr val="0070C0"/>
                </a:solidFill>
              </a:rPr>
              <a:t>Models</a:t>
            </a:r>
            <a:endParaRPr lang="en-US" b="1" dirty="0" smtClean="0">
              <a:solidFill>
                <a:srgbClr val="0070C0"/>
              </a:solidFill>
            </a:endParaRPr>
          </a:p>
          <a:p>
            <a:pPr indent="-119063"/>
            <a:r>
              <a:rPr lang="en-US" sz="1400" dirty="0" smtClean="0"/>
              <a:t>Energy Star Power Dampered (PD)</a:t>
            </a:r>
          </a:p>
          <a:p>
            <a:pPr indent="-119063"/>
            <a:r>
              <a:rPr lang="sv-SE" sz="1400" dirty="0" smtClean="0"/>
              <a:t>Energy  Star Induced draft (XR90)</a:t>
            </a:r>
          </a:p>
          <a:p>
            <a:pPr indent="-119063"/>
            <a:r>
              <a:rPr lang="en-US" sz="1400" dirty="0" smtClean="0"/>
              <a:t>High input V, PV and PDV</a:t>
            </a:r>
          </a:p>
          <a:p>
            <a:pPr indent="-119063"/>
            <a:r>
              <a:rPr lang="en-US" sz="1400" dirty="0" smtClean="0"/>
              <a:t>EGC on PD, PV and PDV </a:t>
            </a:r>
          </a:p>
          <a:p>
            <a:pPr indent="-119063"/>
            <a:r>
              <a:rPr lang="en-US" sz="1400" dirty="0" smtClean="0"/>
              <a:t>Maintenance free FVIR</a:t>
            </a:r>
          </a:p>
          <a:p>
            <a:pPr indent="-119063">
              <a:spcBef>
                <a:spcPts val="200"/>
              </a:spcBef>
            </a:pPr>
            <a:r>
              <a:rPr lang="en-US" sz="1400" dirty="0" smtClean="0"/>
              <a:t>Enhanced flow BDV</a:t>
            </a:r>
          </a:p>
          <a:p>
            <a:pPr indent="-119063">
              <a:spcBef>
                <a:spcPts val="200"/>
              </a:spcBef>
            </a:pPr>
            <a:r>
              <a:rPr lang="en-US" sz="1400" dirty="0" smtClean="0"/>
              <a:t>Self cleaning</a:t>
            </a:r>
          </a:p>
          <a:p>
            <a:pPr indent="-119063">
              <a:spcBef>
                <a:spcPts val="200"/>
              </a:spcBef>
            </a:pPr>
            <a:r>
              <a:rPr lang="en-US" sz="1400" dirty="0" smtClean="0"/>
              <a:t>8/8/1 Warranty (12/8/1 with PPK)</a:t>
            </a:r>
          </a:p>
          <a:p>
            <a:endParaRPr lang="en-US" sz="1400" dirty="0"/>
          </a:p>
        </p:txBody>
      </p:sp>
      <p:sp>
        <p:nvSpPr>
          <p:cNvPr id="6" name="Vertical Text Placeholder 5"/>
          <p:cNvSpPr>
            <a:spLocks noGrp="1"/>
          </p:cNvSpPr>
          <p:nvPr>
            <p:ph type="body" orient="vert" sz="quarter" idx="18"/>
          </p:nvPr>
        </p:nvSpPr>
        <p:spPr/>
        <p:txBody>
          <a:bodyPr>
            <a:normAutofit fontScale="92500" lnSpcReduction="10000"/>
          </a:bodyPr>
          <a:lstStyle/>
          <a:p>
            <a:r>
              <a:rPr lang="en-US" dirty="0" smtClean="0"/>
              <a:t>Classic Plus</a:t>
            </a:r>
            <a:endParaRPr lang="en-US" dirty="0"/>
          </a:p>
        </p:txBody>
      </p:sp>
      <p:sp>
        <p:nvSpPr>
          <p:cNvPr id="7" name="Content Placeholder 6"/>
          <p:cNvSpPr>
            <a:spLocks noGrp="1"/>
          </p:cNvSpPr>
          <p:nvPr>
            <p:ph idx="19"/>
          </p:nvPr>
        </p:nvSpPr>
        <p:spPr>
          <a:xfrm>
            <a:off x="6146160" y="1674043"/>
            <a:ext cx="2950215" cy="5006846"/>
          </a:xfrm>
        </p:spPr>
        <p:txBody>
          <a:bodyPr/>
          <a:lstStyle/>
          <a:p>
            <a:pPr>
              <a:buNone/>
            </a:pPr>
            <a:r>
              <a:rPr lang="en-US" b="1" dirty="0" smtClean="0">
                <a:solidFill>
                  <a:srgbClr val="C00000"/>
                </a:solidFill>
              </a:rPr>
              <a:t>Electric Models</a:t>
            </a:r>
          </a:p>
          <a:p>
            <a:pPr indent="-119063">
              <a:spcBef>
                <a:spcPts val="200"/>
              </a:spcBef>
            </a:pPr>
            <a:r>
              <a:rPr lang="en-US" sz="1400" dirty="0" smtClean="0"/>
              <a:t>Hybrid Heat Pump</a:t>
            </a:r>
          </a:p>
          <a:p>
            <a:pPr indent="-119063">
              <a:spcBef>
                <a:spcPts val="200"/>
              </a:spcBef>
            </a:pPr>
            <a:r>
              <a:rPr lang="en-US" sz="1400" dirty="0" smtClean="0"/>
              <a:t>Energy Star rated</a:t>
            </a:r>
          </a:p>
          <a:p>
            <a:pPr indent="-119063">
              <a:spcBef>
                <a:spcPts val="200"/>
              </a:spcBef>
            </a:pPr>
            <a:r>
              <a:rPr lang="en-US" sz="1400" dirty="0" smtClean="0"/>
              <a:t>2.45 EF </a:t>
            </a:r>
          </a:p>
          <a:p>
            <a:pPr indent="-119063">
              <a:spcBef>
                <a:spcPts val="200"/>
              </a:spcBef>
            </a:pPr>
            <a:r>
              <a:rPr lang="en-US" sz="1400" dirty="0" smtClean="0"/>
              <a:t>8700 Btu compressor, best in class</a:t>
            </a:r>
          </a:p>
          <a:p>
            <a:pPr indent="-119063">
              <a:spcBef>
                <a:spcPts val="200"/>
              </a:spcBef>
            </a:pPr>
            <a:r>
              <a:rPr lang="en-US" sz="1400" dirty="0" smtClean="0"/>
              <a:t>Full-color LCD display</a:t>
            </a:r>
          </a:p>
          <a:p>
            <a:pPr indent="-119063">
              <a:spcBef>
                <a:spcPts val="200"/>
              </a:spcBef>
            </a:pPr>
            <a:r>
              <a:rPr lang="en-US" sz="1400" dirty="0" smtClean="0"/>
              <a:t>Stainless </a:t>
            </a:r>
            <a:r>
              <a:rPr lang="en-US" sz="1400" dirty="0" smtClean="0"/>
              <a:t>elements top and bottom</a:t>
            </a:r>
            <a:endParaRPr lang="en-US" sz="1400" dirty="0" smtClean="0"/>
          </a:p>
          <a:p>
            <a:pPr indent="-119063">
              <a:spcBef>
                <a:spcPts val="200"/>
              </a:spcBef>
            </a:pPr>
            <a:r>
              <a:rPr lang="en-US" sz="1400" dirty="0" smtClean="0"/>
              <a:t>Enhanced flow BDV</a:t>
            </a:r>
          </a:p>
          <a:p>
            <a:pPr indent="-119063">
              <a:spcBef>
                <a:spcPts val="200"/>
              </a:spcBef>
            </a:pPr>
            <a:r>
              <a:rPr lang="en-US" sz="1400" dirty="0" smtClean="0"/>
              <a:t>12/12/1 Warranty (Hybrid)</a:t>
            </a:r>
          </a:p>
          <a:p>
            <a:pPr indent="-119063">
              <a:spcBef>
                <a:spcPts val="200"/>
              </a:spcBef>
            </a:pPr>
            <a:endParaRPr lang="en-US" dirty="0" smtClean="0"/>
          </a:p>
          <a:p>
            <a:pPr>
              <a:buNone/>
            </a:pPr>
            <a:r>
              <a:rPr lang="en-US" b="1" dirty="0" smtClean="0">
                <a:solidFill>
                  <a:srgbClr val="0070C0"/>
                </a:solidFill>
              </a:rPr>
              <a:t>Gas Models</a:t>
            </a:r>
          </a:p>
          <a:p>
            <a:pPr indent="-119063">
              <a:spcBef>
                <a:spcPts val="200"/>
              </a:spcBef>
            </a:pPr>
            <a:r>
              <a:rPr lang="en-US" sz="1400" dirty="0" smtClean="0"/>
              <a:t>PDV Condensing Storage</a:t>
            </a:r>
          </a:p>
          <a:p>
            <a:pPr indent="-119063">
              <a:spcBef>
                <a:spcPts val="200"/>
              </a:spcBef>
            </a:pPr>
            <a:r>
              <a:rPr lang="en-US" sz="1400" dirty="0" smtClean="0"/>
              <a:t>Energy Star rated</a:t>
            </a:r>
          </a:p>
          <a:p>
            <a:pPr indent="-119063">
              <a:spcBef>
                <a:spcPts val="200"/>
              </a:spcBef>
            </a:pPr>
            <a:r>
              <a:rPr lang="en-US" sz="1400" dirty="0" smtClean="0"/>
              <a:t>.82 EF, best in class</a:t>
            </a:r>
          </a:p>
          <a:p>
            <a:pPr indent="-119063">
              <a:spcBef>
                <a:spcPts val="200"/>
              </a:spcBef>
            </a:pPr>
            <a:r>
              <a:rPr lang="en-US" sz="1400" dirty="0" smtClean="0"/>
              <a:t>EGC with diagnostics</a:t>
            </a:r>
          </a:p>
          <a:p>
            <a:pPr indent="-119063">
              <a:spcBef>
                <a:spcPts val="200"/>
              </a:spcBef>
            </a:pPr>
            <a:r>
              <a:rPr lang="en-US" sz="1400" dirty="0" smtClean="0"/>
              <a:t>FHD &amp; recovery, best in class</a:t>
            </a:r>
          </a:p>
          <a:p>
            <a:pPr indent="-119063">
              <a:spcBef>
                <a:spcPts val="200"/>
              </a:spcBef>
            </a:pPr>
            <a:r>
              <a:rPr lang="en-US" sz="1400" dirty="0" smtClean="0"/>
              <a:t>28% reduction in operating cost</a:t>
            </a:r>
          </a:p>
          <a:p>
            <a:pPr indent="-119063">
              <a:spcBef>
                <a:spcPts val="200"/>
              </a:spcBef>
            </a:pPr>
            <a:r>
              <a:rPr lang="en-US" sz="1400" dirty="0" smtClean="0"/>
              <a:t>Enhanced </a:t>
            </a:r>
            <a:r>
              <a:rPr lang="en-US" sz="1400" dirty="0" smtClean="0"/>
              <a:t>flow BDV</a:t>
            </a:r>
          </a:p>
          <a:p>
            <a:pPr indent="-119063">
              <a:spcBef>
                <a:spcPts val="200"/>
              </a:spcBef>
            </a:pPr>
            <a:r>
              <a:rPr lang="en-US" sz="1400" dirty="0" smtClean="0"/>
              <a:t>6/6/1 Warranty</a:t>
            </a:r>
            <a:endParaRPr lang="en-US" dirty="0"/>
          </a:p>
        </p:txBody>
      </p:sp>
      <p:sp>
        <p:nvSpPr>
          <p:cNvPr id="8" name="Vertical Text Placeholder 7"/>
          <p:cNvSpPr>
            <a:spLocks noGrp="1"/>
          </p:cNvSpPr>
          <p:nvPr>
            <p:ph type="body" orient="vert" sz="quarter" idx="20"/>
          </p:nvPr>
        </p:nvSpPr>
        <p:spPr/>
        <p:txBody>
          <a:bodyPr>
            <a:normAutofit fontScale="92500" lnSpcReduction="10000"/>
          </a:bodyPr>
          <a:lstStyle/>
          <a:p>
            <a:r>
              <a:rPr lang="en-US" dirty="0" smtClean="0"/>
              <a:t>Prestige</a:t>
            </a:r>
            <a:endParaRPr lang="en-US" dirty="0"/>
          </a:p>
        </p:txBody>
      </p:sp>
      <p:sp>
        <p:nvSpPr>
          <p:cNvPr id="9"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dataprod1\lbutler\My Documents\Presentations\2013 Presentations\RH-RU ModelNumbersRGB.jpg"/>
          <p:cNvPicPr>
            <a:picLocks noChangeAspect="1" noChangeArrowheads="1"/>
          </p:cNvPicPr>
          <p:nvPr/>
        </p:nvPicPr>
        <p:blipFill>
          <a:blip r:embed="rId2"/>
          <a:srcRect b="29"/>
          <a:stretch>
            <a:fillRect/>
          </a:stretch>
        </p:blipFill>
        <p:spPr bwMode="auto">
          <a:xfrm>
            <a:off x="1219200" y="1311550"/>
            <a:ext cx="6553581" cy="4096421"/>
          </a:xfrm>
          <a:prstGeom prst="rect">
            <a:avLst/>
          </a:prstGeom>
          <a:noFill/>
        </p:spPr>
      </p:pic>
      <p:sp>
        <p:nvSpPr>
          <p:cNvPr id="2" name="Title 1"/>
          <p:cNvSpPr txBox="1">
            <a:spLocks/>
          </p:cNvSpPr>
          <p:nvPr/>
        </p:nvSpPr>
        <p:spPr>
          <a:xfrm>
            <a:off x="0" y="26918"/>
            <a:ext cx="9143999" cy="1046507"/>
          </a:xfrm>
          <a:prstGeom prst="rect">
            <a:avLst/>
          </a:prstGeom>
        </p:spPr>
        <p:txBody>
          <a:bodyPr/>
          <a:lstStyle/>
          <a:p>
            <a:pPr lvl="0" algn="ctr">
              <a:spcBef>
                <a:spcPct val="0"/>
              </a:spcBef>
              <a:defRPr/>
            </a:pPr>
            <a:r>
              <a:rPr lang="en-US" sz="3600" dirty="0" smtClean="0">
                <a:solidFill>
                  <a:schemeClr val="bg1">
                    <a:lumMod val="85000"/>
                  </a:schemeClr>
                </a:solidFill>
              </a:rPr>
              <a:t>New Professional Model Numbers</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lumMod val="85000"/>
                  </a:schemeClr>
                </a:solidFill>
                <a:latin typeface="+mj-lt"/>
                <a:ea typeface="+mj-ea"/>
                <a:cs typeface="+mj-cs"/>
              </a:rPr>
              <a:t>More Intuitive for Easy Replacements</a:t>
            </a:r>
            <a:endParaRPr kumimoji="0" lang="en-US" sz="2400" b="0" i="0" u="none" strike="noStrike" kern="1200" cap="none" spc="0" normalizeH="0" baseline="0" noProof="0" dirty="0">
              <a:ln>
                <a:noFill/>
              </a:ln>
              <a:solidFill>
                <a:schemeClr val="bg1">
                  <a:lumMod val="85000"/>
                </a:schemeClr>
              </a:solidFill>
              <a:effectLst/>
              <a:uLnTx/>
              <a:uFillTx/>
              <a:latin typeface="+mj-lt"/>
              <a:ea typeface="+mj-ea"/>
              <a:cs typeface="+mj-cs"/>
            </a:endParaRPr>
          </a:p>
        </p:txBody>
      </p:sp>
      <p:sp>
        <p:nvSpPr>
          <p:cNvPr id="3" name="TextBox 2"/>
          <p:cNvSpPr txBox="1"/>
          <p:nvPr/>
        </p:nvSpPr>
        <p:spPr>
          <a:xfrm>
            <a:off x="596347" y="5544221"/>
            <a:ext cx="8189844" cy="387798"/>
          </a:xfrm>
          <a:prstGeom prst="rect">
            <a:avLst/>
          </a:prstGeom>
          <a:noFill/>
        </p:spPr>
        <p:txBody>
          <a:bodyPr wrap="square" rtlCol="0">
            <a:spAutoFit/>
          </a:bodyPr>
          <a:lstStyle/>
          <a:p>
            <a:pPr>
              <a:lnSpc>
                <a:spcPct val="80000"/>
              </a:lnSpc>
            </a:pPr>
            <a:r>
              <a:rPr lang="en-US" sz="2400" b="1" dirty="0" smtClean="0">
                <a:solidFill>
                  <a:schemeClr val="tx1">
                    <a:lumMod val="50000"/>
                    <a:lumOff val="50000"/>
                  </a:schemeClr>
                </a:solidFill>
                <a:latin typeface="Arial"/>
                <a:cs typeface="Arial"/>
              </a:rPr>
              <a:t>Online Conversion Tool:  </a:t>
            </a:r>
            <a:r>
              <a:rPr lang="en-US" sz="2400" b="1" dirty="0" smtClean="0">
                <a:solidFill>
                  <a:srgbClr val="C00000"/>
                </a:solidFill>
                <a:latin typeface="Arial"/>
                <a:cs typeface="Arial"/>
              </a:rPr>
              <a:t>Rheem.com/</a:t>
            </a:r>
            <a:r>
              <a:rPr lang="en-US" sz="2400" b="1" dirty="0" err="1" smtClean="0">
                <a:solidFill>
                  <a:srgbClr val="C00000"/>
                </a:solidFill>
                <a:latin typeface="Arial"/>
                <a:cs typeface="Arial"/>
              </a:rPr>
              <a:t>CrossReference</a:t>
            </a:r>
            <a:endParaRPr lang="en-US" sz="2400" b="1" dirty="0">
              <a:solidFill>
                <a:srgbClr val="C00000"/>
              </a:solidFill>
              <a:latin typeface="Arial"/>
              <a:cs typeface="Arial"/>
            </a:endParaRPr>
          </a:p>
        </p:txBody>
      </p:sp>
      <p:sp>
        <p:nvSpPr>
          <p:cNvPr id="5" name="Oval 4"/>
          <p:cNvSpPr/>
          <p:nvPr/>
        </p:nvSpPr>
        <p:spPr>
          <a:xfrm>
            <a:off x="3917761" y="3728050"/>
            <a:ext cx="1126069" cy="279373"/>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917761" y="1502348"/>
            <a:ext cx="1126069" cy="279373"/>
          </a:xfrm>
          <a:prstGeom prst="ellipse">
            <a:avLst/>
          </a:prstGeom>
          <a:noFill/>
          <a:ln w="3175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918"/>
            <a:ext cx="9143999" cy="1046507"/>
          </a:xfrm>
          <a:prstGeom prst="rect">
            <a:avLst/>
          </a:prstGeom>
        </p:spPr>
        <p:txBody>
          <a:bodyPr/>
          <a:lstStyle/>
          <a:p>
            <a:pPr lvl="0" algn="ctr">
              <a:spcBef>
                <a:spcPct val="0"/>
              </a:spcBef>
              <a:defRPr/>
            </a:pPr>
            <a:r>
              <a:rPr lang="en-US" sz="3600" dirty="0" smtClean="0">
                <a:solidFill>
                  <a:schemeClr val="bg1">
                    <a:lumMod val="85000"/>
                  </a:schemeClr>
                </a:solidFill>
              </a:rPr>
              <a:t>Model Number Cross Reference Tool</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lumMod val="85000"/>
                  </a:schemeClr>
                </a:solidFill>
                <a:latin typeface="+mj-lt"/>
                <a:ea typeface="+mj-ea"/>
                <a:cs typeface="+mj-cs"/>
              </a:rPr>
              <a:t>Convert New to Old... or Old to New</a:t>
            </a:r>
            <a:endParaRPr kumimoji="0" lang="en-US" sz="2400" b="0" i="0" u="none" strike="noStrike" kern="1200" cap="none" spc="0" normalizeH="0" baseline="0" noProof="0" dirty="0">
              <a:ln>
                <a:noFill/>
              </a:ln>
              <a:solidFill>
                <a:schemeClr val="bg1">
                  <a:lumMod val="85000"/>
                </a:schemeClr>
              </a:solidFill>
              <a:effectLst/>
              <a:uLnTx/>
              <a:uFillTx/>
              <a:latin typeface="+mj-lt"/>
              <a:ea typeface="+mj-ea"/>
              <a:cs typeface="+mj-cs"/>
            </a:endParaRPr>
          </a:p>
        </p:txBody>
      </p:sp>
      <p:pic>
        <p:nvPicPr>
          <p:cNvPr id="3" name="Picture 2" descr="Copy of CrossRefModelNos.jpg"/>
          <p:cNvPicPr>
            <a:picLocks noChangeAspect="1"/>
          </p:cNvPicPr>
          <p:nvPr/>
        </p:nvPicPr>
        <p:blipFill>
          <a:blip r:embed="rId2"/>
          <a:stretch>
            <a:fillRect/>
          </a:stretch>
        </p:blipFill>
        <p:spPr>
          <a:xfrm>
            <a:off x="2009775" y="1379622"/>
            <a:ext cx="5193544" cy="4797568"/>
          </a:xfrm>
          <a:prstGeom prst="rect">
            <a:avLst/>
          </a:prstGeom>
          <a:ln w="6350">
            <a:solidFill>
              <a:schemeClr val="bg1">
                <a:lumMod val="50000"/>
              </a:schemeClr>
            </a:solidFill>
          </a:ln>
          <a:effectLst>
            <a:outerShdw blurRad="190500" algn="tl" rotWithShape="0">
              <a:srgbClr val="000000">
                <a:alpha val="70000"/>
              </a:srgbClr>
            </a:outerShdw>
          </a:effectLst>
        </p:spPr>
      </p:pic>
      <p:sp>
        <p:nvSpPr>
          <p:cNvPr id="4" name="Right Arrow 3"/>
          <p:cNvSpPr/>
          <p:nvPr/>
        </p:nvSpPr>
        <p:spPr>
          <a:xfrm rot="10800000">
            <a:off x="6705600" y="4581530"/>
            <a:ext cx="702730" cy="3790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1545011" y="3668985"/>
            <a:ext cx="702730" cy="3790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8" name="Rectangle 7">
            <a:hlinkClick r:id="rId3"/>
          </p:cNvPr>
          <p:cNvSpPr/>
          <p:nvPr/>
        </p:nvSpPr>
        <p:spPr>
          <a:xfrm>
            <a:off x="1039091" y="1204299"/>
            <a:ext cx="6901101"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p:spPr>
        <p:txBody>
          <a:bodyPr wrap="square">
            <a:spAutoFit/>
          </a:bodyPr>
          <a:lstStyle/>
          <a:p>
            <a:r>
              <a:rPr lang="en-US" dirty="0"/>
              <a:t>http://www.rheem.com/products/tank_water_heaters/crossreference/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918"/>
            <a:ext cx="9143999" cy="1046507"/>
          </a:xfrm>
          <a:prstGeom prst="rect">
            <a:avLst/>
          </a:prstGeom>
        </p:spPr>
        <p:txBody>
          <a:bodyPr/>
          <a:lstStyle/>
          <a:p>
            <a:pPr lvl="0" algn="ctr">
              <a:spcBef>
                <a:spcPct val="0"/>
              </a:spcBef>
              <a:defRPr/>
            </a:pPr>
            <a:r>
              <a:rPr lang="en-US" sz="3600" dirty="0" smtClean="0">
                <a:solidFill>
                  <a:schemeClr val="bg1">
                    <a:lumMod val="85000"/>
                  </a:schemeClr>
                </a:solidFill>
              </a:rPr>
              <a:t>All-New ProClub Rewards Program</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lumMod val="85000"/>
                  </a:schemeClr>
                </a:solidFill>
                <a:latin typeface="+mj-lt"/>
                <a:ea typeface="+mj-ea"/>
                <a:cs typeface="+mj-cs"/>
              </a:rPr>
              <a:t>Contractors Earn More Bonus Points Faster </a:t>
            </a:r>
            <a:endParaRPr kumimoji="0" lang="en-US" sz="2400" b="0" i="0" u="none" strike="noStrike" kern="1200" cap="none" spc="0" normalizeH="0" baseline="0" noProof="0" dirty="0">
              <a:ln>
                <a:noFill/>
              </a:ln>
              <a:solidFill>
                <a:schemeClr val="bg1">
                  <a:lumMod val="85000"/>
                </a:schemeClr>
              </a:solidFill>
              <a:effectLst/>
              <a:uLnTx/>
              <a:uFillTx/>
              <a:latin typeface="+mj-lt"/>
              <a:ea typeface="+mj-ea"/>
              <a:cs typeface="+mj-cs"/>
            </a:endParaRPr>
          </a:p>
        </p:txBody>
      </p:sp>
      <p:sp>
        <p:nvSpPr>
          <p:cNvPr id="3" name="TextBox 2"/>
          <p:cNvSpPr txBox="1"/>
          <p:nvPr/>
        </p:nvSpPr>
        <p:spPr>
          <a:xfrm>
            <a:off x="410817" y="1391478"/>
            <a:ext cx="8441635" cy="4875181"/>
          </a:xfrm>
          <a:prstGeom prst="rect">
            <a:avLst/>
          </a:prstGeom>
          <a:noFill/>
        </p:spPr>
        <p:txBody>
          <a:bodyPr wrap="square" rtlCol="0">
            <a:spAutoFit/>
          </a:bodyPr>
          <a:lstStyle/>
          <a:p>
            <a:pPr>
              <a:lnSpc>
                <a:spcPct val="80000"/>
              </a:lnSpc>
              <a:spcAft>
                <a:spcPts val="600"/>
              </a:spcAft>
            </a:pPr>
            <a:r>
              <a:rPr lang="en-US" sz="2800" b="1" dirty="0" smtClean="0">
                <a:solidFill>
                  <a:schemeClr val="bg1">
                    <a:lumMod val="50000"/>
                  </a:schemeClr>
                </a:solidFill>
              </a:rPr>
              <a:t>Increased </a:t>
            </a:r>
            <a:r>
              <a:rPr lang="en-US" sz="2800" b="1" dirty="0">
                <a:solidFill>
                  <a:schemeClr val="bg1">
                    <a:lumMod val="50000"/>
                  </a:schemeClr>
                </a:solidFill>
              </a:rPr>
              <a:t>point </a:t>
            </a:r>
            <a:r>
              <a:rPr lang="en-US" sz="2800" b="1" dirty="0" smtClean="0">
                <a:solidFill>
                  <a:schemeClr val="bg1">
                    <a:lumMod val="50000"/>
                  </a:schemeClr>
                </a:solidFill>
              </a:rPr>
              <a:t>values, more products qualify!</a:t>
            </a:r>
          </a:p>
          <a:p>
            <a:pPr marL="344488" indent="-225425">
              <a:lnSpc>
                <a:spcPct val="80000"/>
              </a:lnSpc>
              <a:buFont typeface="Arial" pitchFamily="34" charset="0"/>
              <a:buChar char="•"/>
            </a:pPr>
            <a:r>
              <a:rPr lang="en-US" sz="2400" dirty="0" smtClean="0">
                <a:solidFill>
                  <a:schemeClr val="bg1">
                    <a:lumMod val="50000"/>
                  </a:schemeClr>
                </a:solidFill>
              </a:rPr>
              <a:t>All Prestige and Classic Plus products qualify</a:t>
            </a:r>
          </a:p>
          <a:p>
            <a:pPr marL="344488" indent="-225425">
              <a:lnSpc>
                <a:spcPct val="80000"/>
              </a:lnSpc>
              <a:buFont typeface="Arial" pitchFamily="34" charset="0"/>
              <a:buChar char="•"/>
            </a:pPr>
            <a:r>
              <a:rPr lang="en-US" sz="2400" dirty="0" smtClean="0">
                <a:solidFill>
                  <a:schemeClr val="bg1">
                    <a:lumMod val="50000"/>
                  </a:schemeClr>
                </a:solidFill>
              </a:rPr>
              <a:t>Popular commercial products now qualify</a:t>
            </a:r>
          </a:p>
          <a:p>
            <a:pPr>
              <a:lnSpc>
                <a:spcPct val="80000"/>
              </a:lnSpc>
            </a:pPr>
            <a:endParaRPr lang="en-US" sz="2400" dirty="0" smtClean="0">
              <a:solidFill>
                <a:schemeClr val="bg1">
                  <a:lumMod val="50000"/>
                </a:schemeClr>
              </a:solidFill>
            </a:endParaRPr>
          </a:p>
          <a:p>
            <a:pPr>
              <a:lnSpc>
                <a:spcPct val="80000"/>
              </a:lnSpc>
              <a:spcAft>
                <a:spcPts val="600"/>
              </a:spcAft>
            </a:pPr>
            <a:r>
              <a:rPr lang="en-US" sz="2800" b="1" dirty="0" smtClean="0">
                <a:solidFill>
                  <a:schemeClr val="bg1">
                    <a:lumMod val="50000"/>
                  </a:schemeClr>
                </a:solidFill>
              </a:rPr>
              <a:t>Lead </a:t>
            </a:r>
            <a:r>
              <a:rPr lang="en-US" sz="2800" b="1" dirty="0">
                <a:solidFill>
                  <a:schemeClr val="bg1">
                    <a:lumMod val="50000"/>
                  </a:schemeClr>
                </a:solidFill>
              </a:rPr>
              <a:t>referral </a:t>
            </a:r>
            <a:r>
              <a:rPr lang="en-US" sz="2800" b="1" dirty="0" smtClean="0">
                <a:solidFill>
                  <a:schemeClr val="bg1">
                    <a:lumMod val="50000"/>
                  </a:schemeClr>
                </a:solidFill>
              </a:rPr>
              <a:t>program...  </a:t>
            </a:r>
          </a:p>
          <a:p>
            <a:pPr marL="344488" indent="-225425">
              <a:lnSpc>
                <a:spcPct val="80000"/>
              </a:lnSpc>
              <a:buFont typeface="Arial" pitchFamily="34" charset="0"/>
              <a:buChar char="•"/>
            </a:pPr>
            <a:r>
              <a:rPr lang="en-US" sz="2400" dirty="0" smtClean="0">
                <a:solidFill>
                  <a:schemeClr val="bg1">
                    <a:lumMod val="50000"/>
                  </a:schemeClr>
                </a:solidFill>
              </a:rPr>
              <a:t>Easy </a:t>
            </a:r>
            <a:r>
              <a:rPr lang="en-US" sz="2400" dirty="0">
                <a:solidFill>
                  <a:schemeClr val="bg1">
                    <a:lumMod val="50000"/>
                  </a:schemeClr>
                </a:solidFill>
              </a:rPr>
              <a:t>consumer </a:t>
            </a:r>
            <a:r>
              <a:rPr lang="en-US" sz="2400" dirty="0" smtClean="0">
                <a:solidFill>
                  <a:schemeClr val="bg1">
                    <a:lumMod val="50000"/>
                  </a:schemeClr>
                </a:solidFill>
              </a:rPr>
              <a:t>access to Preferred </a:t>
            </a:r>
            <a:r>
              <a:rPr lang="en-US" sz="2400" dirty="0">
                <a:solidFill>
                  <a:schemeClr val="bg1">
                    <a:lumMod val="50000"/>
                  </a:schemeClr>
                </a:solidFill>
              </a:rPr>
              <a:t>Plumbers </a:t>
            </a:r>
            <a:r>
              <a:rPr lang="en-US" sz="2400" dirty="0" smtClean="0">
                <a:solidFill>
                  <a:schemeClr val="bg1">
                    <a:lumMod val="50000"/>
                  </a:schemeClr>
                </a:solidFill>
              </a:rPr>
              <a:t/>
            </a:r>
            <a:br>
              <a:rPr lang="en-US" sz="2400" dirty="0" smtClean="0">
                <a:solidFill>
                  <a:schemeClr val="bg1">
                    <a:lumMod val="50000"/>
                  </a:schemeClr>
                </a:solidFill>
              </a:rPr>
            </a:br>
            <a:r>
              <a:rPr lang="en-US" sz="2400" dirty="0" smtClean="0">
                <a:solidFill>
                  <a:schemeClr val="bg1">
                    <a:lumMod val="50000"/>
                  </a:schemeClr>
                </a:solidFill>
              </a:rPr>
              <a:t>on Rheem.com </a:t>
            </a:r>
          </a:p>
          <a:p>
            <a:pPr marL="344488" indent="-225425">
              <a:lnSpc>
                <a:spcPct val="80000"/>
              </a:lnSpc>
              <a:buFont typeface="Arial" pitchFamily="34" charset="0"/>
              <a:buChar char="•"/>
            </a:pPr>
            <a:r>
              <a:rPr lang="en-US" sz="2400" dirty="0" smtClean="0">
                <a:solidFill>
                  <a:schemeClr val="bg1">
                    <a:lumMod val="50000"/>
                  </a:schemeClr>
                </a:solidFill>
              </a:rPr>
              <a:t>More qualified leads delivered to plumbers</a:t>
            </a:r>
          </a:p>
          <a:p>
            <a:pPr marL="225425" indent="-225425">
              <a:lnSpc>
                <a:spcPct val="80000"/>
              </a:lnSpc>
            </a:pPr>
            <a:endParaRPr lang="en-US" sz="2400" b="1" dirty="0" smtClean="0">
              <a:solidFill>
                <a:schemeClr val="bg1">
                  <a:lumMod val="50000"/>
                </a:schemeClr>
              </a:solidFill>
              <a:latin typeface="Arial"/>
              <a:cs typeface="Arial"/>
            </a:endParaRPr>
          </a:p>
          <a:p>
            <a:pPr marL="225425" indent="-225425">
              <a:lnSpc>
                <a:spcPct val="80000"/>
              </a:lnSpc>
            </a:pPr>
            <a:r>
              <a:rPr lang="en-US" sz="2400" b="1" dirty="0" smtClean="0">
                <a:solidFill>
                  <a:schemeClr val="bg1">
                    <a:lumMod val="50000"/>
                  </a:schemeClr>
                </a:solidFill>
                <a:latin typeface="Arial"/>
                <a:cs typeface="Arial"/>
              </a:rPr>
              <a:t>ProClub promos in every carton</a:t>
            </a:r>
          </a:p>
          <a:p>
            <a:pPr marL="225425" indent="-225425">
              <a:lnSpc>
                <a:spcPct val="80000"/>
              </a:lnSpc>
            </a:pPr>
            <a:endParaRPr lang="en-US" sz="2400" b="1" dirty="0" smtClean="0">
              <a:solidFill>
                <a:schemeClr val="bg1">
                  <a:lumMod val="50000"/>
                </a:schemeClr>
              </a:solidFill>
              <a:latin typeface="Arial"/>
              <a:cs typeface="Arial"/>
            </a:endParaRPr>
          </a:p>
          <a:p>
            <a:pPr>
              <a:lnSpc>
                <a:spcPct val="80000"/>
              </a:lnSpc>
            </a:pPr>
            <a:r>
              <a:rPr lang="en-US" sz="2400" b="1" dirty="0" smtClean="0">
                <a:solidFill>
                  <a:schemeClr val="bg1">
                    <a:lumMod val="50000"/>
                  </a:schemeClr>
                </a:solidFill>
                <a:latin typeface="Arial"/>
                <a:cs typeface="Arial"/>
              </a:rPr>
              <a:t>Points can be redeemed for valuable </a:t>
            </a:r>
            <a:br>
              <a:rPr lang="en-US" sz="2400" b="1" dirty="0" smtClean="0">
                <a:solidFill>
                  <a:schemeClr val="bg1">
                    <a:lumMod val="50000"/>
                  </a:schemeClr>
                </a:solidFill>
                <a:latin typeface="Arial"/>
                <a:cs typeface="Arial"/>
              </a:rPr>
            </a:br>
            <a:r>
              <a:rPr lang="en-US" sz="2400" b="1" dirty="0" smtClean="0">
                <a:solidFill>
                  <a:schemeClr val="bg1">
                    <a:lumMod val="50000"/>
                  </a:schemeClr>
                </a:solidFill>
                <a:latin typeface="Arial"/>
                <a:cs typeface="Arial"/>
              </a:rPr>
              <a:t>business tools, gifts, and gift cards</a:t>
            </a:r>
          </a:p>
          <a:p>
            <a:pPr>
              <a:lnSpc>
                <a:spcPct val="80000"/>
              </a:lnSpc>
            </a:pPr>
            <a:endParaRPr lang="en-US" sz="2400" b="1" dirty="0" smtClean="0">
              <a:solidFill>
                <a:schemeClr val="bg1">
                  <a:lumMod val="50000"/>
                </a:schemeClr>
              </a:solidFill>
              <a:latin typeface="Arial"/>
              <a:cs typeface="Arial"/>
            </a:endParaRPr>
          </a:p>
          <a:p>
            <a:pPr>
              <a:lnSpc>
                <a:spcPct val="80000"/>
              </a:lnSpc>
            </a:pPr>
            <a:r>
              <a:rPr lang="en-US" sz="2400" b="1" dirty="0" smtClean="0">
                <a:solidFill>
                  <a:srgbClr val="C00000"/>
                </a:solidFill>
                <a:latin typeface="Arial"/>
                <a:cs typeface="Arial"/>
              </a:rPr>
              <a:t>Visit MyRheem.com/ProClub</a:t>
            </a:r>
            <a:endParaRPr lang="en-US" sz="2400" b="1" dirty="0">
              <a:solidFill>
                <a:srgbClr val="C00000"/>
              </a:solidFill>
              <a:latin typeface="Arial"/>
              <a:cs typeface="Arial"/>
            </a:endParaRPr>
          </a:p>
        </p:txBody>
      </p:sp>
      <p:pic>
        <p:nvPicPr>
          <p:cNvPr id="5" name="Picture 4" descr="Kenny_1.png"/>
          <p:cNvPicPr>
            <a:picLocks noChangeAspect="1"/>
          </p:cNvPicPr>
          <p:nvPr/>
        </p:nvPicPr>
        <p:blipFill>
          <a:blip r:embed="rId2" cstate="print">
            <a:extLst>
              <a:ext uri="{28A0092B-C50C-407E-A947-70E740481C1C}">
                <a14:useLocalDpi xmlns:a14="http://schemas.microsoft.com/office/drawing/2010/main"/>
              </a:ext>
            </a:extLst>
          </a:blip>
          <a:srcRect r="80" b="58"/>
          <a:stretch>
            <a:fillRect/>
          </a:stretch>
        </p:blipFill>
        <p:spPr>
          <a:xfrm flipH="1">
            <a:off x="6202018" y="1073425"/>
            <a:ext cx="3237297" cy="5784575"/>
          </a:xfrm>
          <a:prstGeom prst="rect">
            <a:avLst/>
          </a:prstGeom>
        </p:spPr>
      </p:pic>
      <p:sp>
        <p:nvSpPr>
          <p:cNvPr id="6"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a:xfrm>
            <a:off x="0" y="63060"/>
            <a:ext cx="9144000" cy="972564"/>
          </a:xfrm>
        </p:spPr>
        <p:txBody>
          <a:bodyPr/>
          <a:lstStyle/>
          <a:p>
            <a:r>
              <a:rPr lang="en-US" dirty="0" smtClean="0"/>
              <a:t>The Original</a:t>
            </a:r>
          </a:p>
        </p:txBody>
      </p:sp>
      <p:sp>
        <p:nvSpPr>
          <p:cNvPr id="5124" name="Rectangle 6"/>
          <p:cNvSpPr>
            <a:spLocks noGrp="1" noChangeArrowheads="1"/>
          </p:cNvSpPr>
          <p:nvPr>
            <p:ph type="body" idx="1"/>
          </p:nvPr>
        </p:nvSpPr>
        <p:spPr>
          <a:xfrm>
            <a:off x="447675" y="2057400"/>
            <a:ext cx="3577673" cy="3826565"/>
          </a:xfrm>
        </p:spPr>
        <p:txBody>
          <a:bodyPr>
            <a:noAutofit/>
          </a:bodyPr>
          <a:lstStyle/>
          <a:p>
            <a:pPr marL="231775" indent="-231775"/>
            <a:r>
              <a:rPr lang="en-US" sz="2400" dirty="0" smtClean="0"/>
              <a:t>Invented in 1889 </a:t>
            </a:r>
            <a:br>
              <a:rPr lang="en-US" sz="2400" dirty="0" smtClean="0"/>
            </a:br>
            <a:r>
              <a:rPr lang="en-US" sz="2400" dirty="0" smtClean="0"/>
              <a:t>by Edwin Ruud</a:t>
            </a:r>
          </a:p>
          <a:p>
            <a:pPr marL="231775" indent="-231775"/>
            <a:r>
              <a:rPr lang="en-US" sz="2400" dirty="0" smtClean="0"/>
              <a:t>First ‘automatic’ </a:t>
            </a:r>
            <a:br>
              <a:rPr lang="en-US" sz="2400" dirty="0" smtClean="0"/>
            </a:br>
            <a:r>
              <a:rPr lang="en-US" sz="2400" dirty="0" smtClean="0"/>
              <a:t>water heater</a:t>
            </a:r>
          </a:p>
          <a:p>
            <a:pPr marL="231775" indent="-231775"/>
            <a:r>
              <a:rPr lang="en-US" sz="2400" dirty="0" smtClean="0"/>
              <a:t>Public debut in 1903</a:t>
            </a:r>
          </a:p>
          <a:p>
            <a:pPr marL="231775" indent="-231775"/>
            <a:r>
              <a:rPr lang="en-US" sz="2400" dirty="0" smtClean="0"/>
              <a:t>Later Rheem acquired </a:t>
            </a:r>
            <a:br>
              <a:rPr lang="en-US" sz="2400" dirty="0" smtClean="0"/>
            </a:br>
            <a:r>
              <a:rPr lang="en-US" sz="2400" dirty="0" smtClean="0"/>
              <a:t>Ruud patents and its </a:t>
            </a:r>
            <a:br>
              <a:rPr lang="en-US" sz="2400" dirty="0" smtClean="0"/>
            </a:br>
            <a:r>
              <a:rPr lang="en-US" sz="2400" dirty="0" smtClean="0"/>
              <a:t>distribution network</a:t>
            </a:r>
          </a:p>
        </p:txBody>
      </p:sp>
      <p:grpSp>
        <p:nvGrpSpPr>
          <p:cNvPr id="13" name="Group 12"/>
          <p:cNvGrpSpPr/>
          <p:nvPr/>
        </p:nvGrpSpPr>
        <p:grpSpPr>
          <a:xfrm>
            <a:off x="7660192" y="2211898"/>
            <a:ext cx="1278539" cy="3026169"/>
            <a:chOff x="7589856" y="1950649"/>
            <a:chExt cx="1460500" cy="3590527"/>
          </a:xfrm>
        </p:grpSpPr>
        <p:pic>
          <p:nvPicPr>
            <p:cNvPr id="5127" name="Picture 8" descr="E:\Mark Adams-HD Supply-History of Rheem\1907Ruud Monel.jpg"/>
            <p:cNvPicPr>
              <a:picLocks noChangeAspect="1" noChangeArrowheads="1"/>
            </p:cNvPicPr>
            <p:nvPr/>
          </p:nvPicPr>
          <p:blipFill>
            <a:blip r:embed="rId3" cstate="print"/>
            <a:stretch>
              <a:fillRect/>
            </a:stretch>
          </p:blipFill>
          <p:spPr bwMode="auto">
            <a:xfrm>
              <a:off x="7808568" y="1950649"/>
              <a:ext cx="980654" cy="3143190"/>
            </a:xfrm>
            <a:prstGeom prst="rect">
              <a:avLst/>
            </a:prstGeom>
            <a:noFill/>
            <a:ln w="9525">
              <a:noFill/>
              <a:miter lim="800000"/>
              <a:headEnd/>
              <a:tailEnd/>
            </a:ln>
          </p:spPr>
        </p:pic>
        <p:sp>
          <p:nvSpPr>
            <p:cNvPr id="5129" name="Text Box 10"/>
            <p:cNvSpPr txBox="1">
              <a:spLocks noChangeArrowheads="1"/>
            </p:cNvSpPr>
            <p:nvPr/>
          </p:nvSpPr>
          <p:spPr bwMode="auto">
            <a:xfrm>
              <a:off x="7589856" y="5119762"/>
              <a:ext cx="1460500" cy="421414"/>
            </a:xfrm>
            <a:prstGeom prst="rect">
              <a:avLst/>
            </a:prstGeom>
            <a:noFill/>
            <a:ln w="12700">
              <a:noFill/>
              <a:miter lim="800000"/>
              <a:headEnd type="none" w="sm" len="sm"/>
              <a:tailEnd type="none" w="sm" len="sm"/>
            </a:ln>
          </p:spPr>
          <p:txBody>
            <a:bodyPr lIns="82058" tIns="41029" rIns="82058" bIns="41029">
              <a:spAutoFit/>
            </a:bodyPr>
            <a:lstStyle/>
            <a:p>
              <a:pPr algn="ctr">
                <a:spcBef>
                  <a:spcPct val="50000"/>
                </a:spcBef>
              </a:pPr>
              <a:r>
                <a:rPr lang="en-US" sz="1100" dirty="0" smtClean="0">
                  <a:latin typeface="Arial" charset="0"/>
                  <a:cs typeface="Arial" charset="0"/>
                </a:rPr>
                <a:t>1950’s </a:t>
              </a:r>
              <a:r>
                <a:rPr lang="en-US" sz="1100" dirty="0">
                  <a:latin typeface="Arial" charset="0"/>
                  <a:cs typeface="Arial" charset="0"/>
                </a:rPr>
                <a:t/>
              </a:r>
              <a:br>
                <a:rPr lang="en-US" sz="1100" dirty="0">
                  <a:latin typeface="Arial" charset="0"/>
                  <a:cs typeface="Arial" charset="0"/>
                </a:rPr>
              </a:br>
              <a:r>
                <a:rPr lang="en-US" sz="1100" dirty="0">
                  <a:latin typeface="Arial" charset="0"/>
                  <a:cs typeface="Arial" charset="0"/>
                </a:rPr>
                <a:t>Water Heater</a:t>
              </a:r>
            </a:p>
          </p:txBody>
        </p:sp>
      </p:grpSp>
      <p:sp>
        <p:nvSpPr>
          <p:cNvPr id="9" name="Slide Number Placeholder 3"/>
          <p:cNvSpPr>
            <a:spLocks noGrp="1"/>
          </p:cNvSpPr>
          <p:nvPr>
            <p:ph type="sldNum" sz="quarter" idx="4294967295"/>
          </p:nvPr>
        </p:nvSpPr>
        <p:spPr>
          <a:xfrm>
            <a:off x="8719794" y="6538886"/>
            <a:ext cx="424205" cy="243698"/>
          </a:xfrm>
          <a:prstGeom prst="rect">
            <a:avLst/>
          </a:prstGeom>
        </p:spPr>
        <p:txBody>
          <a:bodyPr/>
          <a:lstStyle/>
          <a:p>
            <a:pPr algn="ctr"/>
            <a:fld id="{A5EAA6B6-8107-4770-BC28-18890C0CDAE5}" type="slidenum">
              <a:rPr lang="en-US" sz="1000" smtClean="0">
                <a:solidFill>
                  <a:schemeClr val="tx1">
                    <a:lumMod val="65000"/>
                    <a:lumOff val="35000"/>
                  </a:schemeClr>
                </a:solidFill>
              </a:rPr>
              <a:pPr algn="ctr"/>
              <a:t>2</a:t>
            </a:fld>
            <a:endParaRPr lang="en-US" sz="1000" dirty="0">
              <a:solidFill>
                <a:schemeClr val="tx1">
                  <a:lumMod val="65000"/>
                  <a:lumOff val="35000"/>
                </a:schemeClr>
              </a:solidFill>
            </a:endParaRPr>
          </a:p>
        </p:txBody>
      </p:sp>
      <p:grpSp>
        <p:nvGrpSpPr>
          <p:cNvPr id="11" name="Group 10"/>
          <p:cNvGrpSpPr/>
          <p:nvPr/>
        </p:nvGrpSpPr>
        <p:grpSpPr>
          <a:xfrm>
            <a:off x="3924650" y="1971574"/>
            <a:ext cx="3435927" cy="3435927"/>
            <a:chOff x="3924650" y="1971574"/>
            <a:chExt cx="3435927" cy="3435927"/>
          </a:xfrm>
        </p:grpSpPr>
        <p:pic>
          <p:nvPicPr>
            <p:cNvPr id="5122" name="Picture 6" descr="EdwinRuudheater on white.jpg"/>
            <p:cNvPicPr>
              <a:picLocks noChangeAspect="1"/>
            </p:cNvPicPr>
            <p:nvPr/>
          </p:nvPicPr>
          <p:blipFill>
            <a:blip r:embed="rId4"/>
            <a:srcRect/>
            <a:stretch>
              <a:fillRect/>
            </a:stretch>
          </p:blipFill>
          <p:spPr bwMode="auto">
            <a:xfrm>
              <a:off x="4727905" y="2081273"/>
              <a:ext cx="2016984" cy="2811780"/>
            </a:xfrm>
            <a:prstGeom prst="rect">
              <a:avLst/>
            </a:prstGeom>
            <a:noFill/>
            <a:ln w="9525">
              <a:noFill/>
              <a:miter lim="800000"/>
              <a:headEnd/>
              <a:tailEnd/>
            </a:ln>
          </p:spPr>
        </p:pic>
        <p:sp>
          <p:nvSpPr>
            <p:cNvPr id="5128" name="Text Box 10"/>
            <p:cNvSpPr txBox="1">
              <a:spLocks noChangeArrowheads="1"/>
            </p:cNvSpPr>
            <p:nvPr/>
          </p:nvSpPr>
          <p:spPr bwMode="auto">
            <a:xfrm>
              <a:off x="4727905" y="4855892"/>
              <a:ext cx="1784691" cy="421414"/>
            </a:xfrm>
            <a:prstGeom prst="rect">
              <a:avLst/>
            </a:prstGeom>
            <a:noFill/>
            <a:ln w="12700">
              <a:noFill/>
              <a:miter lim="800000"/>
              <a:headEnd type="none" w="sm" len="sm"/>
              <a:tailEnd type="none" w="sm" len="sm"/>
            </a:ln>
          </p:spPr>
          <p:txBody>
            <a:bodyPr wrap="square" lIns="82058" tIns="41029" rIns="82058" bIns="41029">
              <a:spAutoFit/>
            </a:bodyPr>
            <a:lstStyle/>
            <a:p>
              <a:pPr algn="ctr">
                <a:spcBef>
                  <a:spcPct val="50000"/>
                </a:spcBef>
              </a:pPr>
              <a:r>
                <a:rPr lang="en-US" sz="1100" dirty="0">
                  <a:latin typeface="Arial" charset="0"/>
                  <a:cs typeface="Arial" charset="0"/>
                </a:rPr>
                <a:t>Original1900 Ruud </a:t>
              </a:r>
              <a:r>
                <a:rPr lang="en-US" sz="1100" dirty="0" smtClean="0">
                  <a:latin typeface="Arial" charset="0"/>
                  <a:cs typeface="Arial" charset="0"/>
                </a:rPr>
                <a:t/>
              </a:r>
              <a:br>
                <a:rPr lang="en-US" sz="1100" dirty="0" smtClean="0">
                  <a:latin typeface="Arial" charset="0"/>
                  <a:cs typeface="Arial" charset="0"/>
                </a:rPr>
              </a:br>
              <a:r>
                <a:rPr lang="en-US" sz="1100" dirty="0" smtClean="0">
                  <a:latin typeface="Arial" charset="0"/>
                  <a:cs typeface="Arial" charset="0"/>
                </a:rPr>
                <a:t>Water </a:t>
              </a:r>
              <a:r>
                <a:rPr lang="en-US" sz="1100" dirty="0">
                  <a:latin typeface="Arial" charset="0"/>
                  <a:cs typeface="Arial" charset="0"/>
                </a:rPr>
                <a:t>Heater</a:t>
              </a:r>
            </a:p>
          </p:txBody>
        </p:sp>
        <p:sp>
          <p:nvSpPr>
            <p:cNvPr id="12" name="Oval 11"/>
            <p:cNvSpPr/>
            <p:nvPr/>
          </p:nvSpPr>
          <p:spPr>
            <a:xfrm>
              <a:off x="3924650" y="1971574"/>
              <a:ext cx="3435927" cy="3435927"/>
            </a:xfrm>
            <a:prstGeom prst="ellipse">
              <a:avLst/>
            </a:prstGeom>
            <a:noFill/>
            <a:ln w="155575">
              <a:solidFill>
                <a:schemeClr val="bg1">
                  <a:lumMod val="95000"/>
                </a:schemeClr>
              </a:solidFill>
            </a:ln>
            <a:effectLst>
              <a:outerShdw blurRad="292100" dist="101600" sx="103000" sy="103000" algn="ctr" rotWithShape="0">
                <a:srgbClr val="000000">
                  <a:alpha val="4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918"/>
            <a:ext cx="9143999" cy="1046507"/>
          </a:xfrm>
          <a:prstGeom prst="rect">
            <a:avLst/>
          </a:prstGeom>
        </p:spPr>
        <p:txBody>
          <a:bodyPr/>
          <a:lstStyle/>
          <a:p>
            <a:pPr lvl="0" algn="ctr">
              <a:spcBef>
                <a:spcPct val="0"/>
              </a:spcBef>
              <a:defRPr/>
            </a:pPr>
            <a:r>
              <a:rPr lang="en-US" sz="3600" dirty="0" smtClean="0">
                <a:solidFill>
                  <a:schemeClr val="bg1">
                    <a:lumMod val="85000"/>
                  </a:schemeClr>
                </a:solidFill>
              </a:rPr>
              <a:t>MyRheem.com</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lumMod val="85000"/>
                  </a:schemeClr>
                </a:solidFill>
                <a:latin typeface="+mj-lt"/>
                <a:ea typeface="+mj-ea"/>
                <a:cs typeface="+mj-cs"/>
              </a:rPr>
              <a:t>Revamped Customer Portal</a:t>
            </a:r>
            <a:endParaRPr kumimoji="0" lang="en-US" sz="2400" b="0" i="0" u="none" strike="noStrike" kern="1200" cap="none" spc="0" normalizeH="0" baseline="0" noProof="0" dirty="0">
              <a:ln>
                <a:noFill/>
              </a:ln>
              <a:solidFill>
                <a:schemeClr val="bg1">
                  <a:lumMod val="85000"/>
                </a:schemeClr>
              </a:solidFill>
              <a:effectLst/>
              <a:uLnTx/>
              <a:uFillTx/>
              <a:latin typeface="+mj-lt"/>
              <a:ea typeface="+mj-ea"/>
              <a:cs typeface="+mj-cs"/>
            </a:endParaRPr>
          </a:p>
        </p:txBody>
      </p:sp>
      <p:sp>
        <p:nvSpPr>
          <p:cNvPr id="4" name="TextBox 3"/>
          <p:cNvSpPr txBox="1"/>
          <p:nvPr/>
        </p:nvSpPr>
        <p:spPr>
          <a:xfrm>
            <a:off x="278496" y="1789043"/>
            <a:ext cx="5539208" cy="2668423"/>
          </a:xfrm>
          <a:prstGeom prst="rect">
            <a:avLst/>
          </a:prstGeom>
          <a:noFill/>
        </p:spPr>
        <p:txBody>
          <a:bodyPr wrap="square" rtlCol="0">
            <a:spAutoFit/>
          </a:bodyPr>
          <a:lstStyle/>
          <a:p>
            <a:pPr>
              <a:lnSpc>
                <a:spcPct val="90000"/>
              </a:lnSpc>
              <a:spcAft>
                <a:spcPts val="600"/>
              </a:spcAft>
            </a:pPr>
            <a:r>
              <a:rPr lang="en-US" sz="2800" b="1" dirty="0" smtClean="0">
                <a:solidFill>
                  <a:schemeClr val="bg1">
                    <a:lumMod val="50000"/>
                  </a:schemeClr>
                </a:solidFill>
              </a:rPr>
              <a:t>The MyRheem.com portal is customized for plumbers </a:t>
            </a:r>
          </a:p>
          <a:p>
            <a:pPr marL="344488" indent="-225425">
              <a:buFont typeface="Arial" pitchFamily="34" charset="0"/>
              <a:buChar char="•"/>
            </a:pPr>
            <a:r>
              <a:rPr lang="en-US" sz="2800" dirty="0" smtClean="0">
                <a:solidFill>
                  <a:schemeClr val="bg1">
                    <a:lumMod val="50000"/>
                  </a:schemeClr>
                </a:solidFill>
              </a:rPr>
              <a:t>Plumber-specific content</a:t>
            </a:r>
          </a:p>
          <a:p>
            <a:pPr marL="344488" indent="-225425">
              <a:buFont typeface="Arial" pitchFamily="34" charset="0"/>
              <a:buChar char="•"/>
            </a:pPr>
            <a:r>
              <a:rPr lang="en-US" sz="2800" dirty="0" smtClean="0">
                <a:solidFill>
                  <a:schemeClr val="bg1">
                    <a:lumMod val="50000"/>
                  </a:schemeClr>
                </a:solidFill>
              </a:rPr>
              <a:t>Training videos</a:t>
            </a:r>
          </a:p>
          <a:p>
            <a:pPr marL="344488" indent="-225425">
              <a:buFont typeface="Arial" pitchFamily="34" charset="0"/>
              <a:buChar char="•"/>
            </a:pPr>
            <a:r>
              <a:rPr lang="en-US" sz="2800" dirty="0" smtClean="0">
                <a:solidFill>
                  <a:schemeClr val="bg1">
                    <a:lumMod val="50000"/>
                  </a:schemeClr>
                </a:solidFill>
              </a:rPr>
              <a:t>Marketing </a:t>
            </a:r>
            <a:r>
              <a:rPr lang="en-US" sz="2800" dirty="0">
                <a:solidFill>
                  <a:schemeClr val="bg1">
                    <a:lumMod val="50000"/>
                  </a:schemeClr>
                </a:solidFill>
              </a:rPr>
              <a:t>support </a:t>
            </a:r>
            <a:r>
              <a:rPr lang="en-US" sz="2800" dirty="0" smtClean="0">
                <a:solidFill>
                  <a:schemeClr val="bg1">
                    <a:lumMod val="50000"/>
                  </a:schemeClr>
                </a:solidFill>
              </a:rPr>
              <a:t>programs</a:t>
            </a:r>
          </a:p>
          <a:p>
            <a:pPr marL="344488" indent="-225425">
              <a:buFont typeface="Arial" pitchFamily="34" charset="0"/>
              <a:buChar char="•"/>
            </a:pPr>
            <a:r>
              <a:rPr lang="en-US" sz="2800" dirty="0" smtClean="0">
                <a:solidFill>
                  <a:schemeClr val="bg1">
                    <a:lumMod val="50000"/>
                  </a:schemeClr>
                </a:solidFill>
              </a:rPr>
              <a:t>24/7 availability</a:t>
            </a:r>
            <a:endParaRPr lang="en-US" sz="2800" dirty="0">
              <a:solidFill>
                <a:schemeClr val="bg1">
                  <a:lumMod val="50000"/>
                </a:schemeClr>
              </a:solidFill>
            </a:endParaRPr>
          </a:p>
        </p:txBody>
      </p:sp>
      <p:grpSp>
        <p:nvGrpSpPr>
          <p:cNvPr id="5" name="Group 4"/>
          <p:cNvGrpSpPr/>
          <p:nvPr/>
        </p:nvGrpSpPr>
        <p:grpSpPr>
          <a:xfrm>
            <a:off x="4893058" y="1490988"/>
            <a:ext cx="3988171" cy="4592856"/>
            <a:chOff x="5516580" y="1638703"/>
            <a:chExt cx="3988171" cy="4592856"/>
          </a:xfrm>
        </p:grpSpPr>
        <p:pic>
          <p:nvPicPr>
            <p:cNvPr id="6" name="Picture 5" descr="Screen Shot 2013-03-20 at 8.09.30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83319">
              <a:off x="5516580" y="1638703"/>
              <a:ext cx="3988171" cy="4592856"/>
            </a:xfrm>
            <a:prstGeom prst="rect">
              <a:avLst/>
            </a:prstGeom>
          </p:spPr>
        </p:pic>
        <p:pic>
          <p:nvPicPr>
            <p:cNvPr id="7" name="Picture 6" descr="Screen Shot 2013-02-27 at 5.45.44 A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60547">
              <a:off x="6926977" y="4719903"/>
              <a:ext cx="2131011" cy="664857"/>
            </a:xfrm>
            <a:prstGeom prst="rect">
              <a:avLst/>
            </a:prstGeom>
          </p:spPr>
        </p:pic>
      </p:grpSp>
      <p:sp>
        <p:nvSpPr>
          <p:cNvPr id="8" name="TextBox 7"/>
          <p:cNvSpPr txBox="1"/>
          <p:nvPr/>
        </p:nvSpPr>
        <p:spPr>
          <a:xfrm>
            <a:off x="278496" y="4626743"/>
            <a:ext cx="6322290" cy="1200329"/>
          </a:xfrm>
          <a:prstGeom prst="rect">
            <a:avLst/>
          </a:prstGeom>
          <a:noFill/>
        </p:spPr>
        <p:txBody>
          <a:bodyPr wrap="square" rtlCol="0">
            <a:spAutoFit/>
          </a:bodyPr>
          <a:lstStyle/>
          <a:p>
            <a:pPr>
              <a:spcBef>
                <a:spcPts val="600"/>
              </a:spcBef>
              <a:spcAft>
                <a:spcPts val="600"/>
              </a:spcAft>
            </a:pPr>
            <a:r>
              <a:rPr lang="en-US" sz="2400" b="1" dirty="0" smtClean="0">
                <a:solidFill>
                  <a:srgbClr val="C00000"/>
                </a:solidFill>
                <a:latin typeface="Arial"/>
                <a:cs typeface="Arial"/>
              </a:rPr>
              <a:t>One source for product </a:t>
            </a:r>
            <a:br>
              <a:rPr lang="en-US" sz="2400" b="1" dirty="0" smtClean="0">
                <a:solidFill>
                  <a:srgbClr val="C00000"/>
                </a:solidFill>
                <a:latin typeface="Arial"/>
                <a:cs typeface="Arial"/>
              </a:rPr>
            </a:br>
            <a:r>
              <a:rPr lang="en-US" sz="2400" b="1" dirty="0" smtClean="0">
                <a:solidFill>
                  <a:srgbClr val="C00000"/>
                </a:solidFill>
                <a:latin typeface="Arial"/>
                <a:cs typeface="Arial"/>
              </a:rPr>
              <a:t>information, marketing tools </a:t>
            </a:r>
            <a:br>
              <a:rPr lang="en-US" sz="2400" b="1" dirty="0" smtClean="0">
                <a:solidFill>
                  <a:srgbClr val="C00000"/>
                </a:solidFill>
                <a:latin typeface="Arial"/>
                <a:cs typeface="Arial"/>
              </a:rPr>
            </a:br>
            <a:r>
              <a:rPr lang="en-US" sz="2400" b="1" dirty="0" smtClean="0">
                <a:solidFill>
                  <a:srgbClr val="C00000"/>
                </a:solidFill>
                <a:latin typeface="Arial"/>
                <a:cs typeface="Arial"/>
              </a:rPr>
              <a:t>and product training</a:t>
            </a:r>
            <a:endParaRPr lang="en-US" sz="2400" b="1" dirty="0">
              <a:solidFill>
                <a:srgbClr val="C00000"/>
              </a:solidFill>
              <a:latin typeface="Arial"/>
              <a:cs typeface="Arial"/>
            </a:endParaRPr>
          </a:p>
        </p:txBody>
      </p:sp>
      <p:sp>
        <p:nvSpPr>
          <p:cNvPr id="9"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3" name="Rectangle 2">
            <a:hlinkClick r:id="rId4"/>
          </p:cNvPr>
          <p:cNvSpPr/>
          <p:nvPr/>
        </p:nvSpPr>
        <p:spPr>
          <a:xfrm>
            <a:off x="4819096" y="5948132"/>
            <a:ext cx="2269789" cy="369332"/>
          </a:xfrm>
          <a:prstGeom prst="rect">
            <a:avLst/>
          </a:prstGeom>
        </p:spPr>
        <p:txBody>
          <a:bodyPr wrap="none">
            <a:spAutoFit/>
          </a:bodyPr>
          <a:lstStyle/>
          <a:p>
            <a:r>
              <a:rPr lang="en-US" dirty="0"/>
              <a:t>http://myrheem.com/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015240"/>
            <a:ext cx="9144000" cy="842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16386" name="Title 1"/>
          <p:cNvSpPr>
            <a:spLocks noGrp="1"/>
          </p:cNvSpPr>
          <p:nvPr>
            <p:ph type="title"/>
          </p:nvPr>
        </p:nvSpPr>
        <p:spPr>
          <a:xfrm>
            <a:off x="0" y="68580"/>
            <a:ext cx="9144000" cy="972564"/>
          </a:xfrm>
        </p:spPr>
        <p:txBody>
          <a:bodyPr>
            <a:normAutofit fontScale="90000"/>
          </a:bodyPr>
          <a:lstStyle/>
          <a:p>
            <a:pPr eaLnBrk="1" hangingPunct="1"/>
            <a:r>
              <a:rPr lang="en-US" dirty="0" smtClean="0"/>
              <a:t>ENERGY STAR Qualified</a:t>
            </a:r>
            <a:br>
              <a:rPr lang="en-US" dirty="0" smtClean="0"/>
            </a:br>
            <a:r>
              <a:rPr lang="en-US" sz="2700" dirty="0" smtClean="0"/>
              <a:t>Tank-Type Models</a:t>
            </a:r>
          </a:p>
        </p:txBody>
      </p:sp>
      <p:sp>
        <p:nvSpPr>
          <p:cNvPr id="3" name="Content Placeholder 2"/>
          <p:cNvSpPr>
            <a:spLocks noGrp="1"/>
          </p:cNvSpPr>
          <p:nvPr>
            <p:ph idx="1"/>
          </p:nvPr>
        </p:nvSpPr>
        <p:spPr>
          <a:xfrm>
            <a:off x="609600" y="1349928"/>
            <a:ext cx="7823200" cy="647700"/>
          </a:xfrm>
        </p:spPr>
        <p:txBody>
          <a:bodyPr rtlCol="0">
            <a:noAutofit/>
          </a:bodyPr>
          <a:lstStyle/>
          <a:p>
            <a:pPr marL="0" indent="0" eaLnBrk="1" fontAlgn="auto" hangingPunct="1">
              <a:spcAft>
                <a:spcPts val="0"/>
              </a:spcAft>
              <a:buFont typeface="Arial"/>
              <a:buNone/>
              <a:defRPr/>
            </a:pPr>
            <a:r>
              <a:rPr lang="en-US" sz="1800" dirty="0" smtClean="0"/>
              <a:t>New minimum Energy Factor requirement for tank water heaters is .67 or greater. </a:t>
            </a:r>
            <a:br>
              <a:rPr lang="en-US" sz="1800" dirty="0" smtClean="0"/>
            </a:br>
            <a:r>
              <a:rPr lang="en-US" sz="1800" dirty="0" smtClean="0"/>
              <a:t>Rheem offers a full selection of ENERGY STAR</a:t>
            </a:r>
            <a:r>
              <a:rPr lang="en-US" sz="1800" baseline="30000" dirty="0" smtClean="0"/>
              <a:t>®</a:t>
            </a:r>
            <a:r>
              <a:rPr lang="en-US" sz="1800" dirty="0" smtClean="0"/>
              <a:t> tank water heaters.</a:t>
            </a: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1565596081"/>
              </p:ext>
            </p:extLst>
          </p:nvPr>
        </p:nvGraphicFramePr>
        <p:xfrm>
          <a:off x="736600" y="2019649"/>
          <a:ext cx="3378200" cy="1714500"/>
        </p:xfrm>
        <a:graphic>
          <a:graphicData uri="http://schemas.openxmlformats.org/drawingml/2006/table">
            <a:tbl>
              <a:tblPr>
                <a:effectLst/>
              </a:tblPr>
              <a:tblGrid>
                <a:gridCol w="1624106"/>
                <a:gridCol w="1001059"/>
                <a:gridCol w="753035"/>
              </a:tblGrid>
              <a:tr h="190500">
                <a:tc gridSpan="3">
                  <a:txBody>
                    <a:bodyPr/>
                    <a:lstStyle/>
                    <a:p>
                      <a:pPr algn="ctr" fontAlgn="b"/>
                      <a:r>
                        <a:rPr lang="en-US" sz="1100" b="1" i="0" u="none" strike="noStrike" dirty="0" smtClean="0">
                          <a:solidFill>
                            <a:srgbClr val="000000"/>
                          </a:solidFill>
                          <a:latin typeface="Calibri"/>
                        </a:rPr>
                        <a:t>Dampered Atmospheric-GAS (.67 EF or greater)</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r>
              <a:tr h="190500">
                <a:tc>
                  <a:txBody>
                    <a:bodyPr/>
                    <a:lstStyle/>
                    <a:p>
                      <a:pPr algn="ctr" fontAlgn="b"/>
                      <a:r>
                        <a:rPr lang="en-US" sz="1100" b="1" i="0" u="none" strike="noStrike" dirty="0">
                          <a:solidFill>
                            <a:srgbClr val="000000"/>
                          </a:solidFill>
                          <a:latin typeface="Calibri"/>
                        </a:rPr>
                        <a:t>Model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latin typeface="Calibri"/>
                        </a:rPr>
                        <a:t>Comments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latin typeface="Calibri"/>
                        </a:rPr>
                        <a:t>Availability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100" b="0" dirty="0" smtClean="0"/>
                        <a:t>PRO+G38-40N RH69 PD</a:t>
                      </a:r>
                      <a:r>
                        <a:rPr lang="en-US" sz="1100" b="0" i="0" u="none" strike="noStrike" dirty="0" smtClean="0">
                          <a:solidFill>
                            <a:srgbClr val="FF0000"/>
                          </a:solidFill>
                          <a:latin typeface="Calibri"/>
                        </a:rPr>
                        <a:t>*</a:t>
                      </a:r>
                      <a:endParaRPr lang="en-US" sz="1100" b="0" i="0" u="none" strike="noStrike" dirty="0">
                        <a:solidFill>
                          <a:srgbClr val="FF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latin typeface="Calibri"/>
                        </a:rPr>
                        <a:t>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smtClean="0">
                          <a:solidFill>
                            <a:srgbClr val="000000"/>
                          </a:solidFill>
                          <a:latin typeface="+mn-lt"/>
                        </a:rPr>
                        <a:t>Now</a:t>
                      </a:r>
                      <a:endParaRPr lang="en-US" sz="11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100" b="0" dirty="0" smtClean="0"/>
                        <a:t>PRO+G40S-40N RH67 PD</a:t>
                      </a:r>
                      <a:r>
                        <a:rPr lang="en-US" sz="1100" b="0" i="0" u="none" strike="noStrike" dirty="0" smtClean="0">
                          <a:solidFill>
                            <a:srgbClr val="FF0000"/>
                          </a:solidFill>
                          <a:latin typeface="Calibri"/>
                        </a:rPr>
                        <a: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latin typeface="Calibri"/>
                        </a:rPr>
                        <a:t>Short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smtClean="0">
                          <a:solidFill>
                            <a:srgbClr val="000000"/>
                          </a:solidFill>
                          <a:latin typeface="+mn-lt"/>
                        </a:rPr>
                        <a:t>Now</a:t>
                      </a:r>
                      <a:endParaRPr lang="en-US" sz="11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100" b="0" dirty="0" smtClean="0"/>
                        <a:t>PRO+G50-40N RH67 PD</a:t>
                      </a:r>
                      <a:r>
                        <a:rPr lang="en-US" sz="1100" b="0" i="0" u="none" strike="noStrike" dirty="0" smtClean="0">
                          <a:solidFill>
                            <a:srgbClr val="FF0000"/>
                          </a:solidFill>
                          <a:latin typeface="Calibri"/>
                        </a:rPr>
                        <a: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latin typeface="Calibri"/>
                        </a:rPr>
                        <a:t>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smtClean="0">
                          <a:solidFill>
                            <a:srgbClr val="000000"/>
                          </a:solidFill>
                          <a:latin typeface="+mn-lt"/>
                        </a:rPr>
                        <a:t>Now</a:t>
                      </a:r>
                      <a:endParaRPr lang="en-US" sz="11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100" b="0" dirty="0" smtClean="0"/>
                        <a:t>PRO+G50S-40N RH67 PD</a:t>
                      </a:r>
                      <a:r>
                        <a:rPr lang="en-US" sz="1100" b="0" i="0" u="none" strike="noStrike" dirty="0" smtClean="0">
                          <a:solidFill>
                            <a:srgbClr val="FF0000"/>
                          </a:solidFill>
                          <a:latin typeface="Calibri"/>
                        </a:rPr>
                        <a: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latin typeface="Calibri"/>
                        </a:rPr>
                        <a:t>Short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smtClean="0">
                          <a:solidFill>
                            <a:srgbClr val="000000"/>
                          </a:solidFill>
                          <a:latin typeface="+mn-lt"/>
                        </a:rPr>
                        <a:t>Now</a:t>
                      </a:r>
                      <a:endParaRPr lang="en-US" sz="11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100" b="0" dirty="0" smtClean="0"/>
                        <a:t>PRO+G50-50N RH67 PD</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latin typeface="Calibri"/>
                        </a:rPr>
                        <a:t>Tall Hi-Input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smtClean="0">
                          <a:solidFill>
                            <a:srgbClr val="000000"/>
                          </a:solidFill>
                          <a:latin typeface="+mn-lt"/>
                        </a:rPr>
                        <a:t>Now</a:t>
                      </a:r>
                      <a:endParaRPr lang="en-US" sz="11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cs-CZ" sz="1100" b="0" dirty="0" smtClean="0"/>
                        <a:t>PRO+G40-36U RH68</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latin typeface="Calibri"/>
                        </a:rPr>
                        <a:t>Ultra </a:t>
                      </a:r>
                      <a:r>
                        <a:rPr lang="en-US" sz="1100" b="0" i="0" u="none" strike="noStrike" dirty="0" smtClean="0">
                          <a:solidFill>
                            <a:srgbClr val="000000"/>
                          </a:solidFill>
                          <a:latin typeface="Calibri"/>
                        </a:rPr>
                        <a:t>Low NOx</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smtClean="0">
                          <a:solidFill>
                            <a:srgbClr val="000000"/>
                          </a:solidFill>
                          <a:latin typeface="+mn-lt"/>
                        </a:rPr>
                        <a:t>Now</a:t>
                      </a:r>
                      <a:endParaRPr lang="en-US" sz="11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cs-CZ" sz="1100" b="0" dirty="0" smtClean="0"/>
                        <a:t>PRO+G50-36U RH68</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latin typeface="Calibri"/>
                        </a:rPr>
                        <a:t>Ultra </a:t>
                      </a:r>
                      <a:r>
                        <a:rPr lang="en-US" sz="1100" b="0" i="0" u="none" strike="noStrike" dirty="0" smtClean="0">
                          <a:solidFill>
                            <a:srgbClr val="000000"/>
                          </a:solidFill>
                          <a:latin typeface="Calibri"/>
                        </a:rPr>
                        <a:t>Low NOx</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smtClean="0">
                          <a:solidFill>
                            <a:srgbClr val="000000"/>
                          </a:solidFill>
                          <a:latin typeface="+mn-lt"/>
                        </a:rPr>
                        <a:t>Now</a:t>
                      </a:r>
                      <a:endParaRPr lang="en-US" sz="11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09410867"/>
              </p:ext>
            </p:extLst>
          </p:nvPr>
        </p:nvGraphicFramePr>
        <p:xfrm>
          <a:off x="4775200" y="2019645"/>
          <a:ext cx="3378200" cy="1557944"/>
        </p:xfrm>
        <a:graphic>
          <a:graphicData uri="http://schemas.openxmlformats.org/drawingml/2006/table">
            <a:tbl>
              <a:tblPr/>
              <a:tblGrid>
                <a:gridCol w="1470212"/>
                <a:gridCol w="1165412"/>
                <a:gridCol w="742576"/>
              </a:tblGrid>
              <a:tr h="194743">
                <a:tc gridSpan="3">
                  <a:txBody>
                    <a:bodyPr/>
                    <a:lstStyle/>
                    <a:p>
                      <a:pPr algn="ctr" fontAlgn="b"/>
                      <a:r>
                        <a:rPr lang="en-US" sz="1100" b="1" i="0" u="none" strike="noStrike" dirty="0">
                          <a:solidFill>
                            <a:srgbClr val="000000"/>
                          </a:solidFill>
                          <a:latin typeface="Calibri"/>
                        </a:rPr>
                        <a:t>Power </a:t>
                      </a:r>
                      <a:r>
                        <a:rPr lang="en-US" sz="1100" b="1" i="0" u="none" strike="noStrike" dirty="0" smtClean="0">
                          <a:solidFill>
                            <a:srgbClr val="000000"/>
                          </a:solidFill>
                          <a:latin typeface="Calibri"/>
                        </a:rPr>
                        <a:t>Vent-GAS  (.67 EF or greater)</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en-US"/>
                    </a:p>
                  </a:txBody>
                  <a:tcPr/>
                </a:tc>
              </a:tr>
              <a:tr h="194743">
                <a:tc>
                  <a:txBody>
                    <a:bodyPr/>
                    <a:lstStyle/>
                    <a:p>
                      <a:pPr algn="ctr" fontAlgn="b"/>
                      <a:r>
                        <a:rPr lang="en-US" sz="1100" b="1" i="0" u="none" strike="noStrike" dirty="0">
                          <a:solidFill>
                            <a:srgbClr val="000000"/>
                          </a:solidFill>
                          <a:latin typeface="Calibri"/>
                        </a:rPr>
                        <a:t>Model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Comments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Availability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743">
                <a:tc>
                  <a:txBody>
                    <a:bodyPr/>
                    <a:lstStyle/>
                    <a:p>
                      <a:pPr algn="ctr" fontAlgn="b"/>
                      <a:r>
                        <a:rPr lang="en-US" sz="1100" b="0" dirty="0" smtClean="0"/>
                        <a:t>PROG40-40N RH67 PV</a:t>
                      </a:r>
                      <a:r>
                        <a:rPr lang="en-US" sz="1100" b="0" i="0" u="none" strike="noStrike" dirty="0" smtClean="0">
                          <a:solidFill>
                            <a:srgbClr val="FF0000"/>
                          </a:solidFill>
                          <a:latin typeface="Calibri"/>
                        </a:rPr>
                        <a: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latin typeface="Calibri"/>
                        </a:rPr>
                        <a:t>Now</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743">
                <a:tc>
                  <a:txBody>
                    <a:bodyPr/>
                    <a:lstStyle/>
                    <a:p>
                      <a:pPr algn="ctr" fontAlgn="b"/>
                      <a:r>
                        <a:rPr lang="en-US" sz="1100" b="0" dirty="0" smtClean="0"/>
                        <a:t>PROG40S-36N RH67 PV</a:t>
                      </a:r>
                      <a:r>
                        <a:rPr lang="en-US" sz="1100" b="0" i="0" u="none" strike="noStrike" dirty="0" smtClean="0">
                          <a:solidFill>
                            <a:srgbClr val="FF0000"/>
                          </a:solidFill>
                          <a:latin typeface="Calibri"/>
                        </a:rPr>
                        <a: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Short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latin typeface="Calibri"/>
                        </a:rPr>
                        <a:t>Now</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743">
                <a:tc>
                  <a:txBody>
                    <a:bodyPr/>
                    <a:lstStyle/>
                    <a:p>
                      <a:pPr algn="ctr" fontAlgn="b"/>
                      <a:r>
                        <a:rPr lang="en-US" sz="1100" b="0" dirty="0" smtClean="0"/>
                        <a:t>PROG50-42N RH67 PV</a:t>
                      </a:r>
                      <a:r>
                        <a:rPr lang="en-US" sz="1100" b="0" i="0" u="none" strike="noStrike" dirty="0" smtClean="0">
                          <a:solidFill>
                            <a:srgbClr val="FF0000"/>
                          </a:solidFill>
                          <a:latin typeface="Calibri"/>
                        </a:rPr>
                        <a: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latin typeface="Calibri"/>
                        </a:rPr>
                        <a:t>Now</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743">
                <a:tc>
                  <a:txBody>
                    <a:bodyPr/>
                    <a:lstStyle/>
                    <a:p>
                      <a:pPr algn="ctr" fontAlgn="b"/>
                      <a:r>
                        <a:rPr lang="en-US" sz="1100" b="0" dirty="0" smtClean="0"/>
                        <a:t>PROG50S-36N RH67 PV</a:t>
                      </a:r>
                      <a:r>
                        <a:rPr lang="en-US" sz="1100" b="0" i="0" u="none" strike="noStrike" dirty="0" smtClean="0">
                          <a:solidFill>
                            <a:srgbClr val="FF0000"/>
                          </a:solidFill>
                          <a:latin typeface="Calibri"/>
                        </a:rPr>
                        <a: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Short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latin typeface="Calibri"/>
                        </a:rPr>
                        <a:t>Now</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743">
                <a:tc>
                  <a:txBody>
                    <a:bodyPr/>
                    <a:lstStyle/>
                    <a:p>
                      <a:pPr algn="ctr" fontAlgn="b"/>
                      <a:r>
                        <a:rPr lang="cs-CZ" sz="1100" b="0" dirty="0" smtClean="0"/>
                        <a:t>PROG40-36U RH67 PV</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Ultra </a:t>
                      </a:r>
                      <a:r>
                        <a:rPr lang="en-US" sz="1100" b="0" i="0" u="none" strike="noStrike" dirty="0" smtClean="0">
                          <a:solidFill>
                            <a:srgbClr val="000000"/>
                          </a:solidFill>
                          <a:latin typeface="Calibri"/>
                        </a:rPr>
                        <a:t>Low NOx</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Now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743">
                <a:tc>
                  <a:txBody>
                    <a:bodyPr/>
                    <a:lstStyle/>
                    <a:p>
                      <a:pPr algn="ctr" fontAlgn="b"/>
                      <a:r>
                        <a:rPr lang="cs-CZ" sz="1100" b="0" dirty="0" smtClean="0"/>
                        <a:t>PROG50-38U RH67 PV</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Ultra </a:t>
                      </a:r>
                      <a:r>
                        <a:rPr lang="en-US" sz="1100" b="0" i="0" u="none" strike="noStrike" dirty="0" smtClean="0">
                          <a:solidFill>
                            <a:srgbClr val="000000"/>
                          </a:solidFill>
                          <a:latin typeface="Calibri"/>
                        </a:rPr>
                        <a:t>Low NOx</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Now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59505830"/>
              </p:ext>
            </p:extLst>
          </p:nvPr>
        </p:nvGraphicFramePr>
        <p:xfrm>
          <a:off x="736600" y="5075623"/>
          <a:ext cx="3378200" cy="762000"/>
        </p:xfrm>
        <a:graphic>
          <a:graphicData uri="http://schemas.openxmlformats.org/drawingml/2006/table">
            <a:tbl>
              <a:tblPr/>
              <a:tblGrid>
                <a:gridCol w="1470212"/>
                <a:gridCol w="1180353"/>
                <a:gridCol w="727635"/>
              </a:tblGrid>
              <a:tr h="190500">
                <a:tc gridSpan="3">
                  <a:txBody>
                    <a:bodyPr/>
                    <a:lstStyle/>
                    <a:p>
                      <a:pPr algn="ctr" fontAlgn="b"/>
                      <a:r>
                        <a:rPr lang="en-US" sz="1100" b="1" i="0" u="none" strike="noStrike" dirty="0">
                          <a:solidFill>
                            <a:srgbClr val="000000"/>
                          </a:solidFill>
                          <a:latin typeface="Calibri"/>
                        </a:rPr>
                        <a:t>Power Direct </a:t>
                      </a:r>
                      <a:r>
                        <a:rPr lang="en-US" sz="1100" b="1" i="0" u="none" strike="noStrike" dirty="0" smtClean="0">
                          <a:solidFill>
                            <a:srgbClr val="000000"/>
                          </a:solidFill>
                          <a:latin typeface="Calibri"/>
                        </a:rPr>
                        <a:t>Vent-GAS (.67 EF or greater)</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r>
              <a:tr h="190500">
                <a:tc>
                  <a:txBody>
                    <a:bodyPr/>
                    <a:lstStyle/>
                    <a:p>
                      <a:pPr algn="ctr" fontAlgn="b"/>
                      <a:r>
                        <a:rPr lang="en-US" sz="1100" b="1" i="0" u="none" strike="noStrike" dirty="0">
                          <a:solidFill>
                            <a:srgbClr val="000000"/>
                          </a:solidFill>
                          <a:latin typeface="Calibri"/>
                        </a:rPr>
                        <a:t>Model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Comments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Availability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dirty="0" smtClean="0"/>
                        <a:t>PROG40-40N RH67 PDV</a:t>
                      </a:r>
                      <a:r>
                        <a:rPr lang="en-US" sz="1100" b="0" i="0" u="none" strike="noStrike" dirty="0" smtClean="0">
                          <a:solidFill>
                            <a:srgbClr val="FF0000"/>
                          </a:solidFill>
                          <a:latin typeface="Calibri"/>
                        </a:rPr>
                        <a: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Now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dirty="0" smtClean="0"/>
                        <a:t>PROG50-40N RH67 PDV</a:t>
                      </a:r>
                      <a:r>
                        <a:rPr lang="en-US" sz="1100" b="0" i="0" u="none" strike="noStrike" dirty="0" smtClean="0">
                          <a:solidFill>
                            <a:srgbClr val="FF0000"/>
                          </a:solidFill>
                          <a:latin typeface="Calibri"/>
                        </a:rPr>
                        <a: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Now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60967923"/>
              </p:ext>
            </p:extLst>
          </p:nvPr>
        </p:nvGraphicFramePr>
        <p:xfrm>
          <a:off x="736600" y="4435543"/>
          <a:ext cx="3378200" cy="571500"/>
        </p:xfrm>
        <a:graphic>
          <a:graphicData uri="http://schemas.openxmlformats.org/drawingml/2006/table">
            <a:tbl>
              <a:tblPr/>
              <a:tblGrid>
                <a:gridCol w="1594224"/>
                <a:gridCol w="1016000"/>
                <a:gridCol w="767976"/>
              </a:tblGrid>
              <a:tr h="190500">
                <a:tc gridSpan="3">
                  <a:txBody>
                    <a:bodyPr/>
                    <a:lstStyle/>
                    <a:p>
                      <a:pPr algn="ctr" fontAlgn="b"/>
                      <a:r>
                        <a:rPr lang="en-US" sz="1100" b="1" i="0" u="none" strike="noStrike" dirty="0" smtClean="0">
                          <a:solidFill>
                            <a:srgbClr val="000000"/>
                          </a:solidFill>
                          <a:latin typeface="Calibri"/>
                        </a:rPr>
                        <a:t>Hybrid Heat Pump-ELECTRIC (2.45 EF)</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r>
              <a:tr h="190500">
                <a:tc>
                  <a:txBody>
                    <a:bodyPr/>
                    <a:lstStyle/>
                    <a:p>
                      <a:pPr algn="ctr" fontAlgn="b"/>
                      <a:r>
                        <a:rPr lang="en-US" sz="1100" b="1" i="0" u="none" strike="noStrike" dirty="0">
                          <a:solidFill>
                            <a:srgbClr val="000000"/>
                          </a:solidFill>
                          <a:latin typeface="Calibri"/>
                        </a:rPr>
                        <a:t>Model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Comments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Availability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dirty="0" smtClean="0">
                          <a:solidFill>
                            <a:srgbClr val="000000"/>
                          </a:solidFill>
                          <a:latin typeface="Calibri"/>
                        </a:rPr>
                        <a:t>HB50RH</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50 gal</a:t>
                      </a:r>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chemeClr val="tx1"/>
                          </a:solidFill>
                          <a:latin typeface="Calibri"/>
                        </a:rPr>
                        <a:t>Now</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517" name="TextBox 8"/>
          <p:cNvSpPr txBox="1">
            <a:spLocks noChangeArrowheads="1"/>
          </p:cNvSpPr>
          <p:nvPr/>
        </p:nvSpPr>
        <p:spPr bwMode="auto">
          <a:xfrm>
            <a:off x="609600" y="6072390"/>
            <a:ext cx="7500690" cy="400110"/>
          </a:xfrm>
          <a:prstGeom prst="rect">
            <a:avLst/>
          </a:prstGeom>
          <a:noFill/>
          <a:ln w="9525">
            <a:noFill/>
            <a:miter lim="800000"/>
            <a:headEnd/>
            <a:tailEnd/>
          </a:ln>
        </p:spPr>
        <p:txBody>
          <a:bodyPr wrap="square">
            <a:spAutoFit/>
          </a:bodyPr>
          <a:lstStyle/>
          <a:p>
            <a:r>
              <a:rPr lang="en-US" sz="1000" b="1" dirty="0">
                <a:latin typeface="Cambria" pitchFamily="18" charset="0"/>
              </a:rPr>
              <a:t>Note: </a:t>
            </a:r>
            <a:r>
              <a:rPr lang="en-US" sz="1000" dirty="0">
                <a:latin typeface="Cambria" pitchFamily="18" charset="0"/>
              </a:rPr>
              <a:t>Rheem hybrid </a:t>
            </a:r>
            <a:r>
              <a:rPr lang="en-US" sz="1000" dirty="0" smtClean="0">
                <a:latin typeface="Cambria" pitchFamily="18" charset="0"/>
              </a:rPr>
              <a:t>electric heat pump, Rheem Condensing PDV, Rheem tankless gas models, </a:t>
            </a:r>
            <a:r>
              <a:rPr lang="en-US" sz="1000" dirty="0">
                <a:latin typeface="Cambria" pitchFamily="18" charset="0"/>
              </a:rPr>
              <a:t>and </a:t>
            </a:r>
            <a:r>
              <a:rPr lang="en-US" sz="1000" dirty="0" smtClean="0">
                <a:latin typeface="Cambria" pitchFamily="18" charset="0"/>
              </a:rPr>
              <a:t>Rheem solar </a:t>
            </a:r>
            <a:r>
              <a:rPr lang="en-US" sz="1000" dirty="0">
                <a:latin typeface="Cambria" pitchFamily="18" charset="0"/>
              </a:rPr>
              <a:t>water </a:t>
            </a:r>
            <a:r>
              <a:rPr lang="en-US" sz="1000" dirty="0" smtClean="0">
                <a:latin typeface="Cambria" pitchFamily="18" charset="0"/>
              </a:rPr>
              <a:t>heating systems </a:t>
            </a:r>
            <a:r>
              <a:rPr lang="en-US" sz="1000" dirty="0">
                <a:latin typeface="Cambria" pitchFamily="18" charset="0"/>
              </a:rPr>
              <a:t>qualify for federal energy tax </a:t>
            </a:r>
            <a:r>
              <a:rPr lang="en-US" sz="1000" dirty="0" smtClean="0">
                <a:latin typeface="Cambria" pitchFamily="18" charset="0"/>
              </a:rPr>
              <a:t>credits (when available) and many other </a:t>
            </a:r>
            <a:r>
              <a:rPr lang="en-US" sz="1000" dirty="0">
                <a:latin typeface="Cambria" pitchFamily="18" charset="0"/>
              </a:rPr>
              <a:t>state and local rebates/incentives.</a:t>
            </a:r>
          </a:p>
        </p:txBody>
      </p:sp>
      <p:graphicFrame>
        <p:nvGraphicFramePr>
          <p:cNvPr id="12" name="Table 11"/>
          <p:cNvGraphicFramePr>
            <a:graphicFrameLocks noGrp="1"/>
          </p:cNvGraphicFramePr>
          <p:nvPr>
            <p:extLst>
              <p:ext uri="{D42A27DB-BD31-4B8C-83A1-F6EECF244321}">
                <p14:modId xmlns:p14="http://schemas.microsoft.com/office/powerpoint/2010/main" val="1256212804"/>
              </p:ext>
            </p:extLst>
          </p:nvPr>
        </p:nvGraphicFramePr>
        <p:xfrm>
          <a:off x="736600" y="3800193"/>
          <a:ext cx="3378200" cy="571500"/>
        </p:xfrm>
        <a:graphic>
          <a:graphicData uri="http://schemas.openxmlformats.org/drawingml/2006/table">
            <a:tbl>
              <a:tblPr/>
              <a:tblGrid>
                <a:gridCol w="1609165"/>
                <a:gridCol w="1016000"/>
                <a:gridCol w="753035"/>
              </a:tblGrid>
              <a:tr h="190500">
                <a:tc gridSpan="3">
                  <a:txBody>
                    <a:bodyPr/>
                    <a:lstStyle/>
                    <a:p>
                      <a:pPr algn="ctr" fontAlgn="b"/>
                      <a:r>
                        <a:rPr lang="en-US" sz="1100" b="1" i="0" u="none" strike="noStrike" dirty="0" smtClean="0">
                          <a:solidFill>
                            <a:srgbClr val="000000"/>
                          </a:solidFill>
                          <a:latin typeface="Calibri"/>
                        </a:rPr>
                        <a:t>Induced Draft Atmospheric</a:t>
                      </a:r>
                      <a:r>
                        <a:rPr lang="en-US" sz="1100" b="1" i="0" u="none" strike="noStrike" baseline="0" dirty="0" smtClean="0">
                          <a:solidFill>
                            <a:srgbClr val="000000"/>
                          </a:solidFill>
                          <a:latin typeface="Calibri"/>
                        </a:rPr>
                        <a:t>-GAS</a:t>
                      </a:r>
                      <a:r>
                        <a:rPr lang="en-US" sz="1100" b="1" i="0" u="none" strike="noStrike" dirty="0" smtClean="0">
                          <a:solidFill>
                            <a:srgbClr val="000000"/>
                          </a:solidFill>
                          <a:latin typeface="Calibri"/>
                        </a:rPr>
                        <a:t> (.70 EF)</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r>
              <a:tr h="190500">
                <a:tc>
                  <a:txBody>
                    <a:bodyPr/>
                    <a:lstStyle/>
                    <a:p>
                      <a:pPr algn="ctr" fontAlgn="b"/>
                      <a:r>
                        <a:rPr lang="en-US" sz="1100" b="1" i="0" u="none" strike="noStrike" dirty="0" smtClean="0">
                          <a:solidFill>
                            <a:srgbClr val="000000"/>
                          </a:solidFill>
                          <a:latin typeface="Calibri"/>
                        </a:rPr>
                        <a:t>Model</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latin typeface="Calibri"/>
                        </a:rPr>
                        <a:t>Comments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latin typeface="Calibri"/>
                        </a:rPr>
                        <a:t>Availability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100" b="0" dirty="0" smtClean="0"/>
                        <a:t>PRO+G29-60N RH70 ID</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latin typeface="Calibri"/>
                        </a:rPr>
                        <a:t>Tall</a:t>
                      </a:r>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smtClean="0">
                          <a:solidFill>
                            <a:srgbClr val="000000"/>
                          </a:solidFill>
                          <a:latin typeface="+mn-lt"/>
                        </a:rPr>
                        <a:t>Now</a:t>
                      </a:r>
                      <a:endParaRPr lang="en-US" sz="11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16535" name="Rectangle 12"/>
          <p:cNvSpPr>
            <a:spLocks noChangeArrowheads="1"/>
          </p:cNvSpPr>
          <p:nvPr/>
        </p:nvSpPr>
        <p:spPr bwMode="auto">
          <a:xfrm>
            <a:off x="710699" y="6401739"/>
            <a:ext cx="7500690" cy="261610"/>
          </a:xfrm>
          <a:prstGeom prst="rect">
            <a:avLst/>
          </a:prstGeom>
          <a:noFill/>
          <a:ln w="9525">
            <a:noFill/>
            <a:miter lim="800000"/>
            <a:headEnd/>
            <a:tailEnd/>
          </a:ln>
        </p:spPr>
        <p:txBody>
          <a:bodyPr wrap="square">
            <a:spAutoFit/>
          </a:bodyPr>
          <a:lstStyle/>
          <a:p>
            <a:pPr algn="ctr"/>
            <a:r>
              <a:rPr lang="en-US" sz="1100" dirty="0">
                <a:solidFill>
                  <a:schemeClr val="tx1">
                    <a:lumMod val="65000"/>
                    <a:lumOff val="35000"/>
                  </a:schemeClr>
                </a:solidFill>
                <a:latin typeface="Cambria" pitchFamily="18" charset="0"/>
              </a:rPr>
              <a:t>All</a:t>
            </a:r>
            <a:r>
              <a:rPr lang="en-US" sz="1100" dirty="0">
                <a:latin typeface="Cambria" pitchFamily="18" charset="0"/>
              </a:rPr>
              <a:t> gas models are available in Natural Gas. Those with asterisks (</a:t>
            </a:r>
            <a:r>
              <a:rPr lang="en-US" sz="1100" b="1" dirty="0">
                <a:solidFill>
                  <a:srgbClr val="FF0000"/>
                </a:solidFill>
                <a:latin typeface="Cambria" pitchFamily="18" charset="0"/>
              </a:rPr>
              <a:t>*</a:t>
            </a:r>
            <a:r>
              <a:rPr lang="en-US" sz="1100" dirty="0">
                <a:latin typeface="Cambria" pitchFamily="18" charset="0"/>
              </a:rPr>
              <a:t>) are also available in liquid propane (LP</a:t>
            </a:r>
            <a:r>
              <a:rPr lang="en-US" sz="1100" dirty="0" smtClean="0">
                <a:latin typeface="Cambria" pitchFamily="18" charset="0"/>
              </a:rPr>
              <a:t>) models. </a:t>
            </a:r>
            <a:endParaRPr lang="en-US" sz="1100" b="1" dirty="0">
              <a:latin typeface="Cambria" pitchFamily="18" charset="0"/>
            </a:endParaRPr>
          </a:p>
        </p:txBody>
      </p:sp>
      <p:sp>
        <p:nvSpPr>
          <p:cNvPr id="13"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aphicFrame>
        <p:nvGraphicFramePr>
          <p:cNvPr id="14" name="Table 13"/>
          <p:cNvGraphicFramePr>
            <a:graphicFrameLocks noGrp="1"/>
          </p:cNvGraphicFramePr>
          <p:nvPr>
            <p:extLst>
              <p:ext uri="{D42A27DB-BD31-4B8C-83A1-F6EECF244321}">
                <p14:modId xmlns:p14="http://schemas.microsoft.com/office/powerpoint/2010/main" val="111738939"/>
              </p:ext>
            </p:extLst>
          </p:nvPr>
        </p:nvGraphicFramePr>
        <p:xfrm>
          <a:off x="4775200" y="3635443"/>
          <a:ext cx="3378200" cy="762000"/>
        </p:xfrm>
        <a:graphic>
          <a:graphicData uri="http://schemas.openxmlformats.org/drawingml/2006/table">
            <a:tbl>
              <a:tblPr/>
              <a:tblGrid>
                <a:gridCol w="1559717"/>
                <a:gridCol w="1075765"/>
                <a:gridCol w="742718"/>
              </a:tblGrid>
              <a:tr h="190500">
                <a:tc gridSpan="3">
                  <a:txBody>
                    <a:bodyPr/>
                    <a:lstStyle/>
                    <a:p>
                      <a:pPr algn="ctr" fontAlgn="b"/>
                      <a:r>
                        <a:rPr lang="en-US" sz="1100" b="1" i="0" u="none" strike="noStrike" dirty="0" smtClean="0">
                          <a:solidFill>
                            <a:srgbClr val="000000"/>
                          </a:solidFill>
                          <a:latin typeface="+mn-lt"/>
                        </a:rPr>
                        <a:t>Condensing Power Direct Vent-GAS  </a:t>
                      </a:r>
                      <a:r>
                        <a:rPr lang="en-US" sz="1100" b="1" i="0" u="none" strike="noStrike" dirty="0" smtClean="0">
                          <a:solidFill>
                            <a:schemeClr val="tx1"/>
                          </a:solidFill>
                          <a:latin typeface="Calibri"/>
                        </a:rPr>
                        <a:t>(.82 EF)</a:t>
                      </a:r>
                      <a:endParaRPr lang="en-US" sz="1100" b="1"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r>
              <a:tr h="190500">
                <a:tc>
                  <a:txBody>
                    <a:bodyPr/>
                    <a:lstStyle/>
                    <a:p>
                      <a:pPr algn="ctr" fontAlgn="b"/>
                      <a:r>
                        <a:rPr lang="en-US" sz="1100" b="1" i="0" u="none" strike="noStrike" dirty="0">
                          <a:solidFill>
                            <a:srgbClr val="000000"/>
                          </a:solidFill>
                          <a:latin typeface="Calibri"/>
                        </a:rPr>
                        <a:t>Model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Comments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Availability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dirty="0" smtClean="0">
                          <a:solidFill>
                            <a:srgbClr val="000000"/>
                          </a:solidFill>
                          <a:latin typeface="Calibri"/>
                        </a:rPr>
                        <a:t>RHE40S</a:t>
                      </a:r>
                      <a:r>
                        <a:rPr lang="en-US" sz="1100" b="0" i="0" u="none" strike="noStrike" dirty="0" smtClean="0">
                          <a:solidFill>
                            <a:srgbClr val="FF0000"/>
                          </a:solidFill>
                          <a:latin typeface="+mn-lt"/>
                        </a:rPr>
                        <a: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38 gal</a:t>
                      </a:r>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chemeClr val="tx1"/>
                          </a:solidFill>
                          <a:latin typeface="Calibri"/>
                        </a:rPr>
                        <a:t>Now</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dirty="0" smtClean="0">
                          <a:solidFill>
                            <a:srgbClr val="000000"/>
                          </a:solidFill>
                          <a:latin typeface="Calibri"/>
                        </a:rPr>
                        <a:t>RHE50</a:t>
                      </a:r>
                      <a:r>
                        <a:rPr lang="en-US" sz="1100" b="0" i="0" u="none" strike="noStrike" dirty="0" smtClean="0">
                          <a:solidFill>
                            <a:srgbClr val="FF0000"/>
                          </a:solidFill>
                          <a:latin typeface="+mn-lt"/>
                        </a:rPr>
                        <a: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48 gal</a:t>
                      </a:r>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chemeClr val="tx1"/>
                          </a:solidFill>
                          <a:latin typeface="Calibri"/>
                        </a:rPr>
                        <a:t>Now</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77400693"/>
              </p:ext>
            </p:extLst>
          </p:nvPr>
        </p:nvGraphicFramePr>
        <p:xfrm>
          <a:off x="4775199" y="4466023"/>
          <a:ext cx="3378200" cy="1557944"/>
        </p:xfrm>
        <a:graphic>
          <a:graphicData uri="http://schemas.openxmlformats.org/drawingml/2006/table">
            <a:tbl>
              <a:tblPr/>
              <a:tblGrid>
                <a:gridCol w="1444418"/>
                <a:gridCol w="1158877"/>
                <a:gridCol w="774905"/>
              </a:tblGrid>
              <a:tr h="194743">
                <a:tc gridSpan="3">
                  <a:txBody>
                    <a:bodyPr/>
                    <a:lstStyle/>
                    <a:p>
                      <a:pPr algn="ctr" fontAlgn="b"/>
                      <a:r>
                        <a:rPr lang="en-US" sz="1100" b="1" i="0" u="none" strike="noStrike" dirty="0">
                          <a:solidFill>
                            <a:srgbClr val="000000"/>
                          </a:solidFill>
                          <a:latin typeface="Calibri"/>
                        </a:rPr>
                        <a:t>Power </a:t>
                      </a:r>
                      <a:r>
                        <a:rPr lang="en-US" sz="1100" b="1" i="0" u="none" strike="noStrike" dirty="0" smtClean="0">
                          <a:solidFill>
                            <a:srgbClr val="000000"/>
                          </a:solidFill>
                          <a:latin typeface="Calibri"/>
                        </a:rPr>
                        <a:t>Vent &amp; PDV-GAS  (94% Thermal </a:t>
                      </a:r>
                      <a:r>
                        <a:rPr lang="en-US" sz="1100" b="1" i="0" u="none" strike="noStrike" dirty="0" smtClean="0">
                          <a:solidFill>
                            <a:srgbClr val="000000"/>
                          </a:solidFill>
                          <a:latin typeface="Calibri"/>
                        </a:rPr>
                        <a:t>EF </a:t>
                      </a:r>
                      <a:r>
                        <a:rPr lang="en-US" sz="1100" b="1" i="0" u="none" strike="noStrike" dirty="0" smtClean="0">
                          <a:solidFill>
                            <a:srgbClr val="000000"/>
                          </a:solidFill>
                          <a:latin typeface="Calibri"/>
                        </a:rPr>
                        <a:t>or greater)</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en-US"/>
                    </a:p>
                  </a:txBody>
                  <a:tcPr/>
                </a:tc>
              </a:tr>
              <a:tr h="194743">
                <a:tc>
                  <a:txBody>
                    <a:bodyPr/>
                    <a:lstStyle/>
                    <a:p>
                      <a:pPr algn="ctr" fontAlgn="b"/>
                      <a:r>
                        <a:rPr lang="en-US" sz="1100" b="1" i="0" u="none" strike="noStrike" dirty="0">
                          <a:solidFill>
                            <a:srgbClr val="000000"/>
                          </a:solidFill>
                          <a:latin typeface="Calibri"/>
                        </a:rPr>
                        <a:t>Model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Comments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Availability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743">
                <a:tc>
                  <a:txBody>
                    <a:bodyPr/>
                    <a:lstStyle/>
                    <a:p>
                      <a:pPr algn="ctr" fontAlgn="b"/>
                      <a:r>
                        <a:rPr lang="en-US" sz="1100" b="0" dirty="0" smtClean="0"/>
                        <a:t>GHE80ES-130(A)</a:t>
                      </a:r>
                      <a:r>
                        <a:rPr lang="en-US" sz="1100" b="0" i="0" u="none" strike="noStrike" dirty="0" smtClean="0">
                          <a:solidFill>
                            <a:srgbClr val="FF0000"/>
                          </a:solidFill>
                          <a:latin typeface="Calibri"/>
                        </a:rPr>
                        <a: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n-lt"/>
                        </a:rPr>
                        <a:t>Ultra Low NOx</a:t>
                      </a:r>
                      <a:endParaRPr lang="en-US" sz="11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latin typeface="Calibri"/>
                        </a:rPr>
                        <a:t>Now</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743">
                <a:tc>
                  <a:txBody>
                    <a:bodyPr/>
                    <a:lstStyle/>
                    <a:p>
                      <a:pPr algn="ctr" fontAlgn="b"/>
                      <a:r>
                        <a:rPr lang="en-US" sz="1100" b="0" dirty="0" smtClean="0"/>
                        <a:t>GHE80ES-150(A)</a:t>
                      </a:r>
                      <a:r>
                        <a:rPr lang="en-US" sz="1100" b="0" i="0" u="none" strike="noStrike" dirty="0" smtClean="0">
                          <a:solidFill>
                            <a:srgbClr val="FF0000"/>
                          </a:solidFill>
                          <a:latin typeface="+mn-lt"/>
                        </a:rPr>
                        <a:t>*</a:t>
                      </a:r>
                      <a:endParaRPr lang="en-US" sz="11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n-lt"/>
                        </a:rPr>
                        <a:t>Ultra Low NOx</a:t>
                      </a:r>
                      <a:endParaRPr lang="en-US" sz="11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latin typeface="Calibri"/>
                        </a:rPr>
                        <a:t>Now</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743">
                <a:tc>
                  <a:txBody>
                    <a:bodyPr/>
                    <a:lstStyle/>
                    <a:p>
                      <a:pPr algn="ctr" fontAlgn="b"/>
                      <a:r>
                        <a:rPr lang="en-US" sz="1100" b="0" dirty="0" smtClean="0"/>
                        <a:t>GHE80ES-200(A)</a:t>
                      </a:r>
                      <a:r>
                        <a:rPr lang="en-US" sz="1100" b="0" i="0" u="none" strike="noStrike" dirty="0" smtClean="0">
                          <a:solidFill>
                            <a:srgbClr val="FF0000"/>
                          </a:solidFill>
                          <a:latin typeface="+mn-lt"/>
                        </a:rPr>
                        <a:t>*</a:t>
                      </a:r>
                      <a:endParaRPr lang="en-US" sz="11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n-lt"/>
                        </a:rPr>
                        <a:t>Ultra Low NOx</a:t>
                      </a:r>
                      <a:endParaRPr lang="en-US" sz="11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latin typeface="Calibri"/>
                        </a:rPr>
                        <a:t>Now</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743">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dirty="0" smtClean="0"/>
                        <a:t>GHE100ES-130(A)</a:t>
                      </a:r>
                      <a:r>
                        <a:rPr lang="en-US" sz="1100" b="0" i="0" u="none" strike="noStrike" dirty="0" smtClean="0">
                          <a:solidFill>
                            <a:srgbClr val="FF0000"/>
                          </a:solidFill>
                          <a:latin typeface="+mn-lt"/>
                        </a:rPr>
                        <a:t>*</a:t>
                      </a:r>
                      <a:endParaRPr lang="en-US" sz="1100" b="0" i="0" u="none" strike="noStrike" dirty="0" smtClean="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n-lt"/>
                        </a:rPr>
                        <a:t>Ultra Low NOx</a:t>
                      </a:r>
                      <a:endParaRPr lang="en-US" sz="11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latin typeface="Calibri"/>
                        </a:rPr>
                        <a:t>Now</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743">
                <a:tc>
                  <a:txBody>
                    <a:bodyPr/>
                    <a:lstStyle/>
                    <a:p>
                      <a:pPr algn="ctr" fontAlgn="b"/>
                      <a:r>
                        <a:rPr lang="en-US" sz="1100" b="0" dirty="0" smtClean="0"/>
                        <a:t>GHE100ES-160(A)</a:t>
                      </a:r>
                      <a:r>
                        <a:rPr lang="en-US" sz="1100" b="0" i="0" u="none" strike="noStrike" dirty="0" smtClean="0">
                          <a:solidFill>
                            <a:srgbClr val="FF0000"/>
                          </a:solidFill>
                          <a:latin typeface="+mn-lt"/>
                        </a:rPr>
                        <a:t>*</a:t>
                      </a:r>
                      <a:endParaRPr lang="en-US" sz="11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Ultra </a:t>
                      </a:r>
                      <a:r>
                        <a:rPr lang="en-US" sz="1100" b="0" i="0" u="none" strike="noStrike" dirty="0" smtClean="0">
                          <a:solidFill>
                            <a:srgbClr val="000000"/>
                          </a:solidFill>
                          <a:latin typeface="Calibri"/>
                        </a:rPr>
                        <a:t>Low NOx</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Now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743">
                <a:tc>
                  <a:txBody>
                    <a:bodyPr/>
                    <a:lstStyle/>
                    <a:p>
                      <a:pPr algn="ctr" fontAlgn="b"/>
                      <a:r>
                        <a:rPr lang="en-US" sz="1100" b="0" dirty="0" smtClean="0"/>
                        <a:t>GHE100ES-200(A)</a:t>
                      </a:r>
                      <a:r>
                        <a:rPr lang="en-US" sz="1100" b="0" i="0" u="none" strike="noStrike" dirty="0" smtClean="0">
                          <a:solidFill>
                            <a:srgbClr val="FF0000"/>
                          </a:solidFill>
                          <a:latin typeface="+mn-lt"/>
                        </a:rPr>
                        <a:t>*</a:t>
                      </a:r>
                      <a:endParaRPr lang="en-US" sz="11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Ultra </a:t>
                      </a:r>
                      <a:r>
                        <a:rPr lang="en-US" sz="1100" b="0" i="0" u="none" strike="noStrike" dirty="0" smtClean="0">
                          <a:solidFill>
                            <a:srgbClr val="000000"/>
                          </a:solidFill>
                          <a:latin typeface="Calibri"/>
                        </a:rPr>
                        <a:t>Low NOx</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Now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87024"/>
            <a:ext cx="9143999" cy="503238"/>
          </a:xfrm>
        </p:spPr>
        <p:txBody>
          <a:bodyPr>
            <a:noAutofit/>
          </a:bodyPr>
          <a:lstStyle/>
          <a:p>
            <a:pPr eaLnBrk="1" hangingPunct="1"/>
            <a:r>
              <a:rPr lang="en-US" dirty="0" smtClean="0"/>
              <a:t>Residential Tank Warranties</a:t>
            </a:r>
          </a:p>
        </p:txBody>
      </p:sp>
      <p:sp>
        <p:nvSpPr>
          <p:cNvPr id="5126" name="Text Box 7"/>
          <p:cNvSpPr txBox="1">
            <a:spLocks noChangeArrowheads="1"/>
          </p:cNvSpPr>
          <p:nvPr/>
        </p:nvSpPr>
        <p:spPr bwMode="auto">
          <a:xfrm>
            <a:off x="537157" y="1483013"/>
            <a:ext cx="5524500" cy="4636654"/>
          </a:xfrm>
          <a:prstGeom prst="rect">
            <a:avLst/>
          </a:prstGeom>
          <a:noFill/>
          <a:ln w="9525">
            <a:noFill/>
            <a:miter lim="800000"/>
            <a:headEnd/>
            <a:tailEnd/>
          </a:ln>
        </p:spPr>
        <p:txBody>
          <a:bodyPr wrap="square">
            <a:spAutoFit/>
          </a:bodyPr>
          <a:lstStyle/>
          <a:p>
            <a:pPr eaLnBrk="0" hangingPunct="0">
              <a:spcAft>
                <a:spcPct val="30000"/>
              </a:spcAft>
              <a:tabLst>
                <a:tab pos="623888" algn="ctr"/>
                <a:tab pos="1939925" algn="l"/>
              </a:tabLst>
              <a:defRPr/>
            </a:pPr>
            <a:r>
              <a:rPr lang="en-US" sz="2000" b="1" dirty="0" smtClean="0">
                <a:solidFill>
                  <a:schemeClr val="tx1">
                    <a:lumMod val="65000"/>
                    <a:lumOff val="35000"/>
                  </a:schemeClr>
                </a:solidFill>
                <a:latin typeface="Arial" charset="0"/>
              </a:rPr>
              <a:t>Warranties </a:t>
            </a:r>
            <a:r>
              <a:rPr lang="en-US" sz="2000" b="1" dirty="0">
                <a:solidFill>
                  <a:schemeClr val="tx1">
                    <a:lumMod val="65000"/>
                    <a:lumOff val="35000"/>
                  </a:schemeClr>
                </a:solidFill>
                <a:latin typeface="Arial" charset="0"/>
              </a:rPr>
              <a:t>	Product Family</a:t>
            </a:r>
          </a:p>
          <a:p>
            <a:pPr eaLnBrk="0" hangingPunct="0">
              <a:spcAft>
                <a:spcPct val="80000"/>
              </a:spcAft>
              <a:tabLst>
                <a:tab pos="623888" algn="ctr"/>
                <a:tab pos="1939925" algn="l"/>
              </a:tabLst>
              <a:defRPr/>
            </a:pPr>
            <a:r>
              <a:rPr lang="en-US" sz="2000" dirty="0" smtClean="0">
                <a:solidFill>
                  <a:schemeClr val="tx1">
                    <a:lumMod val="65000"/>
                    <a:lumOff val="35000"/>
                  </a:schemeClr>
                </a:solidFill>
                <a:latin typeface="Arial" charset="0"/>
              </a:rPr>
              <a:t>6 or 10 Years</a:t>
            </a:r>
            <a:r>
              <a:rPr lang="en-US" sz="2000" dirty="0">
                <a:solidFill>
                  <a:schemeClr val="tx1">
                    <a:lumMod val="65000"/>
                    <a:lumOff val="35000"/>
                  </a:schemeClr>
                </a:solidFill>
                <a:latin typeface="Arial" charset="0"/>
              </a:rPr>
              <a:t>	</a:t>
            </a:r>
            <a:r>
              <a:rPr lang="en-US" sz="2000" i="1" dirty="0" smtClean="0">
                <a:solidFill>
                  <a:schemeClr val="tx1">
                    <a:lumMod val="65000"/>
                    <a:lumOff val="35000"/>
                  </a:schemeClr>
                </a:solidFill>
                <a:latin typeface="Arial" charset="0"/>
              </a:rPr>
              <a:t>Classic</a:t>
            </a:r>
            <a:r>
              <a:rPr lang="en-US" sz="2000" dirty="0" smtClean="0">
                <a:solidFill>
                  <a:schemeClr val="tx1">
                    <a:lumMod val="65000"/>
                    <a:lumOff val="35000"/>
                  </a:schemeClr>
                </a:solidFill>
                <a:latin typeface="Arial" charset="0"/>
              </a:rPr>
              <a:t>™ 6 Years</a:t>
            </a:r>
            <a:br>
              <a:rPr lang="en-US" sz="2000" dirty="0" smtClean="0">
                <a:solidFill>
                  <a:schemeClr val="tx1">
                    <a:lumMod val="65000"/>
                    <a:lumOff val="35000"/>
                  </a:schemeClr>
                </a:solidFill>
                <a:latin typeface="Arial" charset="0"/>
              </a:rPr>
            </a:br>
            <a:r>
              <a:rPr lang="en-US" sz="2000" dirty="0" smtClean="0">
                <a:solidFill>
                  <a:schemeClr val="tx1">
                    <a:lumMod val="65000"/>
                    <a:lumOff val="35000"/>
                  </a:schemeClr>
                </a:solidFill>
                <a:latin typeface="Arial" charset="0"/>
              </a:rPr>
              <a:t>		</a:t>
            </a:r>
            <a:r>
              <a:rPr lang="en-US" sz="1600" dirty="0" smtClean="0">
                <a:solidFill>
                  <a:schemeClr val="tx1">
                    <a:lumMod val="65000"/>
                    <a:lumOff val="35000"/>
                  </a:schemeClr>
                </a:solidFill>
                <a:latin typeface="Arial" charset="0"/>
              </a:rPr>
              <a:t>10 Years with ProtectionPlus</a:t>
            </a:r>
            <a:r>
              <a:rPr lang="en-US" sz="1400" dirty="0" smtClean="0">
                <a:solidFill>
                  <a:schemeClr val="tx1">
                    <a:lumMod val="65000"/>
                    <a:lumOff val="35000"/>
                  </a:schemeClr>
                </a:solidFill>
                <a:latin typeface="Arial" charset="0"/>
              </a:rPr>
              <a:t>™</a:t>
            </a:r>
            <a:r>
              <a:rPr lang="en-US" sz="1600" dirty="0" smtClean="0">
                <a:solidFill>
                  <a:schemeClr val="tx1">
                    <a:lumMod val="65000"/>
                    <a:lumOff val="35000"/>
                  </a:schemeClr>
                </a:solidFill>
                <a:latin typeface="Arial" charset="0"/>
              </a:rPr>
              <a:t> Kit</a:t>
            </a:r>
            <a:br>
              <a:rPr lang="en-US" sz="1600" dirty="0" smtClean="0">
                <a:solidFill>
                  <a:schemeClr val="tx1">
                    <a:lumMod val="65000"/>
                    <a:lumOff val="35000"/>
                  </a:schemeClr>
                </a:solidFill>
                <a:latin typeface="Arial" charset="0"/>
              </a:rPr>
            </a:br>
            <a:r>
              <a:rPr lang="en-US" sz="1600" dirty="0" smtClean="0">
                <a:solidFill>
                  <a:schemeClr val="tx1">
                    <a:lumMod val="65000"/>
                    <a:lumOff val="35000"/>
                  </a:schemeClr>
                </a:solidFill>
                <a:latin typeface="Arial" charset="0"/>
              </a:rPr>
              <a:t>		DVs &amp; PDVs (see spec sheets for 		warranty details)</a:t>
            </a:r>
          </a:p>
          <a:p>
            <a:pPr eaLnBrk="0" hangingPunct="0">
              <a:spcAft>
                <a:spcPct val="80000"/>
              </a:spcAft>
              <a:tabLst>
                <a:tab pos="623888" algn="ctr"/>
                <a:tab pos="1939925" algn="l"/>
              </a:tabLst>
              <a:defRPr/>
            </a:pPr>
            <a:r>
              <a:rPr lang="en-US" sz="2000" dirty="0" smtClean="0">
                <a:solidFill>
                  <a:schemeClr val="tx1">
                    <a:lumMod val="65000"/>
                    <a:lumOff val="35000"/>
                  </a:schemeClr>
                </a:solidFill>
                <a:latin typeface="Arial" charset="0"/>
              </a:rPr>
              <a:t>8 or 12 Years	</a:t>
            </a:r>
            <a:r>
              <a:rPr lang="en-US" sz="2000" i="1" dirty="0" smtClean="0">
                <a:solidFill>
                  <a:schemeClr val="tx1">
                    <a:lumMod val="65000"/>
                    <a:lumOff val="35000"/>
                  </a:schemeClr>
                </a:solidFill>
                <a:latin typeface="Arial" charset="0"/>
              </a:rPr>
              <a:t>Classic Plus</a:t>
            </a:r>
            <a:r>
              <a:rPr lang="en-US" sz="2000" dirty="0" smtClean="0">
                <a:solidFill>
                  <a:schemeClr val="tx1">
                    <a:lumMod val="65000"/>
                    <a:lumOff val="35000"/>
                  </a:schemeClr>
                </a:solidFill>
                <a:latin typeface="Arial" charset="0"/>
              </a:rPr>
              <a:t>™ 8 Years</a:t>
            </a:r>
            <a:br>
              <a:rPr lang="en-US" sz="2000" dirty="0" smtClean="0">
                <a:solidFill>
                  <a:schemeClr val="tx1">
                    <a:lumMod val="65000"/>
                    <a:lumOff val="35000"/>
                  </a:schemeClr>
                </a:solidFill>
                <a:latin typeface="Arial" charset="0"/>
              </a:rPr>
            </a:br>
            <a:r>
              <a:rPr lang="en-US" sz="2000" dirty="0" smtClean="0">
                <a:solidFill>
                  <a:schemeClr val="tx1">
                    <a:lumMod val="65000"/>
                    <a:lumOff val="35000"/>
                  </a:schemeClr>
                </a:solidFill>
                <a:latin typeface="Arial" charset="0"/>
              </a:rPr>
              <a:t>		</a:t>
            </a:r>
            <a:r>
              <a:rPr lang="en-US" sz="1600" dirty="0" smtClean="0">
                <a:solidFill>
                  <a:schemeClr val="tx1">
                    <a:lumMod val="65000"/>
                    <a:lumOff val="35000"/>
                  </a:schemeClr>
                </a:solidFill>
                <a:latin typeface="Arial" charset="0"/>
              </a:rPr>
              <a:t>12 Years with ProtectionPlus™ Kit</a:t>
            </a:r>
          </a:p>
          <a:p>
            <a:pPr marL="457200" indent="-457200" eaLnBrk="0" hangingPunct="0">
              <a:spcAft>
                <a:spcPts val="1536"/>
              </a:spcAft>
              <a:tabLst>
                <a:tab pos="623888" algn="ctr"/>
                <a:tab pos="1939925" algn="l"/>
              </a:tabLst>
              <a:defRPr/>
            </a:pPr>
            <a:r>
              <a:rPr lang="en-US" sz="2000" dirty="0" smtClean="0">
                <a:solidFill>
                  <a:schemeClr val="tx1">
                    <a:lumMod val="65000"/>
                    <a:lumOff val="35000"/>
                  </a:schemeClr>
                </a:solidFill>
                <a:latin typeface="Arial" charset="0"/>
              </a:rPr>
              <a:t>Up to12 Years </a:t>
            </a:r>
            <a:r>
              <a:rPr lang="en-US" sz="2000" dirty="0">
                <a:solidFill>
                  <a:schemeClr val="tx1">
                    <a:lumMod val="65000"/>
                    <a:lumOff val="35000"/>
                  </a:schemeClr>
                </a:solidFill>
                <a:latin typeface="Arial" charset="0"/>
              </a:rPr>
              <a:t>	</a:t>
            </a:r>
            <a:r>
              <a:rPr lang="en-US" sz="2000" i="1" dirty="0" smtClean="0">
                <a:solidFill>
                  <a:schemeClr val="tx1">
                    <a:lumMod val="65000"/>
                    <a:lumOff val="35000"/>
                  </a:schemeClr>
                </a:solidFill>
                <a:latin typeface="Arial" charset="0"/>
              </a:rPr>
              <a:t>Prestige</a:t>
            </a:r>
            <a:r>
              <a:rPr lang="en-US" sz="2000" dirty="0" smtClean="0">
                <a:solidFill>
                  <a:schemeClr val="tx1">
                    <a:lumMod val="65000"/>
                    <a:lumOff val="35000"/>
                  </a:schemeClr>
                </a:solidFill>
                <a:latin typeface="Arial" charset="0"/>
              </a:rPr>
              <a:t>™ </a:t>
            </a:r>
            <a:br>
              <a:rPr lang="en-US" sz="2000" dirty="0" smtClean="0">
                <a:solidFill>
                  <a:schemeClr val="tx1">
                    <a:lumMod val="65000"/>
                    <a:lumOff val="35000"/>
                  </a:schemeClr>
                </a:solidFill>
                <a:latin typeface="Arial" charset="0"/>
              </a:rPr>
            </a:br>
            <a:r>
              <a:rPr lang="en-US" sz="2000" dirty="0" smtClean="0">
                <a:solidFill>
                  <a:schemeClr val="tx1">
                    <a:lumMod val="65000"/>
                    <a:lumOff val="35000"/>
                  </a:schemeClr>
                </a:solidFill>
                <a:latin typeface="Arial" charset="0"/>
              </a:rPr>
              <a:t>		</a:t>
            </a:r>
            <a:r>
              <a:rPr lang="en-US" sz="1600" dirty="0" smtClean="0">
                <a:solidFill>
                  <a:schemeClr val="tx1">
                    <a:lumMod val="65000"/>
                    <a:lumOff val="35000"/>
                  </a:schemeClr>
                </a:solidFill>
                <a:latin typeface="Arial" charset="0"/>
              </a:rPr>
              <a:t>Hybrid (12), Tankless (12)</a:t>
            </a:r>
            <a:r>
              <a:rPr lang="en-US" sz="2000" dirty="0" smtClean="0">
                <a:solidFill>
                  <a:schemeClr val="tx1">
                    <a:lumMod val="65000"/>
                    <a:lumOff val="35000"/>
                  </a:schemeClr>
                </a:solidFill>
                <a:latin typeface="Arial" charset="0"/>
              </a:rPr>
              <a:t>, 			 	</a:t>
            </a:r>
            <a:r>
              <a:rPr lang="en-US" sz="1600" dirty="0" smtClean="0">
                <a:solidFill>
                  <a:schemeClr val="tx1">
                    <a:lumMod val="65000"/>
                    <a:lumOff val="35000"/>
                  </a:schemeClr>
                </a:solidFill>
                <a:latin typeface="Arial" charset="0"/>
              </a:rPr>
              <a:t>Condensing PDV (6)</a:t>
            </a:r>
            <a:endParaRPr lang="en-US" sz="1600" dirty="0">
              <a:solidFill>
                <a:schemeClr val="tx1">
                  <a:lumMod val="65000"/>
                  <a:lumOff val="35000"/>
                </a:schemeClr>
              </a:solidFill>
              <a:latin typeface="Arial" charset="0"/>
            </a:endParaRPr>
          </a:p>
          <a:p>
            <a:pPr eaLnBrk="0" hangingPunct="0">
              <a:spcAft>
                <a:spcPct val="80000"/>
              </a:spcAft>
              <a:tabLst>
                <a:tab pos="623888" algn="ctr"/>
                <a:tab pos="1939925" algn="l"/>
              </a:tabLst>
              <a:defRPr/>
            </a:pPr>
            <a:r>
              <a:rPr lang="en-US" sz="2000" dirty="0" smtClean="0">
                <a:solidFill>
                  <a:schemeClr val="tx1">
                    <a:lumMod val="65000"/>
                    <a:lumOff val="35000"/>
                  </a:schemeClr>
                </a:solidFill>
                <a:latin typeface="Arial" charset="0"/>
              </a:rPr>
              <a:t>Lifetime </a:t>
            </a:r>
            <a:r>
              <a:rPr lang="en-US" sz="2000" dirty="0">
                <a:solidFill>
                  <a:schemeClr val="tx1">
                    <a:lumMod val="65000"/>
                    <a:lumOff val="35000"/>
                  </a:schemeClr>
                </a:solidFill>
                <a:latin typeface="Arial" charset="0"/>
              </a:rPr>
              <a:t>	</a:t>
            </a:r>
            <a:r>
              <a:rPr lang="en-US" sz="2000" i="1" dirty="0">
                <a:solidFill>
                  <a:schemeClr val="tx1">
                    <a:lumMod val="65000"/>
                    <a:lumOff val="35000"/>
                  </a:schemeClr>
                </a:solidFill>
                <a:latin typeface="Arial" charset="0"/>
              </a:rPr>
              <a:t>Marathon</a:t>
            </a:r>
            <a:r>
              <a:rPr lang="en-US" sz="2000" dirty="0">
                <a:solidFill>
                  <a:schemeClr val="tx1">
                    <a:lumMod val="65000"/>
                    <a:lumOff val="35000"/>
                  </a:schemeClr>
                </a:solidFill>
                <a:latin typeface="Arial" charset="0"/>
              </a:rPr>
              <a:t>™ Electric</a:t>
            </a:r>
          </a:p>
          <a:p>
            <a:pPr eaLnBrk="0" hangingPunct="0">
              <a:spcAft>
                <a:spcPct val="80000"/>
              </a:spcAft>
              <a:tabLst>
                <a:tab pos="623888" algn="ctr"/>
                <a:tab pos="2060575" algn="l"/>
              </a:tabLst>
              <a:defRPr/>
            </a:pPr>
            <a:endParaRPr lang="en-US" sz="2000" b="1" dirty="0">
              <a:latin typeface="Arial" charset="0"/>
            </a:endParaRPr>
          </a:p>
        </p:txBody>
      </p:sp>
      <p:sp>
        <p:nvSpPr>
          <p:cNvPr id="14"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pSp>
        <p:nvGrpSpPr>
          <p:cNvPr id="17" name="Group 16"/>
          <p:cNvGrpSpPr/>
          <p:nvPr/>
        </p:nvGrpSpPr>
        <p:grpSpPr>
          <a:xfrm>
            <a:off x="6417920" y="1704404"/>
            <a:ext cx="2277110" cy="2473349"/>
            <a:chOff x="352477" y="3766554"/>
            <a:chExt cx="2277110" cy="2473349"/>
          </a:xfrm>
        </p:grpSpPr>
        <p:pic>
          <p:nvPicPr>
            <p:cNvPr id="18" name="Picture 2" descr="\\bdataprod1\lbutler\My Documents\Residential Reset Commercialization\Reset Images_Rheem+Ruud\Rheem Lower+Higher Res Cropped Pro Images\RHClassic-Tall-Std-Electric-Classic-sys_sentinal-BrassDV-Low.png"/>
            <p:cNvPicPr>
              <a:picLocks noChangeAspect="1" noChangeArrowheads="1"/>
            </p:cNvPicPr>
            <p:nvPr/>
          </p:nvPicPr>
          <p:blipFill>
            <a:blip r:embed="rId3"/>
            <a:srcRect b="18769"/>
            <a:stretch>
              <a:fillRect/>
            </a:stretch>
          </p:blipFill>
          <p:spPr bwMode="auto">
            <a:xfrm>
              <a:off x="543819" y="4427167"/>
              <a:ext cx="674144" cy="1569537"/>
            </a:xfrm>
            <a:prstGeom prst="rect">
              <a:avLst/>
            </a:prstGeom>
            <a:noFill/>
          </p:spPr>
        </p:pic>
        <p:pic>
          <p:nvPicPr>
            <p:cNvPr id="19" name="Picture 18"/>
            <p:cNvPicPr>
              <a:picLocks noChangeAspect="1"/>
            </p:cNvPicPr>
            <p:nvPr/>
          </p:nvPicPr>
          <p:blipFill>
            <a:blip r:embed="rId4">
              <a:clrChange>
                <a:clrFrom>
                  <a:srgbClr val="FFFFFF"/>
                </a:clrFrom>
                <a:clrTo>
                  <a:srgbClr val="FFFFFF">
                    <a:alpha val="0"/>
                  </a:srgbClr>
                </a:clrTo>
              </a:clrChange>
            </a:blip>
            <a:srcRect b="29695"/>
            <a:stretch>
              <a:fillRect/>
            </a:stretch>
          </p:blipFill>
          <p:spPr>
            <a:xfrm>
              <a:off x="1736677" y="4367533"/>
              <a:ext cx="750288" cy="1570965"/>
            </a:xfrm>
            <a:prstGeom prst="rect">
              <a:avLst/>
            </a:prstGeom>
          </p:spPr>
        </p:pic>
        <p:pic>
          <p:nvPicPr>
            <p:cNvPr id="20" name="Picture 19"/>
            <p:cNvPicPr>
              <a:picLocks noChangeAspect="1"/>
            </p:cNvPicPr>
            <p:nvPr/>
          </p:nvPicPr>
          <p:blipFill>
            <a:blip r:embed="rId5">
              <a:clrChange>
                <a:clrFrom>
                  <a:srgbClr val="FFFFFF"/>
                </a:clrFrom>
                <a:clrTo>
                  <a:srgbClr val="FFFFFF">
                    <a:alpha val="0"/>
                  </a:srgbClr>
                </a:clrTo>
              </a:clrChange>
            </a:blip>
            <a:srcRect b="20500"/>
            <a:stretch>
              <a:fillRect/>
            </a:stretch>
          </p:blipFill>
          <p:spPr>
            <a:xfrm>
              <a:off x="1156832" y="4063719"/>
              <a:ext cx="716718" cy="2009185"/>
            </a:xfrm>
            <a:prstGeom prst="rect">
              <a:avLst/>
            </a:prstGeom>
          </p:spPr>
        </p:pic>
        <p:sp>
          <p:nvSpPr>
            <p:cNvPr id="21" name="Rectangle 20"/>
            <p:cNvSpPr/>
            <p:nvPr/>
          </p:nvSpPr>
          <p:spPr>
            <a:xfrm>
              <a:off x="2062099" y="5873585"/>
              <a:ext cx="237940" cy="3663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22" name="Rectangle 21"/>
            <p:cNvSpPr/>
            <p:nvPr/>
          </p:nvSpPr>
          <p:spPr>
            <a:xfrm>
              <a:off x="718010" y="5873585"/>
              <a:ext cx="237940" cy="261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23" name="Rectangle 22"/>
            <p:cNvSpPr/>
            <p:nvPr/>
          </p:nvSpPr>
          <p:spPr>
            <a:xfrm>
              <a:off x="2181069" y="5721446"/>
              <a:ext cx="390321" cy="4132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24" name="Rectangle 23"/>
            <p:cNvSpPr/>
            <p:nvPr/>
          </p:nvSpPr>
          <p:spPr>
            <a:xfrm>
              <a:off x="500958" y="5702713"/>
              <a:ext cx="253996" cy="3663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25" name="Oval 24"/>
            <p:cNvSpPr>
              <a:spLocks noChangeAspect="1"/>
            </p:cNvSpPr>
            <p:nvPr/>
          </p:nvSpPr>
          <p:spPr>
            <a:xfrm>
              <a:off x="352477" y="3766554"/>
              <a:ext cx="2277110" cy="2277110"/>
            </a:xfrm>
            <a:prstGeom prst="ellipse">
              <a:avLst/>
            </a:prstGeom>
            <a:noFill/>
            <a:ln w="155575">
              <a:solidFill>
                <a:schemeClr val="bg1">
                  <a:lumMod val="95000"/>
                </a:schemeClr>
              </a:solidFill>
            </a:ln>
            <a:effectLst>
              <a:outerShdw blurRad="292100" dist="101600" sx="103000" sy="103000" algn="ctr" rotWithShape="0">
                <a:srgbClr val="000000">
                  <a:alpha val="4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grpSp>
      <p:grpSp>
        <p:nvGrpSpPr>
          <p:cNvPr id="26" name="Group 25"/>
          <p:cNvGrpSpPr/>
          <p:nvPr/>
        </p:nvGrpSpPr>
        <p:grpSpPr>
          <a:xfrm>
            <a:off x="6813493" y="4410852"/>
            <a:ext cx="1547381" cy="1547381"/>
            <a:chOff x="6572341" y="4049124"/>
            <a:chExt cx="1547381" cy="1547381"/>
          </a:xfrm>
        </p:grpSpPr>
        <p:pic>
          <p:nvPicPr>
            <p:cNvPr id="27" name="Picture 2" descr="\\bdataprod1\lbutler\My Documents\HPWH 2013\Rheem-HB50 (3).jpg"/>
            <p:cNvPicPr>
              <a:picLocks noChangeAspect="1" noChangeArrowheads="1"/>
            </p:cNvPicPr>
            <p:nvPr/>
          </p:nvPicPr>
          <p:blipFill>
            <a:blip r:embed="rId6">
              <a:clrChange>
                <a:clrFrom>
                  <a:srgbClr val="FFFFFF"/>
                </a:clrFrom>
                <a:clrTo>
                  <a:srgbClr val="FFFFFF">
                    <a:alpha val="0"/>
                  </a:srgbClr>
                </a:clrTo>
              </a:clrChange>
            </a:blip>
            <a:srcRect b="77"/>
            <a:stretch>
              <a:fillRect/>
            </a:stretch>
          </p:blipFill>
          <p:spPr bwMode="auto">
            <a:xfrm>
              <a:off x="6757062" y="4211377"/>
              <a:ext cx="1106761" cy="1335701"/>
            </a:xfrm>
            <a:prstGeom prst="rect">
              <a:avLst/>
            </a:prstGeom>
            <a:noFill/>
          </p:spPr>
        </p:pic>
        <p:sp>
          <p:nvSpPr>
            <p:cNvPr id="28" name="Oval 27"/>
            <p:cNvSpPr/>
            <p:nvPr/>
          </p:nvSpPr>
          <p:spPr>
            <a:xfrm>
              <a:off x="6572341" y="4049124"/>
              <a:ext cx="1547381" cy="1547381"/>
            </a:xfrm>
            <a:prstGeom prst="ellipse">
              <a:avLst/>
            </a:prstGeom>
            <a:noFill/>
            <a:ln w="155575">
              <a:solidFill>
                <a:schemeClr val="bg1">
                  <a:lumMod val="95000"/>
                </a:schemeClr>
              </a:solidFill>
            </a:ln>
            <a:effectLst>
              <a:outerShdw blurRad="292100" dist="101600" sx="103000" sy="103000" algn="ctr" rotWithShape="0">
                <a:srgbClr val="000000">
                  <a:alpha val="4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grpSp>
      <p:pic>
        <p:nvPicPr>
          <p:cNvPr id="12" name="Picture 11" descr="ProtectionPlus_Kit.jpg"/>
          <p:cNvPicPr>
            <a:picLocks noChangeAspect="1"/>
          </p:cNvPicPr>
          <p:nvPr/>
        </p:nvPicPr>
        <p:blipFill>
          <a:blip r:embed="rId7">
            <a:clrChange>
              <a:clrFrom>
                <a:srgbClr val="FFFFFF"/>
              </a:clrFrom>
              <a:clrTo>
                <a:srgbClr val="FFFFFF">
                  <a:alpha val="0"/>
                </a:srgbClr>
              </a:clrTo>
            </a:clrChange>
          </a:blip>
          <a:stretch>
            <a:fillRect/>
          </a:stretch>
        </p:blipFill>
        <p:spPr>
          <a:xfrm>
            <a:off x="5887600" y="2161592"/>
            <a:ext cx="501745" cy="177296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1000"/>
                                        <p:tgtEl>
                                          <p:spTgt spid="17"/>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outVertic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a:srcRect r="21"/>
          <a:stretch>
            <a:fillRect/>
          </a:stretch>
        </p:blipFill>
        <p:spPr bwMode="auto">
          <a:xfrm rot="962063">
            <a:off x="5462923" y="3641349"/>
            <a:ext cx="1157501" cy="1534686"/>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13" name="Picture 2" descr="\\bdataprod1\lbutler\My Documents\Presentations\2013 Presentations\ProClubIcons\1ProClubPt.png"/>
          <p:cNvPicPr>
            <a:picLocks noChangeAspect="1" noChangeArrowheads="1"/>
          </p:cNvPicPr>
          <p:nvPr/>
        </p:nvPicPr>
        <p:blipFill>
          <a:blip r:embed="rId4"/>
          <a:srcRect/>
          <a:stretch>
            <a:fillRect/>
          </a:stretch>
        </p:blipFill>
        <p:spPr bwMode="auto">
          <a:xfrm>
            <a:off x="4842194" y="4350198"/>
            <a:ext cx="862586" cy="862586"/>
          </a:xfrm>
          <a:prstGeom prst="rect">
            <a:avLst/>
          </a:prstGeom>
          <a:noFill/>
        </p:spPr>
      </p:pic>
      <p:sp>
        <p:nvSpPr>
          <p:cNvPr id="5122" name="Rectangle 2"/>
          <p:cNvSpPr>
            <a:spLocks noGrp="1" noChangeArrowheads="1"/>
          </p:cNvSpPr>
          <p:nvPr>
            <p:ph type="title"/>
          </p:nvPr>
        </p:nvSpPr>
        <p:spPr>
          <a:xfrm>
            <a:off x="0" y="18051"/>
            <a:ext cx="9144000" cy="1143000"/>
          </a:xfrm>
        </p:spPr>
        <p:txBody>
          <a:bodyPr>
            <a:normAutofit/>
          </a:bodyPr>
          <a:lstStyle/>
          <a:p>
            <a:pPr eaLnBrk="1" hangingPunct="1"/>
            <a:r>
              <a:rPr lang="en-US" altLang="en-US" dirty="0" smtClean="0"/>
              <a:t> </a:t>
            </a:r>
            <a:r>
              <a:rPr lang="en-US" altLang="en-US" dirty="0" err="1" smtClean="0"/>
              <a:t>ProtectionPlus</a:t>
            </a:r>
            <a:r>
              <a:rPr lang="en-US" altLang="en-US" sz="2800" dirty="0" smtClean="0"/>
              <a:t>™</a:t>
            </a:r>
            <a:r>
              <a:rPr lang="en-US" altLang="en-US" dirty="0" smtClean="0"/>
              <a:t> </a:t>
            </a:r>
            <a:br>
              <a:rPr lang="en-US" altLang="en-US" dirty="0" smtClean="0"/>
            </a:br>
            <a:r>
              <a:rPr lang="en-US" altLang="en-US" sz="2400" dirty="0" smtClean="0"/>
              <a:t>Warranty Extension Kit</a:t>
            </a:r>
          </a:p>
        </p:txBody>
      </p:sp>
      <p:sp>
        <p:nvSpPr>
          <p:cNvPr id="7171" name="Rectangle 3"/>
          <p:cNvSpPr>
            <a:spLocks noGrp="1" noChangeArrowheads="1"/>
          </p:cNvSpPr>
          <p:nvPr>
            <p:ph type="body" idx="1"/>
          </p:nvPr>
        </p:nvSpPr>
        <p:spPr>
          <a:xfrm>
            <a:off x="661988" y="1473357"/>
            <a:ext cx="5916612" cy="1635125"/>
          </a:xfrm>
        </p:spPr>
        <p:txBody>
          <a:bodyPr>
            <a:noAutofit/>
          </a:bodyPr>
          <a:lstStyle/>
          <a:p>
            <a:pPr eaLnBrk="1" hangingPunct="1">
              <a:defRPr/>
            </a:pPr>
            <a:r>
              <a:rPr lang="en-US" altLang="en-US" sz="2400" dirty="0" smtClean="0"/>
              <a:t>Best water heater warranty in the industry comes in the </a:t>
            </a:r>
            <a:r>
              <a:rPr lang="en-US" altLang="en-US" sz="2400" u="sng" dirty="0" smtClean="0"/>
              <a:t>smallest</a:t>
            </a:r>
            <a:r>
              <a:rPr lang="en-US" altLang="en-US" sz="2400" dirty="0" smtClean="0"/>
              <a:t> box!</a:t>
            </a:r>
          </a:p>
          <a:p>
            <a:pPr eaLnBrk="1" hangingPunct="1">
              <a:defRPr/>
            </a:pPr>
            <a:r>
              <a:rPr lang="en-US" sz="2400" dirty="0" smtClean="0"/>
              <a:t>Small box </a:t>
            </a:r>
            <a:r>
              <a:rPr lang="en-US" sz="2400" u="sng" dirty="0" smtClean="0"/>
              <a:t>doubles</a:t>
            </a:r>
            <a:r>
              <a:rPr lang="en-US" sz="2400" dirty="0" smtClean="0"/>
              <a:t> your product offering, without doubling your tank inventory</a:t>
            </a:r>
          </a:p>
        </p:txBody>
      </p:sp>
      <p:sp>
        <p:nvSpPr>
          <p:cNvPr id="5124" name="Text Box 4"/>
          <p:cNvSpPr txBox="1">
            <a:spLocks noChangeArrowheads="1"/>
          </p:cNvSpPr>
          <p:nvPr/>
        </p:nvSpPr>
        <p:spPr bwMode="auto">
          <a:xfrm>
            <a:off x="7772400" y="2819400"/>
            <a:ext cx="1752600" cy="342900"/>
          </a:xfrm>
          <a:prstGeom prst="rect">
            <a:avLst/>
          </a:prstGeom>
          <a:noFill/>
          <a:ln w="9525">
            <a:noFill/>
            <a:miter lim="800000"/>
            <a:headEnd/>
            <a:tailEnd/>
          </a:ln>
        </p:spPr>
        <p:txBody>
          <a:bodyPr>
            <a:spAutoFit/>
          </a:bodyPr>
          <a:lstStyle/>
          <a:p>
            <a:pPr eaLnBrk="0" hangingPunct="0">
              <a:spcBef>
                <a:spcPct val="50000"/>
              </a:spcBef>
            </a:pPr>
            <a:endParaRPr lang="en-US"/>
          </a:p>
        </p:txBody>
      </p:sp>
      <p:pic>
        <p:nvPicPr>
          <p:cNvPr id="5125" name="Picture 5" descr="ProPlusChart"/>
          <p:cNvPicPr>
            <a:picLocks noChangeAspect="1" noChangeArrowheads="1"/>
          </p:cNvPicPr>
          <p:nvPr/>
        </p:nvPicPr>
        <p:blipFill>
          <a:blip r:embed="rId5"/>
          <a:srcRect/>
          <a:stretch>
            <a:fillRect/>
          </a:stretch>
        </p:blipFill>
        <p:spPr bwMode="auto">
          <a:xfrm>
            <a:off x="1066800" y="3355936"/>
            <a:ext cx="3629025" cy="1954212"/>
          </a:xfrm>
          <a:prstGeom prst="rect">
            <a:avLst/>
          </a:prstGeom>
          <a:noFill/>
          <a:ln w="9525">
            <a:noFill/>
            <a:miter lim="800000"/>
            <a:headEnd/>
            <a:tailEnd/>
          </a:ln>
        </p:spPr>
      </p:pic>
      <p:sp>
        <p:nvSpPr>
          <p:cNvPr id="7175" name="Text Box 7"/>
          <p:cNvSpPr txBox="1">
            <a:spLocks noChangeArrowheads="1"/>
          </p:cNvSpPr>
          <p:nvPr/>
        </p:nvSpPr>
        <p:spPr bwMode="auto">
          <a:xfrm>
            <a:off x="1066800" y="5306041"/>
            <a:ext cx="3775393" cy="954107"/>
          </a:xfrm>
          <a:prstGeom prst="rect">
            <a:avLst/>
          </a:prstGeom>
          <a:noFill/>
          <a:ln w="9525">
            <a:noFill/>
            <a:miter lim="800000"/>
            <a:headEnd/>
            <a:tailEnd/>
          </a:ln>
        </p:spPr>
        <p:txBody>
          <a:bodyPr wrap="none">
            <a:spAutoFit/>
          </a:bodyPr>
          <a:lstStyle/>
          <a:p>
            <a:r>
              <a:rPr lang="en-US" sz="1400" dirty="0" smtClean="0">
                <a:solidFill>
                  <a:schemeClr val="tx1">
                    <a:lumMod val="50000"/>
                    <a:lumOff val="50000"/>
                  </a:schemeClr>
                </a:solidFill>
                <a:latin typeface="Arial" charset="0"/>
              </a:rPr>
              <a:t>ProtectionPlus™ kit </a:t>
            </a:r>
            <a:r>
              <a:rPr lang="en-US" sz="1400" dirty="0">
                <a:solidFill>
                  <a:schemeClr val="tx1">
                    <a:lumMod val="50000"/>
                    <a:lumOff val="50000"/>
                  </a:schemeClr>
                </a:solidFill>
                <a:latin typeface="Arial" charset="0"/>
              </a:rPr>
              <a:t>includes heavy </a:t>
            </a:r>
            <a:r>
              <a:rPr lang="en-US" sz="1400" dirty="0" smtClean="0">
                <a:solidFill>
                  <a:schemeClr val="tx1">
                    <a:lumMod val="50000"/>
                    <a:lumOff val="50000"/>
                  </a:schemeClr>
                </a:solidFill>
                <a:latin typeface="Arial" charset="0"/>
              </a:rPr>
              <a:t>duty, </a:t>
            </a:r>
            <a:br>
              <a:rPr lang="en-US" sz="1400" dirty="0" smtClean="0">
                <a:solidFill>
                  <a:schemeClr val="tx1">
                    <a:lumMod val="50000"/>
                    <a:lumOff val="50000"/>
                  </a:schemeClr>
                </a:solidFill>
                <a:latin typeface="Arial" charset="0"/>
              </a:rPr>
            </a:br>
            <a:r>
              <a:rPr lang="en-US" sz="1400" dirty="0" smtClean="0">
                <a:solidFill>
                  <a:schemeClr val="tx1">
                    <a:lumMod val="50000"/>
                    <a:lumOff val="50000"/>
                  </a:schemeClr>
                </a:solidFill>
                <a:latin typeface="Arial" charset="0"/>
              </a:rPr>
              <a:t>resistored magnesium anode rod with plastic </a:t>
            </a:r>
            <a:br>
              <a:rPr lang="en-US" sz="1400" dirty="0" smtClean="0">
                <a:solidFill>
                  <a:schemeClr val="tx1">
                    <a:lumMod val="50000"/>
                    <a:lumOff val="50000"/>
                  </a:schemeClr>
                </a:solidFill>
                <a:latin typeface="Arial" charset="0"/>
              </a:rPr>
            </a:br>
            <a:r>
              <a:rPr lang="en-US" sz="1400" dirty="0" smtClean="0">
                <a:solidFill>
                  <a:schemeClr val="tx1">
                    <a:lumMod val="50000"/>
                    <a:lumOff val="50000"/>
                  </a:schemeClr>
                </a:solidFill>
                <a:latin typeface="Arial" charset="0"/>
              </a:rPr>
              <a:t>lined nipple (hot side)</a:t>
            </a:r>
            <a:endParaRPr lang="en-US" sz="1400" dirty="0" smtClean="0">
              <a:solidFill>
                <a:schemeClr val="tx1">
                  <a:lumMod val="50000"/>
                  <a:lumOff val="50000"/>
                </a:schemeClr>
              </a:solidFill>
            </a:endParaRPr>
          </a:p>
          <a:p>
            <a:pPr>
              <a:defRPr/>
            </a:pPr>
            <a:endParaRPr lang="en-US" sz="1400" dirty="0">
              <a:solidFill>
                <a:schemeClr val="accent3">
                  <a:lumMod val="50000"/>
                </a:schemeClr>
              </a:solidFill>
              <a:latin typeface="Arial" charset="0"/>
            </a:endParaRPr>
          </a:p>
        </p:txBody>
      </p:sp>
      <p:pic>
        <p:nvPicPr>
          <p:cNvPr id="9" name="Picture 8" descr="ProtectionPlus_Kit.jpg"/>
          <p:cNvPicPr>
            <a:picLocks noChangeAspect="1"/>
          </p:cNvPicPr>
          <p:nvPr/>
        </p:nvPicPr>
        <p:blipFill>
          <a:blip r:embed="rId6">
            <a:clrChange>
              <a:clrFrom>
                <a:srgbClr val="FFFFFF"/>
              </a:clrFrom>
              <a:clrTo>
                <a:srgbClr val="FFFFFF">
                  <a:alpha val="0"/>
                </a:srgbClr>
              </a:clrTo>
            </a:clrChange>
          </a:blip>
          <a:stretch>
            <a:fillRect/>
          </a:stretch>
        </p:blipFill>
        <p:spPr>
          <a:xfrm>
            <a:off x="6865428" y="1793876"/>
            <a:ext cx="1287745" cy="4550364"/>
          </a:xfrm>
          <a:prstGeom prst="rect">
            <a:avLst/>
          </a:prstGeom>
        </p:spPr>
      </p:pic>
      <p:sp>
        <p:nvSpPr>
          <p:cNvPr id="10"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0" y="127687"/>
            <a:ext cx="9143999" cy="838200"/>
          </a:xfrm>
        </p:spPr>
        <p:txBody>
          <a:bodyPr>
            <a:normAutofit/>
          </a:bodyPr>
          <a:lstStyle/>
          <a:p>
            <a:pPr eaLnBrk="1" hangingPunct="1"/>
            <a:r>
              <a:rPr lang="en-US" altLang="en-US" sz="4000" dirty="0" smtClean="0"/>
              <a:t>    Classic Plus Electric &amp; Gas Features</a:t>
            </a:r>
          </a:p>
        </p:txBody>
      </p:sp>
      <p:sp>
        <p:nvSpPr>
          <p:cNvPr id="6148" name="Rectangle 4"/>
          <p:cNvSpPr>
            <a:spLocks noGrp="1" noChangeArrowheads="1"/>
          </p:cNvSpPr>
          <p:nvPr>
            <p:ph type="body" idx="1"/>
          </p:nvPr>
        </p:nvSpPr>
        <p:spPr>
          <a:xfrm>
            <a:off x="806244" y="1506714"/>
            <a:ext cx="5097295" cy="5049837"/>
          </a:xfrm>
        </p:spPr>
        <p:txBody>
          <a:bodyPr>
            <a:normAutofit/>
          </a:bodyPr>
          <a:lstStyle/>
          <a:p>
            <a:pPr marL="225425" indent="-225425">
              <a:lnSpc>
                <a:spcPct val="90000"/>
              </a:lnSpc>
              <a:spcBef>
                <a:spcPct val="65000"/>
              </a:spcBef>
              <a:defRPr/>
            </a:pPr>
            <a:r>
              <a:rPr lang="en-US" sz="2000" b="1" dirty="0" smtClean="0"/>
              <a:t>Higher efficiency:  </a:t>
            </a:r>
            <a:r>
              <a:rPr lang="en-US" sz="2000" dirty="0" smtClean="0"/>
              <a:t>Reduces annual operating cost. Ask about ENERGY STAR models.</a:t>
            </a:r>
          </a:p>
          <a:p>
            <a:pPr marL="225425" indent="-225425" eaLnBrk="1" hangingPunct="1">
              <a:lnSpc>
                <a:spcPct val="90000"/>
              </a:lnSpc>
              <a:spcBef>
                <a:spcPct val="65000"/>
              </a:spcBef>
              <a:defRPr/>
            </a:pPr>
            <a:r>
              <a:rPr lang="en-US" sz="2000" b="1" dirty="0" smtClean="0"/>
              <a:t>Better warranty:  </a:t>
            </a:r>
            <a:r>
              <a:rPr lang="en-US" sz="2000" b="0" dirty="0" smtClean="0"/>
              <a:t>8 Year tank and parts</a:t>
            </a:r>
          </a:p>
          <a:p>
            <a:pPr marL="225425" indent="-225425" eaLnBrk="1" hangingPunct="1">
              <a:lnSpc>
                <a:spcPct val="90000"/>
              </a:lnSpc>
              <a:spcBef>
                <a:spcPct val="65000"/>
              </a:spcBef>
              <a:defRPr/>
            </a:pPr>
            <a:r>
              <a:rPr lang="en-US" sz="2000" b="1" dirty="0" smtClean="0"/>
              <a:t>Upgradeable:  </a:t>
            </a:r>
            <a:r>
              <a:rPr lang="en-US" sz="2000" b="0" dirty="0" smtClean="0"/>
              <a:t>Up to 12 year tank </a:t>
            </a:r>
            <a:br>
              <a:rPr lang="en-US" sz="2000" b="0" dirty="0" smtClean="0"/>
            </a:br>
            <a:r>
              <a:rPr lang="en-US" sz="2000" b="0" dirty="0" smtClean="0"/>
              <a:t>warranty with </a:t>
            </a:r>
            <a:r>
              <a:rPr lang="en-US" sz="2000" b="0" dirty="0" err="1" smtClean="0"/>
              <a:t>ProtectionPlus</a:t>
            </a:r>
            <a:r>
              <a:rPr lang="en-US" sz="2000" b="0" dirty="0" smtClean="0"/>
              <a:t>™ kit</a:t>
            </a:r>
          </a:p>
          <a:p>
            <a:pPr marL="225425" indent="-225425">
              <a:lnSpc>
                <a:spcPct val="90000"/>
              </a:lnSpc>
              <a:spcBef>
                <a:spcPct val="65000"/>
              </a:spcBef>
              <a:defRPr/>
            </a:pPr>
            <a:r>
              <a:rPr lang="en-US" sz="2000" b="1" dirty="0" smtClean="0"/>
              <a:t>Larger anode:  </a:t>
            </a:r>
            <a:r>
              <a:rPr lang="en-US" sz="2000" u="sng" dirty="0" smtClean="0"/>
              <a:t>65% more volume</a:t>
            </a:r>
            <a:r>
              <a:rPr lang="en-US" sz="2000" dirty="0" smtClean="0"/>
              <a:t> </a:t>
            </a:r>
            <a:br>
              <a:rPr lang="en-US" sz="2000" dirty="0" smtClean="0"/>
            </a:br>
            <a:r>
              <a:rPr lang="en-US" sz="2000" dirty="0" smtClean="0"/>
              <a:t>than 6 year models</a:t>
            </a:r>
            <a:endParaRPr lang="en-US" sz="2000" b="0" dirty="0" smtClean="0">
              <a:solidFill>
                <a:srgbClr val="C00000"/>
              </a:solidFill>
            </a:endParaRPr>
          </a:p>
          <a:p>
            <a:pPr marL="225425" indent="-225425" eaLnBrk="1" hangingPunct="1">
              <a:lnSpc>
                <a:spcPct val="90000"/>
              </a:lnSpc>
              <a:spcBef>
                <a:spcPct val="65000"/>
              </a:spcBef>
              <a:defRPr/>
            </a:pPr>
            <a:r>
              <a:rPr lang="en-US" sz="2000" b="1" dirty="0" smtClean="0"/>
              <a:t>Increased labor allowance: </a:t>
            </a:r>
            <a:br>
              <a:rPr lang="en-US" sz="2000" b="1" dirty="0" smtClean="0"/>
            </a:br>
            <a:r>
              <a:rPr lang="en-US" sz="2000" dirty="0" smtClean="0"/>
              <a:t>Benefits </a:t>
            </a:r>
            <a:r>
              <a:rPr lang="en-US" sz="2000" b="0" dirty="0" smtClean="0"/>
              <a:t>contractors’ bottom line</a:t>
            </a:r>
          </a:p>
          <a:p>
            <a:pPr marL="225425" indent="-225425" eaLnBrk="1" hangingPunct="1">
              <a:lnSpc>
                <a:spcPct val="90000"/>
              </a:lnSpc>
              <a:spcBef>
                <a:spcPct val="65000"/>
              </a:spcBef>
              <a:defRPr/>
            </a:pPr>
            <a:r>
              <a:rPr lang="en-US" sz="2000" b="1" dirty="0" err="1" smtClean="0"/>
              <a:t>ProClub</a:t>
            </a:r>
            <a:r>
              <a:rPr lang="en-US" sz="2000" b="1" dirty="0" smtClean="0"/>
              <a:t>:  </a:t>
            </a:r>
            <a:r>
              <a:rPr lang="en-US" sz="2000" b="0" dirty="0" smtClean="0"/>
              <a:t>Fully funded Rheem loyalty </a:t>
            </a:r>
            <a:br>
              <a:rPr lang="en-US" sz="2000" b="0" dirty="0" smtClean="0"/>
            </a:br>
            <a:r>
              <a:rPr lang="en-US" sz="2000" b="0" dirty="0" smtClean="0"/>
              <a:t>program, provides contractors with </a:t>
            </a:r>
            <a:br>
              <a:rPr lang="en-US" sz="2000" b="0" dirty="0" smtClean="0"/>
            </a:br>
            <a:r>
              <a:rPr lang="en-US" sz="2000" b="0" dirty="0" smtClean="0"/>
              <a:t>sales incentives/rewards</a:t>
            </a:r>
          </a:p>
        </p:txBody>
      </p:sp>
      <p:sp>
        <p:nvSpPr>
          <p:cNvPr id="12"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pSp>
        <p:nvGrpSpPr>
          <p:cNvPr id="25" name="Group 24"/>
          <p:cNvGrpSpPr/>
          <p:nvPr/>
        </p:nvGrpSpPr>
        <p:grpSpPr>
          <a:xfrm>
            <a:off x="6423670" y="1386171"/>
            <a:ext cx="2296124" cy="2984113"/>
            <a:chOff x="6646987" y="2180736"/>
            <a:chExt cx="2296124" cy="2984113"/>
          </a:xfrm>
        </p:grpSpPr>
        <p:pic>
          <p:nvPicPr>
            <p:cNvPr id="17" name="Picture 2" descr="\\bdataprod1\lbutler\My Documents\Residential Reset Commercialization\Reset Images_Rheem+Ruud\Rheem Lower+Higher Res Cropped Pro Images\RHClassic-Tall-Std-Electric-Classic-sys_sentinal-BrassDV-Low.png"/>
            <p:cNvPicPr>
              <a:picLocks noChangeAspect="1" noChangeArrowheads="1"/>
            </p:cNvPicPr>
            <p:nvPr/>
          </p:nvPicPr>
          <p:blipFill>
            <a:blip r:embed="rId3"/>
            <a:srcRect b="-4549"/>
            <a:stretch>
              <a:fillRect/>
            </a:stretch>
          </p:blipFill>
          <p:spPr bwMode="auto">
            <a:xfrm>
              <a:off x="6646987" y="2495268"/>
              <a:ext cx="807062" cy="2418376"/>
            </a:xfrm>
            <a:prstGeom prst="rect">
              <a:avLst/>
            </a:prstGeom>
            <a:noFill/>
          </p:spPr>
        </p:pic>
        <p:pic>
          <p:nvPicPr>
            <p:cNvPr id="18" name="Picture 17"/>
            <p:cNvPicPr>
              <a:picLocks noChangeAspect="1"/>
            </p:cNvPicPr>
            <p:nvPr/>
          </p:nvPicPr>
          <p:blipFill>
            <a:blip r:embed="rId4">
              <a:clrChange>
                <a:clrFrom>
                  <a:srgbClr val="FFFFFF"/>
                </a:clrFrom>
                <a:clrTo>
                  <a:srgbClr val="FFFFFF">
                    <a:alpha val="0"/>
                  </a:srgbClr>
                </a:clrTo>
              </a:clrChange>
            </a:blip>
            <a:srcRect b="-9976"/>
            <a:stretch>
              <a:fillRect/>
            </a:stretch>
          </p:blipFill>
          <p:spPr>
            <a:xfrm>
              <a:off x="8044892" y="2423876"/>
              <a:ext cx="898219" cy="2620397"/>
            </a:xfrm>
            <a:prstGeom prst="rect">
              <a:avLst/>
            </a:prstGeom>
          </p:spPr>
        </p:pic>
        <p:pic>
          <p:nvPicPr>
            <p:cNvPr id="19" name="Picture 18"/>
            <p:cNvPicPr>
              <a:picLocks noChangeAspect="1"/>
            </p:cNvPicPr>
            <p:nvPr/>
          </p:nvPicPr>
          <p:blipFill>
            <a:blip r:embed="rId5">
              <a:clrChange>
                <a:clrFrom>
                  <a:srgbClr val="FFFFFF"/>
                </a:clrFrom>
                <a:clrTo>
                  <a:srgbClr val="FFFFFF">
                    <a:alpha val="0"/>
                  </a:srgbClr>
                </a:clrTo>
              </a:clrChange>
            </a:blip>
            <a:srcRect b="-9257"/>
            <a:stretch>
              <a:fillRect/>
            </a:stretch>
          </p:blipFill>
          <p:spPr>
            <a:xfrm>
              <a:off x="7380866" y="2180736"/>
              <a:ext cx="774569" cy="2984113"/>
            </a:xfrm>
            <a:prstGeom prst="rect">
              <a:avLst/>
            </a:prstGeom>
          </p:spPr>
        </p:pic>
      </p:grpSp>
      <p:pic>
        <p:nvPicPr>
          <p:cNvPr id="1026" name="Picture 2"/>
          <p:cNvPicPr>
            <a:picLocks noChangeAspect="1" noChangeArrowheads="1"/>
          </p:cNvPicPr>
          <p:nvPr/>
        </p:nvPicPr>
        <p:blipFill>
          <a:blip r:embed="rId6"/>
          <a:srcRect r="56" b="110"/>
          <a:stretch>
            <a:fillRect/>
          </a:stretch>
        </p:blipFill>
        <p:spPr bwMode="auto">
          <a:xfrm>
            <a:off x="6099421" y="4344368"/>
            <a:ext cx="2620373" cy="1753274"/>
          </a:xfrm>
          <a:prstGeom prst="rect">
            <a:avLst/>
          </a:prstGeom>
          <a:noFill/>
          <a:ln w="6350">
            <a:solidFill>
              <a:schemeClr val="tx1">
                <a:lumMod val="50000"/>
                <a:lumOff val="50000"/>
              </a:schemeClr>
            </a:solidFill>
            <a:miter lim="800000"/>
            <a:headEnd/>
            <a:tailEnd/>
          </a:ln>
        </p:spPr>
      </p:pic>
      <p:pic>
        <p:nvPicPr>
          <p:cNvPr id="1027" name="Picture 3"/>
          <p:cNvPicPr>
            <a:picLocks noChangeAspect="1" noChangeArrowheads="1"/>
          </p:cNvPicPr>
          <p:nvPr/>
        </p:nvPicPr>
        <p:blipFill>
          <a:blip r:embed="rId7"/>
          <a:srcRect r="21"/>
          <a:stretch>
            <a:fillRect/>
          </a:stretch>
        </p:blipFill>
        <p:spPr bwMode="auto">
          <a:xfrm rot="20455979">
            <a:off x="5008116" y="3898518"/>
            <a:ext cx="1529597" cy="2028033"/>
          </a:xfrm>
          <a:prstGeom prst="rect">
            <a:avLst/>
          </a:prstGeom>
          <a:ln w="6350">
            <a:solidFill>
              <a:schemeClr val="tx1">
                <a:lumMod val="50000"/>
                <a:lumOff val="50000"/>
              </a:schemeClr>
            </a:solidFill>
          </a:ln>
          <a:effectLst>
            <a:outerShdw blurRad="292100" dist="139700" dir="2700000" algn="tl" rotWithShape="0">
              <a:srgbClr val="333333">
                <a:alpha val="65000"/>
              </a:srgbClr>
            </a:outerShdw>
          </a:effectLst>
        </p:spPr>
      </p:pic>
      <p:pic>
        <p:nvPicPr>
          <p:cNvPr id="11" name="Picture 3" descr="\\bdataprod1\lbutler\My Documents\Presentations\2013 Presentations\ProClubIcons\2ProClubPts.png"/>
          <p:cNvPicPr>
            <a:picLocks noChangeAspect="1" noChangeArrowheads="1"/>
          </p:cNvPicPr>
          <p:nvPr/>
        </p:nvPicPr>
        <p:blipFill>
          <a:blip r:embed="rId8"/>
          <a:srcRect/>
          <a:stretch>
            <a:fillRect/>
          </a:stretch>
        </p:blipFill>
        <p:spPr bwMode="auto">
          <a:xfrm>
            <a:off x="7051236" y="5826741"/>
            <a:ext cx="862586" cy="862586"/>
          </a:xfrm>
          <a:prstGeom prst="rect">
            <a:avLst/>
          </a:prstGeom>
          <a:noFill/>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bdataprod1\lbutler\My Documents\Residential Reset Commercialization\Reset Images_Rheem+Ruud\Rheem Lower+Higher Res Cropped Pro Images\RHClassic-Tall-Std-Electric-Classic-sys_sentinal-BrassDV-Low.png"/>
          <p:cNvPicPr>
            <a:picLocks noChangeAspect="1" noChangeArrowheads="1"/>
          </p:cNvPicPr>
          <p:nvPr/>
        </p:nvPicPr>
        <p:blipFill>
          <a:blip r:embed="rId2"/>
          <a:srcRect b="-4549"/>
          <a:stretch>
            <a:fillRect/>
          </a:stretch>
        </p:blipFill>
        <p:spPr bwMode="auto">
          <a:xfrm>
            <a:off x="5547341" y="3035933"/>
            <a:ext cx="823650" cy="2468083"/>
          </a:xfrm>
          <a:prstGeom prst="rect">
            <a:avLst/>
          </a:prstGeom>
          <a:ln>
            <a:noFill/>
          </a:ln>
          <a:effectLst>
            <a:outerShdw blurRad="50800" dist="38100" dir="2700000" algn="tl" rotWithShape="0">
              <a:prstClr val="black">
                <a:alpha val="40000"/>
              </a:prstClr>
            </a:outerShdw>
          </a:effectLst>
        </p:spPr>
      </p:pic>
      <p:pic>
        <p:nvPicPr>
          <p:cNvPr id="1026" name="Picture 2" descr="\\bdataprod1\lbutler\My Documents\Residential Reset Commercialization\Reset Images_Rheem+Ruud\Rheem Lower+Higher Res Cropped Pro Images\RHClassic-Short-Std-Electric-BrassDV-Low.png"/>
          <p:cNvPicPr>
            <a:picLocks noChangeAspect="1" noChangeArrowheads="1"/>
          </p:cNvPicPr>
          <p:nvPr/>
        </p:nvPicPr>
        <p:blipFill>
          <a:blip r:embed="rId3"/>
          <a:srcRect/>
          <a:stretch>
            <a:fillRect/>
          </a:stretch>
        </p:blipFill>
        <p:spPr bwMode="auto">
          <a:xfrm>
            <a:off x="4965945" y="4403474"/>
            <a:ext cx="739196" cy="1165448"/>
          </a:xfrm>
          <a:prstGeom prst="rect">
            <a:avLst/>
          </a:prstGeom>
          <a:ln>
            <a:noFill/>
          </a:ln>
          <a:effectLst>
            <a:outerShdw blurRad="50800" dist="38100" dir="2700000" algn="tl" rotWithShape="0">
              <a:srgbClr val="333333">
                <a:alpha val="40000"/>
              </a:srgbClr>
            </a:outerShdw>
          </a:effectLst>
        </p:spPr>
      </p:pic>
      <p:pic>
        <p:nvPicPr>
          <p:cNvPr id="4098" name="Picture 2" descr="\\bdataprod1\lbutler\My Documents\HPWH 2013\Rheem_Hybrid_Heat_Pump_HB50RH-sm.png"/>
          <p:cNvPicPr>
            <a:picLocks noChangeAspect="1" noChangeArrowheads="1"/>
          </p:cNvPicPr>
          <p:nvPr/>
        </p:nvPicPr>
        <p:blipFill>
          <a:blip r:embed="rId4"/>
          <a:srcRect/>
          <a:stretch>
            <a:fillRect/>
          </a:stretch>
        </p:blipFill>
        <p:spPr bwMode="auto">
          <a:xfrm>
            <a:off x="3874012" y="1895510"/>
            <a:ext cx="1062169" cy="3319279"/>
          </a:xfrm>
          <a:prstGeom prst="rect">
            <a:avLst/>
          </a:prstGeom>
          <a:noFill/>
        </p:spPr>
      </p:pic>
      <p:sp>
        <p:nvSpPr>
          <p:cNvPr id="2" name="Title 1"/>
          <p:cNvSpPr>
            <a:spLocks noGrp="1"/>
          </p:cNvSpPr>
          <p:nvPr>
            <p:ph type="title"/>
          </p:nvPr>
        </p:nvSpPr>
        <p:spPr>
          <a:xfrm>
            <a:off x="0" y="37708"/>
            <a:ext cx="9144000" cy="972564"/>
          </a:xfrm>
        </p:spPr>
        <p:txBody>
          <a:bodyPr/>
          <a:lstStyle/>
          <a:p>
            <a:r>
              <a:rPr lang="en-US" dirty="0" smtClean="0"/>
              <a:t>Rheem Electric Product Line</a:t>
            </a:r>
            <a:endParaRPr lang="en-US" dirty="0"/>
          </a:p>
        </p:txBody>
      </p:sp>
      <p:sp>
        <p:nvSpPr>
          <p:cNvPr id="5"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0" name="Picture 9" descr="R:\2012-VBL-Product-Images\Rheem Residential\Electric Water Heaters\PNG\RHM-Tabletop-Electric.png"/>
          <p:cNvPicPr>
            <a:picLocks noChangeAspect="1" noChangeArrowheads="1"/>
          </p:cNvPicPr>
          <p:nvPr/>
        </p:nvPicPr>
        <p:blipFill>
          <a:blip r:embed="rId5"/>
          <a:srcRect/>
          <a:stretch>
            <a:fillRect/>
          </a:stretch>
        </p:blipFill>
        <p:spPr bwMode="auto">
          <a:xfrm>
            <a:off x="3753185" y="3740885"/>
            <a:ext cx="1286648" cy="1828037"/>
          </a:xfrm>
          <a:prstGeom prst="rect">
            <a:avLst/>
          </a:prstGeom>
          <a:noFill/>
          <a:effectLst>
            <a:outerShdw blurRad="50800" dist="38100" dir="2700000" algn="tl" rotWithShape="0">
              <a:prstClr val="black">
                <a:alpha val="40000"/>
              </a:prstClr>
            </a:outerShdw>
          </a:effectLst>
        </p:spPr>
      </p:pic>
      <p:pic>
        <p:nvPicPr>
          <p:cNvPr id="20" name="Picture 14" descr="R:\2012-VBL-Product-Images\Marathon\Marathon-40Gal.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867261" y="2688343"/>
            <a:ext cx="1010082" cy="2729948"/>
          </a:xfrm>
          <a:prstGeom prst="rect">
            <a:avLst/>
          </a:prstGeom>
          <a:noFill/>
          <a:effectLst>
            <a:outerShdw blurRad="50800" dist="38100" dir="2700000" algn="tl" rotWithShape="0">
              <a:prstClr val="black">
                <a:alpha val="40000"/>
              </a:prstClr>
            </a:outerShdw>
          </a:effectLst>
        </p:spPr>
      </p:pic>
      <p:pic>
        <p:nvPicPr>
          <p:cNvPr id="21" name="Picture 15" descr="R:\2012-VBL-Product-Images\Marathon\Marathon-20Gal.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311540" y="4295243"/>
            <a:ext cx="782940" cy="1204735"/>
          </a:xfrm>
          <a:prstGeom prst="rect">
            <a:avLst/>
          </a:prstGeom>
          <a:noFill/>
          <a:effectLst>
            <a:outerShdw blurRad="50800" dist="38100" dir="2700000" algn="tl" rotWithShape="0">
              <a:prstClr val="black">
                <a:alpha val="40000"/>
              </a:prstClr>
            </a:outerShdw>
          </a:effectLst>
        </p:spPr>
      </p:pic>
      <p:pic>
        <p:nvPicPr>
          <p:cNvPr id="23" name="Picture 8" descr="Rheem_3-10kW_FrontV.jpg"/>
          <p:cNvPicPr>
            <a:picLocks noChangeAspect="1"/>
          </p:cNvPicPr>
          <p:nvPr/>
        </p:nvPicPr>
        <p:blipFill>
          <a:blip r:embed="rId8">
            <a:clrChange>
              <a:clrFrom>
                <a:srgbClr val="FDFDFD"/>
              </a:clrFrom>
              <a:clrTo>
                <a:srgbClr val="FDFDFD">
                  <a:alpha val="0"/>
                </a:srgbClr>
              </a:clrTo>
            </a:clrChange>
          </a:blip>
          <a:srcRect/>
          <a:stretch>
            <a:fillRect/>
          </a:stretch>
        </p:blipFill>
        <p:spPr bwMode="auto">
          <a:xfrm>
            <a:off x="4965945" y="3161563"/>
            <a:ext cx="485361" cy="701749"/>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dataprod1\lbutler\My Documents\Presentations\2013 Presentations\Cutaway Images\Rheem-Classic_electric-cutaway_merged.png"/>
          <p:cNvPicPr>
            <a:picLocks noChangeAspect="1" noChangeArrowheads="1"/>
          </p:cNvPicPr>
          <p:nvPr/>
        </p:nvPicPr>
        <p:blipFill>
          <a:blip r:embed="rId3"/>
          <a:srcRect/>
          <a:stretch>
            <a:fillRect/>
          </a:stretch>
        </p:blipFill>
        <p:spPr bwMode="auto">
          <a:xfrm>
            <a:off x="7010400" y="1168684"/>
            <a:ext cx="2030977" cy="4993992"/>
          </a:xfrm>
          <a:prstGeom prst="rect">
            <a:avLst/>
          </a:prstGeom>
          <a:noFill/>
        </p:spPr>
      </p:pic>
      <p:sp>
        <p:nvSpPr>
          <p:cNvPr id="6146" name="Rectangle 2"/>
          <p:cNvSpPr>
            <a:spLocks noGrp="1" noChangeArrowheads="1"/>
          </p:cNvSpPr>
          <p:nvPr>
            <p:ph type="title"/>
          </p:nvPr>
        </p:nvSpPr>
        <p:spPr>
          <a:xfrm>
            <a:off x="0" y="168452"/>
            <a:ext cx="9144000" cy="838200"/>
          </a:xfrm>
        </p:spPr>
        <p:txBody>
          <a:bodyPr>
            <a:normAutofit fontScale="90000"/>
          </a:bodyPr>
          <a:lstStyle/>
          <a:p>
            <a:pPr eaLnBrk="1" hangingPunct="1"/>
            <a:r>
              <a:rPr lang="en-US" sz="4000" dirty="0" smtClean="0"/>
              <a:t>The Rheem Electric Advantage</a:t>
            </a:r>
            <a:r>
              <a:rPr lang="en-US" sz="2800" dirty="0" smtClean="0"/>
              <a:t/>
            </a:r>
            <a:br>
              <a:rPr lang="en-US" sz="2800" dirty="0" smtClean="0"/>
            </a:br>
            <a:r>
              <a:rPr lang="en-US" sz="2700" dirty="0" smtClean="0"/>
              <a:t>Superior Tank and Element Protection</a:t>
            </a:r>
          </a:p>
        </p:txBody>
      </p:sp>
      <p:sp>
        <p:nvSpPr>
          <p:cNvPr id="8195" name="Rectangle 3"/>
          <p:cNvSpPr>
            <a:spLocks noGrp="1" noChangeArrowheads="1"/>
          </p:cNvSpPr>
          <p:nvPr>
            <p:ph type="body" idx="1"/>
          </p:nvPr>
        </p:nvSpPr>
        <p:spPr>
          <a:xfrm>
            <a:off x="768226" y="1336431"/>
            <a:ext cx="6089773" cy="5214178"/>
          </a:xfrm>
        </p:spPr>
        <p:txBody>
          <a:bodyPr>
            <a:normAutofit fontScale="85000" lnSpcReduction="20000"/>
          </a:bodyPr>
          <a:lstStyle/>
          <a:p>
            <a:pPr marL="225425" indent="-225425" eaLnBrk="1" hangingPunct="1">
              <a:defRPr/>
            </a:pPr>
            <a:r>
              <a:rPr lang="en-US" altLang="en-US" sz="2400" b="1" dirty="0" smtClean="0"/>
              <a:t>Stainless Steel Element(s)</a:t>
            </a:r>
          </a:p>
          <a:p>
            <a:pPr marL="625475" lvl="2" indent="-225425">
              <a:buFont typeface="Calibri" pitchFamily="34" charset="0"/>
              <a:buChar char="—"/>
              <a:defRPr/>
            </a:pPr>
            <a:r>
              <a:rPr lang="en-US" altLang="en-US" sz="2200" dirty="0" smtClean="0"/>
              <a:t>For longer life </a:t>
            </a:r>
            <a:r>
              <a:rPr lang="en-US" altLang="en-US" sz="1900" dirty="0" smtClean="0"/>
              <a:t>(lower element on Classic/both on Classic Plus)</a:t>
            </a:r>
          </a:p>
          <a:p>
            <a:pPr marL="225425" indent="-225425" eaLnBrk="1" hangingPunct="1">
              <a:defRPr/>
            </a:pPr>
            <a:r>
              <a:rPr lang="en-US" altLang="en-US" sz="2400" b="1" dirty="0" smtClean="0"/>
              <a:t>Enhanced-flow Brass Drain Valve</a:t>
            </a:r>
          </a:p>
          <a:p>
            <a:pPr marL="625475" lvl="1" indent="-225425">
              <a:defRPr/>
            </a:pPr>
            <a:r>
              <a:rPr lang="en-US" altLang="en-US" sz="2200" dirty="0" smtClean="0"/>
              <a:t>Drains tank in </a:t>
            </a:r>
            <a:r>
              <a:rPr lang="en-US" altLang="en-US" sz="2200" u="sng" dirty="0" smtClean="0"/>
              <a:t>half</a:t>
            </a:r>
            <a:r>
              <a:rPr lang="en-US" altLang="en-US" sz="2200" dirty="0" smtClean="0"/>
              <a:t> the time</a:t>
            </a:r>
          </a:p>
          <a:p>
            <a:pPr marL="225425" indent="-225425" eaLnBrk="1" hangingPunct="1">
              <a:defRPr/>
            </a:pPr>
            <a:r>
              <a:rPr lang="en-US" altLang="en-US" sz="2400" b="1" dirty="0" smtClean="0"/>
              <a:t>System Sentinel diagnostics</a:t>
            </a:r>
          </a:p>
          <a:p>
            <a:pPr marL="625475" lvl="1" indent="-225425">
              <a:defRPr/>
            </a:pPr>
            <a:r>
              <a:rPr lang="en-US" altLang="en-US" sz="2200" dirty="0" smtClean="0"/>
              <a:t>Available on all Classic Plus and some Classic models</a:t>
            </a:r>
          </a:p>
          <a:p>
            <a:pPr marL="225425" indent="-225425" eaLnBrk="1" hangingPunct="1">
              <a:defRPr/>
            </a:pPr>
            <a:r>
              <a:rPr lang="en-US" altLang="en-US" sz="2400" b="1" dirty="0" err="1" smtClean="0"/>
              <a:t>EverKleen</a:t>
            </a:r>
            <a:r>
              <a:rPr lang="en-US" altLang="en-US" sz="2400" b="1" dirty="0" smtClean="0"/>
              <a:t>™ </a:t>
            </a:r>
          </a:p>
          <a:p>
            <a:pPr lvl="1" eaLnBrk="1" hangingPunct="1">
              <a:defRPr/>
            </a:pPr>
            <a:r>
              <a:rPr lang="en-US" altLang="en-US" sz="2200" dirty="0" smtClean="0"/>
              <a:t>Self-cleaning device removes sediment</a:t>
            </a:r>
          </a:p>
          <a:p>
            <a:pPr marL="225425" indent="-225425" eaLnBrk="1" hangingPunct="1">
              <a:defRPr/>
            </a:pPr>
            <a:r>
              <a:rPr lang="en-US" altLang="en-US" sz="2400" b="1" dirty="0" smtClean="0"/>
              <a:t>R-Tech Tank Protection System</a:t>
            </a:r>
          </a:p>
          <a:p>
            <a:pPr lvl="1" eaLnBrk="1" hangingPunct="1">
              <a:defRPr/>
            </a:pPr>
            <a:r>
              <a:rPr lang="en-US" altLang="en-US" sz="2200" i="1" dirty="0" smtClean="0"/>
              <a:t>Exclusive! </a:t>
            </a:r>
            <a:r>
              <a:rPr lang="en-US" altLang="en-US" sz="2200" dirty="0" smtClean="0"/>
              <a:t>Resistored anode</a:t>
            </a:r>
            <a:br>
              <a:rPr lang="en-US" altLang="en-US" sz="2200" dirty="0" smtClean="0"/>
            </a:br>
            <a:r>
              <a:rPr lang="en-US" altLang="en-US" sz="2200" dirty="0" smtClean="0"/>
              <a:t>technology controls rate of </a:t>
            </a:r>
            <a:br>
              <a:rPr lang="en-US" altLang="en-US" sz="2200" dirty="0" smtClean="0"/>
            </a:br>
            <a:r>
              <a:rPr lang="en-US" altLang="en-US" sz="2200" dirty="0" smtClean="0"/>
              <a:t>anode depletion</a:t>
            </a:r>
          </a:p>
          <a:p>
            <a:pPr lvl="1" eaLnBrk="1" hangingPunct="1">
              <a:defRPr/>
            </a:pPr>
            <a:r>
              <a:rPr lang="en-US" altLang="en-US" sz="2200" dirty="0" smtClean="0"/>
              <a:t>System matching resistored </a:t>
            </a:r>
            <a:br>
              <a:rPr lang="en-US" altLang="en-US" sz="2200" dirty="0" smtClean="0"/>
            </a:br>
            <a:r>
              <a:rPr lang="en-US" altLang="en-US" sz="2200" dirty="0" smtClean="0"/>
              <a:t>elements, extends element life</a:t>
            </a:r>
          </a:p>
          <a:p>
            <a:pPr lvl="1" eaLnBrk="1" hangingPunct="1">
              <a:defRPr/>
            </a:pPr>
            <a:r>
              <a:rPr lang="en-US" altLang="en-US" sz="2200" dirty="0" smtClean="0"/>
              <a:t>Offers superior tank protection</a:t>
            </a:r>
          </a:p>
          <a:p>
            <a:pPr lvl="1" eaLnBrk="1" hangingPunct="1">
              <a:defRPr/>
            </a:pPr>
            <a:r>
              <a:rPr lang="en-US" altLang="en-US" sz="2200" dirty="0" smtClean="0"/>
              <a:t>Longer tank and component life</a:t>
            </a:r>
          </a:p>
          <a:p>
            <a:pPr lvl="1" eaLnBrk="1" hangingPunct="1">
              <a:buFontTx/>
              <a:buNone/>
              <a:defRPr/>
            </a:pPr>
            <a:r>
              <a:rPr lang="en-US" altLang="en-US" sz="2600" b="1" i="1" dirty="0" smtClean="0">
                <a:solidFill>
                  <a:srgbClr val="FF0000"/>
                </a:solidFill>
              </a:rPr>
              <a:t>	</a:t>
            </a:r>
            <a:r>
              <a:rPr lang="en-US" altLang="en-US" sz="2000" b="1" i="1" dirty="0" smtClean="0">
                <a:solidFill>
                  <a:srgbClr val="C00000"/>
                </a:solidFill>
              </a:rPr>
              <a:t>…only from Rheem</a:t>
            </a:r>
            <a:endParaRPr lang="en-US" sz="2000" dirty="0" smtClean="0">
              <a:solidFill>
                <a:srgbClr val="C00000"/>
              </a:solidFill>
            </a:endParaRPr>
          </a:p>
        </p:txBody>
      </p:sp>
      <p:pic>
        <p:nvPicPr>
          <p:cNvPr id="6149" name="Picture 5" descr="resistor anode1"/>
          <p:cNvPicPr>
            <a:picLocks noChangeAspect="1" noChangeArrowheads="1"/>
          </p:cNvPicPr>
          <p:nvPr/>
        </p:nvPicPr>
        <p:blipFill>
          <a:blip r:embed="rId4"/>
          <a:srcRect/>
          <a:stretch>
            <a:fillRect/>
          </a:stretch>
        </p:blipFill>
        <p:spPr bwMode="auto">
          <a:xfrm>
            <a:off x="5511800" y="3369107"/>
            <a:ext cx="1349375" cy="1228725"/>
          </a:xfrm>
          <a:prstGeom prst="rect">
            <a:avLst/>
          </a:prstGeom>
          <a:noFill/>
          <a:ln w="19050">
            <a:solidFill>
              <a:schemeClr val="bg1">
                <a:lumMod val="65000"/>
              </a:schemeClr>
            </a:solidFill>
            <a:miter lim="800000"/>
            <a:headEnd/>
            <a:tailEnd/>
          </a:ln>
        </p:spPr>
      </p:pic>
      <p:pic>
        <p:nvPicPr>
          <p:cNvPr id="6150" name="Picture 6"/>
          <p:cNvPicPr>
            <a:picLocks noChangeAspect="1" noChangeArrowheads="1"/>
          </p:cNvPicPr>
          <p:nvPr/>
        </p:nvPicPr>
        <p:blipFill>
          <a:blip r:embed="rId5"/>
          <a:srcRect b="-146"/>
          <a:stretch>
            <a:fillRect/>
          </a:stretch>
        </p:blipFill>
        <p:spPr bwMode="auto">
          <a:xfrm>
            <a:off x="5518150" y="4716651"/>
            <a:ext cx="1339850" cy="1108075"/>
          </a:xfrm>
          <a:prstGeom prst="rect">
            <a:avLst/>
          </a:prstGeom>
          <a:noFill/>
          <a:ln w="19050" cap="sq">
            <a:solidFill>
              <a:schemeClr val="bg1">
                <a:lumMod val="65000"/>
              </a:schemeClr>
            </a:solidFill>
            <a:miter lim="800000"/>
            <a:headEnd type="none" w="sm" len="sm"/>
            <a:tailEnd type="none" w="sm" len="sm"/>
          </a:ln>
        </p:spPr>
      </p:pic>
      <p:sp>
        <p:nvSpPr>
          <p:cNvPr id="10"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ssolve">
                                      <p:cBhvr>
                                        <p:cTn id="7" dur="500"/>
                                        <p:tgtEl>
                                          <p:spTgt spid="614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dissolve">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bdataprod1\lbutler\My Documents\HPWH 2013\Rheem_Hybrid_Heat_Pump_HB50RH-sm.png"/>
          <p:cNvPicPr>
            <a:picLocks noChangeAspect="1" noChangeArrowheads="1"/>
          </p:cNvPicPr>
          <p:nvPr/>
        </p:nvPicPr>
        <p:blipFill>
          <a:blip r:embed="rId3"/>
          <a:srcRect/>
          <a:stretch>
            <a:fillRect/>
          </a:stretch>
        </p:blipFill>
        <p:spPr bwMode="auto">
          <a:xfrm>
            <a:off x="2228393" y="1273904"/>
            <a:ext cx="895383" cy="2798070"/>
          </a:xfrm>
          <a:prstGeom prst="rect">
            <a:avLst/>
          </a:prstGeom>
          <a:noFill/>
        </p:spPr>
      </p:pic>
      <p:pic>
        <p:nvPicPr>
          <p:cNvPr id="25" name="Picture 2" descr="R:\2012-VBL-Product-Images\Marathon\Marathon-40Gal.jpg"/>
          <p:cNvPicPr>
            <a:picLocks noChangeAspect="1" noChangeArrowheads="1"/>
          </p:cNvPicPr>
          <p:nvPr/>
        </p:nvPicPr>
        <p:blipFill>
          <a:blip r:embed="rId4"/>
          <a:srcRect/>
          <a:stretch>
            <a:fillRect/>
          </a:stretch>
        </p:blipFill>
        <p:spPr bwMode="auto">
          <a:xfrm>
            <a:off x="614761" y="1381843"/>
            <a:ext cx="974495" cy="2633192"/>
          </a:xfrm>
          <a:prstGeom prst="rect">
            <a:avLst/>
          </a:prstGeom>
          <a:noFill/>
        </p:spPr>
      </p:pic>
      <p:sp>
        <p:nvSpPr>
          <p:cNvPr id="9218" name="Text Box 3"/>
          <p:cNvSpPr txBox="1">
            <a:spLocks noChangeArrowheads="1"/>
          </p:cNvSpPr>
          <p:nvPr/>
        </p:nvSpPr>
        <p:spPr bwMode="auto">
          <a:xfrm>
            <a:off x="207136" y="3981500"/>
            <a:ext cx="1796788" cy="1107996"/>
          </a:xfrm>
          <a:prstGeom prst="rect">
            <a:avLst/>
          </a:prstGeom>
          <a:noFill/>
          <a:ln w="9525">
            <a:noFill/>
            <a:miter lim="800000"/>
            <a:headEnd/>
            <a:tailEnd/>
          </a:ln>
        </p:spPr>
        <p:txBody>
          <a:bodyPr wrap="square">
            <a:spAutoFit/>
          </a:bodyPr>
          <a:lstStyle/>
          <a:p>
            <a:pPr algn="ctr">
              <a:spcBef>
                <a:spcPct val="50000"/>
              </a:spcBef>
              <a:defRPr/>
            </a:pPr>
            <a:r>
              <a:rPr lang="en-US" sz="1600" b="1" kern="400" dirty="0">
                <a:solidFill>
                  <a:schemeClr val="tx1">
                    <a:lumMod val="65000"/>
                    <a:lumOff val="35000"/>
                  </a:schemeClr>
                </a:solidFill>
              </a:rPr>
              <a:t>Marathon</a:t>
            </a:r>
            <a:r>
              <a:rPr lang="en-US" sz="1600" kern="400" dirty="0">
                <a:solidFill>
                  <a:schemeClr val="tx1">
                    <a:lumMod val="65000"/>
                    <a:lumOff val="35000"/>
                  </a:schemeClr>
                </a:solidFill>
              </a:rPr>
              <a:t> </a:t>
            </a:r>
            <a:r>
              <a:rPr lang="en-US" sz="1600" kern="400" dirty="0" smtClean="0">
                <a:solidFill>
                  <a:schemeClr val="tx1">
                    <a:lumMod val="65000"/>
                    <a:lumOff val="35000"/>
                  </a:schemeClr>
                </a:solidFill>
              </a:rPr>
              <a:t/>
            </a:r>
            <a:br>
              <a:rPr lang="en-US" sz="1600" kern="400" dirty="0" smtClean="0">
                <a:solidFill>
                  <a:schemeClr val="tx1">
                    <a:lumMod val="65000"/>
                    <a:lumOff val="35000"/>
                  </a:schemeClr>
                </a:solidFill>
              </a:rPr>
            </a:br>
            <a:r>
              <a:rPr lang="en-US" sz="1400" kern="400" dirty="0" smtClean="0">
                <a:solidFill>
                  <a:schemeClr val="tx1">
                    <a:lumMod val="65000"/>
                    <a:lumOff val="35000"/>
                  </a:schemeClr>
                </a:solidFill>
              </a:rPr>
              <a:t>LIFETIME warranty</a:t>
            </a:r>
            <a:r>
              <a:rPr lang="en-US" sz="1400" kern="400" dirty="0">
                <a:solidFill>
                  <a:schemeClr val="tx1">
                    <a:lumMod val="65000"/>
                    <a:lumOff val="35000"/>
                  </a:schemeClr>
                </a:solidFill>
              </a:rPr>
              <a:t/>
            </a:r>
            <a:br>
              <a:rPr lang="en-US" sz="1400" kern="400" dirty="0">
                <a:solidFill>
                  <a:schemeClr val="tx1">
                    <a:lumMod val="65000"/>
                    <a:lumOff val="35000"/>
                  </a:schemeClr>
                </a:solidFill>
              </a:rPr>
            </a:br>
            <a:r>
              <a:rPr lang="en-US" sz="1200" kern="400" dirty="0" smtClean="0">
                <a:solidFill>
                  <a:schemeClr val="tx1">
                    <a:lumMod val="65000"/>
                    <a:lumOff val="35000"/>
                  </a:schemeClr>
                </a:solidFill>
              </a:rPr>
              <a:t>(High temp, heavy duty models  have 10 year warranties)</a:t>
            </a:r>
          </a:p>
        </p:txBody>
      </p:sp>
      <p:sp>
        <p:nvSpPr>
          <p:cNvPr id="9219" name="Text Box 4"/>
          <p:cNvSpPr txBox="1">
            <a:spLocks noChangeArrowheads="1"/>
          </p:cNvSpPr>
          <p:nvPr/>
        </p:nvSpPr>
        <p:spPr bwMode="auto">
          <a:xfrm>
            <a:off x="2088988" y="4897631"/>
            <a:ext cx="5036151" cy="338554"/>
          </a:xfrm>
          <a:prstGeom prst="rect">
            <a:avLst/>
          </a:prstGeom>
          <a:noFill/>
          <a:ln w="9525">
            <a:noFill/>
            <a:miter lim="800000"/>
            <a:headEnd/>
            <a:tailEnd/>
          </a:ln>
        </p:spPr>
        <p:txBody>
          <a:bodyPr wrap="square">
            <a:spAutoFit/>
          </a:bodyPr>
          <a:lstStyle/>
          <a:p>
            <a:pPr>
              <a:spcBef>
                <a:spcPct val="50000"/>
              </a:spcBef>
              <a:defRPr/>
            </a:pPr>
            <a:r>
              <a:rPr lang="en-US" sz="1600" b="1" kern="400" dirty="0" smtClean="0">
                <a:solidFill>
                  <a:schemeClr val="tx1">
                    <a:lumMod val="65000"/>
                    <a:lumOff val="35000"/>
                  </a:schemeClr>
                </a:solidFill>
              </a:rPr>
              <a:t>Point of Use (POU): </a:t>
            </a:r>
            <a:r>
              <a:rPr lang="en-US" sz="1400" kern="400" dirty="0" smtClean="0">
                <a:solidFill>
                  <a:schemeClr val="tx1">
                    <a:lumMod val="65000"/>
                    <a:lumOff val="35000"/>
                  </a:schemeClr>
                </a:solidFill>
              </a:rPr>
              <a:t>2.5-30 gal tanks and new electric tankless</a:t>
            </a:r>
            <a:endParaRPr lang="en-US" sz="1400" kern="400" dirty="0">
              <a:solidFill>
                <a:schemeClr val="tx1">
                  <a:lumMod val="65000"/>
                  <a:lumOff val="35000"/>
                </a:schemeClr>
              </a:solidFill>
            </a:endParaRPr>
          </a:p>
        </p:txBody>
      </p:sp>
      <p:sp>
        <p:nvSpPr>
          <p:cNvPr id="9220" name="Text Box 5"/>
          <p:cNvSpPr txBox="1">
            <a:spLocks noChangeArrowheads="1"/>
          </p:cNvSpPr>
          <p:nvPr/>
        </p:nvSpPr>
        <p:spPr bwMode="auto">
          <a:xfrm>
            <a:off x="3657302" y="3958066"/>
            <a:ext cx="1828800" cy="923330"/>
          </a:xfrm>
          <a:prstGeom prst="rect">
            <a:avLst/>
          </a:prstGeom>
          <a:noFill/>
          <a:ln w="9525">
            <a:noFill/>
            <a:miter lim="800000"/>
            <a:headEnd/>
            <a:tailEnd/>
          </a:ln>
        </p:spPr>
        <p:txBody>
          <a:bodyPr>
            <a:spAutoFit/>
          </a:bodyPr>
          <a:lstStyle/>
          <a:p>
            <a:pPr algn="ctr">
              <a:spcBef>
                <a:spcPct val="50000"/>
              </a:spcBef>
              <a:defRPr/>
            </a:pPr>
            <a:r>
              <a:rPr lang="en-US" sz="1600" b="1" kern="400" dirty="0" smtClean="0">
                <a:solidFill>
                  <a:schemeClr val="tx1">
                    <a:lumMod val="65000"/>
                    <a:lumOff val="35000"/>
                  </a:schemeClr>
                </a:solidFill>
              </a:rPr>
              <a:t>Classic Plus</a:t>
            </a:r>
            <a:r>
              <a:rPr lang="en-US" sz="1600" kern="400" dirty="0" smtClean="0">
                <a:solidFill>
                  <a:schemeClr val="tx1">
                    <a:lumMod val="65000"/>
                    <a:lumOff val="35000"/>
                  </a:schemeClr>
                </a:solidFill>
              </a:rPr>
              <a:t>    </a:t>
            </a:r>
            <a:br>
              <a:rPr lang="en-US" sz="1600" kern="400" dirty="0" smtClean="0">
                <a:solidFill>
                  <a:schemeClr val="tx1">
                    <a:lumMod val="65000"/>
                    <a:lumOff val="35000"/>
                  </a:schemeClr>
                </a:solidFill>
              </a:rPr>
            </a:br>
            <a:r>
              <a:rPr lang="en-US" sz="1400" kern="400" dirty="0" smtClean="0">
                <a:solidFill>
                  <a:schemeClr val="tx1">
                    <a:lumMod val="65000"/>
                    <a:lumOff val="35000"/>
                  </a:schemeClr>
                </a:solidFill>
              </a:rPr>
              <a:t>8 Year warranty</a:t>
            </a:r>
            <a:br>
              <a:rPr lang="en-US" sz="1400" kern="400" dirty="0" smtClean="0">
                <a:solidFill>
                  <a:schemeClr val="tx1">
                    <a:lumMod val="65000"/>
                    <a:lumOff val="35000"/>
                  </a:schemeClr>
                </a:solidFill>
              </a:rPr>
            </a:br>
            <a:r>
              <a:rPr lang="en-US" sz="1200" kern="400" dirty="0" smtClean="0">
                <a:solidFill>
                  <a:schemeClr val="tx1">
                    <a:lumMod val="65000"/>
                    <a:lumOff val="35000"/>
                  </a:schemeClr>
                </a:solidFill>
              </a:rPr>
              <a:t>(12 Years with ProtectionPlus kit)</a:t>
            </a:r>
            <a:endParaRPr lang="en-US" sz="1200" kern="400" dirty="0">
              <a:solidFill>
                <a:schemeClr val="tx1">
                  <a:lumMod val="65000"/>
                  <a:lumOff val="35000"/>
                </a:schemeClr>
              </a:solidFill>
            </a:endParaRPr>
          </a:p>
        </p:txBody>
      </p:sp>
      <p:sp>
        <p:nvSpPr>
          <p:cNvPr id="9221" name="Text Box 6"/>
          <p:cNvSpPr txBox="1">
            <a:spLocks noChangeArrowheads="1"/>
          </p:cNvSpPr>
          <p:nvPr/>
        </p:nvSpPr>
        <p:spPr bwMode="auto">
          <a:xfrm>
            <a:off x="5367668" y="3958066"/>
            <a:ext cx="1778000" cy="923330"/>
          </a:xfrm>
          <a:prstGeom prst="rect">
            <a:avLst/>
          </a:prstGeom>
          <a:noFill/>
          <a:ln w="9525">
            <a:noFill/>
            <a:miter lim="800000"/>
            <a:headEnd/>
            <a:tailEnd/>
          </a:ln>
        </p:spPr>
        <p:txBody>
          <a:bodyPr>
            <a:spAutoFit/>
          </a:bodyPr>
          <a:lstStyle/>
          <a:p>
            <a:pPr algn="ctr">
              <a:spcBef>
                <a:spcPct val="50000"/>
              </a:spcBef>
              <a:defRPr/>
            </a:pPr>
            <a:r>
              <a:rPr lang="en-US" sz="1600" b="1" kern="400" dirty="0" smtClean="0">
                <a:solidFill>
                  <a:schemeClr val="tx1">
                    <a:lumMod val="65000"/>
                    <a:lumOff val="35000"/>
                  </a:schemeClr>
                </a:solidFill>
              </a:rPr>
              <a:t>Classic  </a:t>
            </a:r>
            <a:r>
              <a:rPr lang="en-US" sz="1600" kern="400" dirty="0" smtClean="0">
                <a:solidFill>
                  <a:schemeClr val="tx1">
                    <a:lumMod val="65000"/>
                    <a:lumOff val="35000"/>
                  </a:schemeClr>
                </a:solidFill>
              </a:rPr>
              <a:t/>
            </a:r>
            <a:br>
              <a:rPr lang="en-US" sz="1600" kern="400" dirty="0" smtClean="0">
                <a:solidFill>
                  <a:schemeClr val="tx1">
                    <a:lumMod val="65000"/>
                    <a:lumOff val="35000"/>
                  </a:schemeClr>
                </a:solidFill>
              </a:rPr>
            </a:br>
            <a:r>
              <a:rPr lang="en-US" sz="1400" kern="400" dirty="0" smtClean="0">
                <a:solidFill>
                  <a:schemeClr val="tx1">
                    <a:lumMod val="65000"/>
                    <a:lumOff val="35000"/>
                  </a:schemeClr>
                </a:solidFill>
              </a:rPr>
              <a:t>6 Year warranty</a:t>
            </a:r>
            <a:br>
              <a:rPr lang="en-US" sz="1400" kern="400" dirty="0" smtClean="0">
                <a:solidFill>
                  <a:schemeClr val="tx1">
                    <a:lumMod val="65000"/>
                    <a:lumOff val="35000"/>
                  </a:schemeClr>
                </a:solidFill>
              </a:rPr>
            </a:br>
            <a:r>
              <a:rPr lang="en-US" sz="1200" kern="400" dirty="0" smtClean="0">
                <a:solidFill>
                  <a:schemeClr val="tx1">
                    <a:lumMod val="65000"/>
                    <a:lumOff val="35000"/>
                  </a:schemeClr>
                </a:solidFill>
              </a:rPr>
              <a:t>(10 Years with ProtectionPlus kit)</a:t>
            </a:r>
            <a:endParaRPr lang="en-US" sz="1200" kern="400" dirty="0">
              <a:solidFill>
                <a:schemeClr val="tx1">
                  <a:lumMod val="65000"/>
                  <a:lumOff val="35000"/>
                </a:schemeClr>
              </a:solidFill>
            </a:endParaRPr>
          </a:p>
        </p:txBody>
      </p:sp>
      <p:sp>
        <p:nvSpPr>
          <p:cNvPr id="9222" name="Text Box 7"/>
          <p:cNvSpPr txBox="1">
            <a:spLocks noChangeArrowheads="1"/>
          </p:cNvSpPr>
          <p:nvPr/>
        </p:nvSpPr>
        <p:spPr bwMode="auto">
          <a:xfrm>
            <a:off x="7100771" y="3950863"/>
            <a:ext cx="1716087" cy="553998"/>
          </a:xfrm>
          <a:prstGeom prst="rect">
            <a:avLst/>
          </a:prstGeom>
          <a:noFill/>
          <a:ln w="9525">
            <a:noFill/>
            <a:miter lim="800000"/>
            <a:headEnd/>
            <a:tailEnd/>
          </a:ln>
        </p:spPr>
        <p:txBody>
          <a:bodyPr wrap="square">
            <a:spAutoFit/>
          </a:bodyPr>
          <a:lstStyle/>
          <a:p>
            <a:pPr algn="ctr">
              <a:spcBef>
                <a:spcPct val="50000"/>
              </a:spcBef>
              <a:defRPr/>
            </a:pPr>
            <a:r>
              <a:rPr lang="en-US" sz="1600" b="1" dirty="0" smtClean="0">
                <a:solidFill>
                  <a:schemeClr val="tx1">
                    <a:lumMod val="65000"/>
                    <a:lumOff val="35000"/>
                  </a:schemeClr>
                </a:solidFill>
              </a:rPr>
              <a:t>Table-top</a:t>
            </a:r>
            <a:r>
              <a:rPr lang="en-US" sz="1600" dirty="0" smtClean="0">
                <a:solidFill>
                  <a:schemeClr val="tx1">
                    <a:lumMod val="65000"/>
                    <a:lumOff val="35000"/>
                  </a:schemeClr>
                </a:solidFill>
              </a:rPr>
              <a:t/>
            </a:r>
            <a:br>
              <a:rPr lang="en-US" sz="1600" dirty="0" smtClean="0">
                <a:solidFill>
                  <a:schemeClr val="tx1">
                    <a:lumMod val="65000"/>
                    <a:lumOff val="35000"/>
                  </a:schemeClr>
                </a:solidFill>
              </a:rPr>
            </a:br>
            <a:r>
              <a:rPr lang="en-US" sz="1400" dirty="0" smtClean="0">
                <a:solidFill>
                  <a:schemeClr val="tx1">
                    <a:lumMod val="65000"/>
                    <a:lumOff val="35000"/>
                  </a:schemeClr>
                </a:solidFill>
              </a:rPr>
              <a:t>6 Year warranty</a:t>
            </a:r>
            <a:endParaRPr lang="en-US" sz="1400" dirty="0">
              <a:solidFill>
                <a:schemeClr val="tx1">
                  <a:lumMod val="65000"/>
                  <a:lumOff val="35000"/>
                </a:schemeClr>
              </a:solidFill>
            </a:endParaRPr>
          </a:p>
        </p:txBody>
      </p:sp>
      <p:sp>
        <p:nvSpPr>
          <p:cNvPr id="7175" name="Text Box 8"/>
          <p:cNvSpPr txBox="1">
            <a:spLocks noChangeArrowheads="1"/>
          </p:cNvSpPr>
          <p:nvPr/>
        </p:nvSpPr>
        <p:spPr bwMode="auto">
          <a:xfrm>
            <a:off x="-9427" y="204850"/>
            <a:ext cx="9144000" cy="646331"/>
          </a:xfrm>
          <a:prstGeom prst="rect">
            <a:avLst/>
          </a:prstGeom>
          <a:noFill/>
          <a:ln w="9525">
            <a:noFill/>
            <a:miter lim="800000"/>
            <a:headEnd/>
            <a:tailEnd/>
          </a:ln>
        </p:spPr>
        <p:txBody>
          <a:bodyPr wrap="square">
            <a:spAutoFit/>
          </a:bodyPr>
          <a:lstStyle/>
          <a:p>
            <a:pPr algn="ctr">
              <a:spcBef>
                <a:spcPct val="50000"/>
              </a:spcBef>
            </a:pPr>
            <a:r>
              <a:rPr lang="en-US" sz="3600" dirty="0">
                <a:solidFill>
                  <a:schemeClr val="bg1">
                    <a:lumMod val="85000"/>
                  </a:schemeClr>
                </a:solidFill>
                <a:latin typeface="+mj-lt"/>
              </a:rPr>
              <a:t>Rheem Electric </a:t>
            </a:r>
            <a:r>
              <a:rPr lang="en-US" sz="3600" dirty="0" smtClean="0">
                <a:solidFill>
                  <a:schemeClr val="bg1">
                    <a:lumMod val="85000"/>
                  </a:schemeClr>
                </a:solidFill>
                <a:latin typeface="+mj-lt"/>
              </a:rPr>
              <a:t>Product </a:t>
            </a:r>
            <a:r>
              <a:rPr lang="en-US" sz="3600" dirty="0">
                <a:solidFill>
                  <a:schemeClr val="bg1">
                    <a:lumMod val="85000"/>
                  </a:schemeClr>
                </a:solidFill>
                <a:latin typeface="+mj-lt"/>
              </a:rPr>
              <a:t>Line</a:t>
            </a:r>
          </a:p>
        </p:txBody>
      </p:sp>
      <p:pic>
        <p:nvPicPr>
          <p:cNvPr id="7182" name="Picture 20" descr="Table Top"/>
          <p:cNvPicPr>
            <a:picLocks noChangeAspect="1" noChangeArrowheads="1"/>
          </p:cNvPicPr>
          <p:nvPr/>
        </p:nvPicPr>
        <p:blipFill>
          <a:blip r:embed="rId5"/>
          <a:srcRect/>
          <a:stretch>
            <a:fillRect/>
          </a:stretch>
        </p:blipFill>
        <p:spPr bwMode="auto">
          <a:xfrm>
            <a:off x="7243303" y="2045863"/>
            <a:ext cx="1338262" cy="1905000"/>
          </a:xfrm>
          <a:prstGeom prst="rect">
            <a:avLst/>
          </a:prstGeom>
          <a:noFill/>
          <a:ln w="9525">
            <a:noFill/>
            <a:miter lim="800000"/>
            <a:headEnd/>
            <a:tailEnd/>
          </a:ln>
        </p:spPr>
      </p:pic>
      <p:sp>
        <p:nvSpPr>
          <p:cNvPr id="17" name="TextBox 16"/>
          <p:cNvSpPr txBox="1"/>
          <p:nvPr/>
        </p:nvSpPr>
        <p:spPr>
          <a:xfrm>
            <a:off x="1775635" y="4003396"/>
            <a:ext cx="1974850" cy="769441"/>
          </a:xfrm>
          <a:prstGeom prst="rect">
            <a:avLst/>
          </a:prstGeom>
          <a:noFill/>
        </p:spPr>
        <p:txBody>
          <a:bodyPr>
            <a:spAutoFit/>
          </a:bodyPr>
          <a:lstStyle/>
          <a:p>
            <a:pPr algn="ctr">
              <a:defRPr/>
            </a:pPr>
            <a:r>
              <a:rPr lang="en-US" sz="1600" b="1" dirty="0" smtClean="0">
                <a:solidFill>
                  <a:schemeClr val="tx1">
                    <a:lumMod val="65000"/>
                    <a:lumOff val="35000"/>
                  </a:schemeClr>
                </a:solidFill>
              </a:rPr>
              <a:t>Prestige Hybrid </a:t>
            </a:r>
            <a:r>
              <a:rPr lang="en-US" sz="1600" dirty="0" smtClean="0">
                <a:solidFill>
                  <a:schemeClr val="tx1">
                    <a:lumMod val="65000"/>
                    <a:lumOff val="35000"/>
                  </a:schemeClr>
                </a:solidFill>
              </a:rPr>
              <a:t/>
            </a:r>
            <a:br>
              <a:rPr lang="en-US" sz="1600" dirty="0" smtClean="0">
                <a:solidFill>
                  <a:schemeClr val="tx1">
                    <a:lumMod val="65000"/>
                    <a:lumOff val="35000"/>
                  </a:schemeClr>
                </a:solidFill>
              </a:rPr>
            </a:br>
            <a:r>
              <a:rPr lang="en-US" sz="1400" dirty="0" smtClean="0">
                <a:solidFill>
                  <a:schemeClr val="tx1">
                    <a:lumMod val="65000"/>
                    <a:lumOff val="35000"/>
                  </a:schemeClr>
                </a:solidFill>
              </a:rPr>
              <a:t>12 Year warranty</a:t>
            </a:r>
            <a:br>
              <a:rPr lang="en-US" sz="1400" dirty="0" smtClean="0">
                <a:solidFill>
                  <a:schemeClr val="tx1">
                    <a:lumMod val="65000"/>
                    <a:lumOff val="35000"/>
                  </a:schemeClr>
                </a:solidFill>
              </a:rPr>
            </a:br>
            <a:r>
              <a:rPr lang="en-US" sz="1400" dirty="0" smtClean="0">
                <a:solidFill>
                  <a:schemeClr val="tx1">
                    <a:lumMod val="65000"/>
                    <a:lumOff val="35000"/>
                  </a:schemeClr>
                </a:solidFill>
              </a:rPr>
              <a:t>ENERGY STAR</a:t>
            </a:r>
            <a:r>
              <a:rPr lang="en-US" sz="1400" baseline="30000" dirty="0" smtClean="0">
                <a:solidFill>
                  <a:schemeClr val="tx1">
                    <a:lumMod val="65000"/>
                    <a:lumOff val="35000"/>
                  </a:schemeClr>
                </a:solidFill>
              </a:rPr>
              <a:t>®</a:t>
            </a:r>
            <a:endParaRPr lang="en-US" sz="1400" baseline="30000" dirty="0">
              <a:solidFill>
                <a:schemeClr val="tx1">
                  <a:lumMod val="65000"/>
                  <a:lumOff val="35000"/>
                </a:schemeClr>
              </a:solidFill>
            </a:endParaRPr>
          </a:p>
        </p:txBody>
      </p:sp>
      <p:sp>
        <p:nvSpPr>
          <p:cNvPr id="23" name="Text Box 7"/>
          <p:cNvSpPr txBox="1">
            <a:spLocks noChangeArrowheads="1"/>
          </p:cNvSpPr>
          <p:nvPr/>
        </p:nvSpPr>
        <p:spPr bwMode="auto">
          <a:xfrm>
            <a:off x="7188201" y="4918428"/>
            <a:ext cx="1531594" cy="984885"/>
          </a:xfrm>
          <a:prstGeom prst="rect">
            <a:avLst/>
          </a:prstGeom>
          <a:noFill/>
          <a:ln w="9525">
            <a:solidFill>
              <a:schemeClr val="tx1">
                <a:lumMod val="50000"/>
                <a:lumOff val="50000"/>
              </a:schemeClr>
            </a:solidFill>
            <a:miter lim="800000"/>
            <a:headEnd/>
            <a:tailEnd/>
          </a:ln>
        </p:spPr>
        <p:txBody>
          <a:bodyPr wrap="square">
            <a:spAutoFit/>
          </a:bodyPr>
          <a:lstStyle/>
          <a:p>
            <a:pPr algn="ctr">
              <a:spcBef>
                <a:spcPct val="50000"/>
              </a:spcBef>
              <a:defRPr/>
            </a:pPr>
            <a:r>
              <a:rPr lang="en-US" sz="1600" b="1" dirty="0" smtClean="0">
                <a:solidFill>
                  <a:schemeClr val="tx1">
                    <a:lumMod val="65000"/>
                    <a:lumOff val="35000"/>
                  </a:schemeClr>
                </a:solidFill>
              </a:rPr>
              <a:t>Classic</a:t>
            </a:r>
            <a:r>
              <a:rPr lang="en-US" sz="1600" dirty="0" smtClean="0">
                <a:solidFill>
                  <a:schemeClr val="tx1">
                    <a:lumMod val="65000"/>
                    <a:lumOff val="35000"/>
                  </a:schemeClr>
                </a:solidFill>
              </a:rPr>
              <a:t/>
            </a:r>
            <a:br>
              <a:rPr lang="en-US" sz="1600" dirty="0" smtClean="0">
                <a:solidFill>
                  <a:schemeClr val="tx1">
                    <a:lumMod val="65000"/>
                    <a:lumOff val="35000"/>
                  </a:schemeClr>
                </a:solidFill>
              </a:rPr>
            </a:br>
            <a:r>
              <a:rPr lang="en-US" sz="1400" dirty="0" smtClean="0">
                <a:solidFill>
                  <a:schemeClr val="tx1">
                    <a:lumMod val="65000"/>
                    <a:lumOff val="35000"/>
                  </a:schemeClr>
                </a:solidFill>
              </a:rPr>
              <a:t>Manufactured Housing</a:t>
            </a:r>
            <a:r>
              <a:rPr lang="en-US" sz="1600" dirty="0" smtClean="0">
                <a:solidFill>
                  <a:schemeClr val="tx1">
                    <a:lumMod val="65000"/>
                    <a:lumOff val="35000"/>
                  </a:schemeClr>
                </a:solidFill>
              </a:rPr>
              <a:t/>
            </a:r>
            <a:br>
              <a:rPr lang="en-US" sz="1600" dirty="0" smtClean="0">
                <a:solidFill>
                  <a:schemeClr val="tx1">
                    <a:lumMod val="65000"/>
                    <a:lumOff val="35000"/>
                  </a:schemeClr>
                </a:solidFill>
              </a:rPr>
            </a:br>
            <a:r>
              <a:rPr lang="en-US" sz="1200" dirty="0" smtClean="0">
                <a:solidFill>
                  <a:schemeClr val="tx1">
                    <a:lumMod val="65000"/>
                    <a:lumOff val="35000"/>
                  </a:schemeClr>
                </a:solidFill>
              </a:rPr>
              <a:t>6 Year warranty</a:t>
            </a:r>
            <a:endParaRPr lang="en-US" sz="1200" dirty="0">
              <a:solidFill>
                <a:schemeClr val="tx1">
                  <a:lumMod val="65000"/>
                  <a:lumOff val="35000"/>
                </a:schemeClr>
              </a:solidFill>
            </a:endParaRPr>
          </a:p>
        </p:txBody>
      </p:sp>
      <p:sp>
        <p:nvSpPr>
          <p:cNvPr id="20"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21" name="Picture 8" descr="Rheem_3-10kW_FrontV.jpg"/>
          <p:cNvPicPr>
            <a:picLocks noChangeAspect="1"/>
          </p:cNvPicPr>
          <p:nvPr/>
        </p:nvPicPr>
        <p:blipFill>
          <a:blip r:embed="rId6"/>
          <a:srcRect/>
          <a:stretch>
            <a:fillRect/>
          </a:stretch>
        </p:blipFill>
        <p:spPr bwMode="auto">
          <a:xfrm>
            <a:off x="5534443" y="5603702"/>
            <a:ext cx="368762" cy="533168"/>
          </a:xfrm>
          <a:prstGeom prst="rect">
            <a:avLst/>
          </a:prstGeom>
          <a:noFill/>
          <a:ln w="9525">
            <a:noFill/>
            <a:miter lim="800000"/>
            <a:headEnd/>
            <a:tailEnd/>
          </a:ln>
        </p:spPr>
      </p:pic>
      <p:pic>
        <p:nvPicPr>
          <p:cNvPr id="22" name="Picture 9" descr="Rheem_14kW_Front.jpg"/>
          <p:cNvPicPr>
            <a:picLocks noChangeAspect="1"/>
          </p:cNvPicPr>
          <p:nvPr/>
        </p:nvPicPr>
        <p:blipFill>
          <a:blip r:embed="rId7"/>
          <a:srcRect r="4" b="16"/>
          <a:stretch>
            <a:fillRect/>
          </a:stretch>
        </p:blipFill>
        <p:spPr bwMode="auto">
          <a:xfrm>
            <a:off x="5983179" y="5571803"/>
            <a:ext cx="495918" cy="557642"/>
          </a:xfrm>
          <a:prstGeom prst="rect">
            <a:avLst/>
          </a:prstGeom>
          <a:noFill/>
          <a:ln w="9525">
            <a:noFill/>
            <a:miter lim="800000"/>
            <a:headEnd/>
            <a:tailEnd/>
          </a:ln>
        </p:spPr>
      </p:pic>
      <p:pic>
        <p:nvPicPr>
          <p:cNvPr id="30" name="Picture 2" descr="R:\2012-VBL-Product-Images\Marathon\Marathon-20Gal.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647838" y="5180156"/>
            <a:ext cx="812190" cy="1249747"/>
          </a:xfrm>
          <a:prstGeom prst="rect">
            <a:avLst/>
          </a:prstGeom>
          <a:noFill/>
        </p:spPr>
      </p:pic>
      <p:pic>
        <p:nvPicPr>
          <p:cNvPr id="26" name="Picture 2" descr="\\bdataprod1\lbutler\My Documents\Residential Reset Commercialization\Reset Images_Rheem+Ruud\Rheem Lower+Higher Res Cropped Pro Images\RHClassic-Short-Std-Electric-BrassDV-Low.png"/>
          <p:cNvPicPr>
            <a:picLocks noChangeAspect="1" noChangeArrowheads="1"/>
          </p:cNvPicPr>
          <p:nvPr/>
        </p:nvPicPr>
        <p:blipFill>
          <a:blip r:embed="rId9"/>
          <a:srcRect/>
          <a:stretch>
            <a:fillRect/>
          </a:stretch>
        </p:blipFill>
        <p:spPr bwMode="auto">
          <a:xfrm>
            <a:off x="3114382" y="5304381"/>
            <a:ext cx="739196" cy="1165448"/>
          </a:xfrm>
          <a:prstGeom prst="rect">
            <a:avLst/>
          </a:prstGeom>
          <a:ln>
            <a:noFill/>
          </a:ln>
          <a:effectLst/>
        </p:spPr>
      </p:pic>
      <p:pic>
        <p:nvPicPr>
          <p:cNvPr id="2050" name="Picture 2" descr="\\bdataprod1\lbutler\My Documents\Residential Reset Commercialization\Reset Images_Rheem+Ruud\Rheem Lower+Higher Res Cropped Pro Images\RHClassic-POU_2.5Gal-BrassDV-Low"/>
          <p:cNvPicPr>
            <a:picLocks noChangeAspect="1" noChangeArrowheads="1"/>
          </p:cNvPicPr>
          <p:nvPr/>
        </p:nvPicPr>
        <p:blipFill>
          <a:blip r:embed="rId10"/>
          <a:srcRect/>
          <a:stretch>
            <a:fillRect/>
          </a:stretch>
        </p:blipFill>
        <p:spPr bwMode="auto">
          <a:xfrm>
            <a:off x="3940500" y="5471253"/>
            <a:ext cx="707338" cy="958650"/>
          </a:xfrm>
          <a:prstGeom prst="rect">
            <a:avLst/>
          </a:prstGeom>
          <a:noFill/>
        </p:spPr>
      </p:pic>
      <p:pic>
        <p:nvPicPr>
          <p:cNvPr id="2051" name="Picture 3" descr="\\bdataprod1\lbutler\My Documents\Residential Reset Commercialization\Reset Images_Rheem+Ruud\Rheem Lower+Higher Res Cropped Pro Images\RHClassic-POU_6Gal-Low.png"/>
          <p:cNvPicPr>
            <a:picLocks noChangeAspect="1" noChangeArrowheads="1"/>
          </p:cNvPicPr>
          <p:nvPr/>
        </p:nvPicPr>
        <p:blipFill>
          <a:blip r:embed="rId11"/>
          <a:srcRect/>
          <a:stretch>
            <a:fillRect/>
          </a:stretch>
        </p:blipFill>
        <p:spPr bwMode="auto">
          <a:xfrm>
            <a:off x="1867885" y="5267437"/>
            <a:ext cx="1127400" cy="1193718"/>
          </a:xfrm>
          <a:prstGeom prst="rect">
            <a:avLst/>
          </a:prstGeom>
          <a:noFill/>
        </p:spPr>
      </p:pic>
      <p:pic>
        <p:nvPicPr>
          <p:cNvPr id="29" name="Picture 2" descr="\\bdataprod1\lbutler\My Documents\Residential Reset Commercialization\Reset Images_Rheem+Ruud\Rheem Lower+Higher Res Cropped Pro Images\RHClassic-Tall-Std-Electric-Classic-sys_sentinal-BrassDV-Low.png"/>
          <p:cNvPicPr>
            <a:picLocks noChangeAspect="1" noChangeArrowheads="1"/>
          </p:cNvPicPr>
          <p:nvPr/>
        </p:nvPicPr>
        <p:blipFill>
          <a:blip r:embed="rId12"/>
          <a:srcRect b="-4549"/>
          <a:stretch>
            <a:fillRect/>
          </a:stretch>
        </p:blipFill>
        <p:spPr bwMode="auto">
          <a:xfrm>
            <a:off x="4147166" y="1603891"/>
            <a:ext cx="823650" cy="2468083"/>
          </a:xfrm>
          <a:prstGeom prst="rect">
            <a:avLst/>
          </a:prstGeom>
          <a:ln>
            <a:noFill/>
          </a:ln>
          <a:effectLst/>
        </p:spPr>
      </p:pic>
      <p:pic>
        <p:nvPicPr>
          <p:cNvPr id="2052" name="Picture 4" descr="\\bdataprod1\lbutler\My Documents\Residential Reset Commercialization\Reset Images_Rheem+Ruud\Rheem Lower+Higher Res Cropped Pro Images\RHClassic-MFG-Home-Electric-PlasticDV-Low.png"/>
          <p:cNvPicPr>
            <a:picLocks noChangeAspect="1" noChangeArrowheads="1"/>
          </p:cNvPicPr>
          <p:nvPr/>
        </p:nvPicPr>
        <p:blipFill>
          <a:blip r:embed="rId13"/>
          <a:srcRect/>
          <a:stretch>
            <a:fillRect/>
          </a:stretch>
        </p:blipFill>
        <p:spPr bwMode="auto">
          <a:xfrm>
            <a:off x="5760030" y="1694616"/>
            <a:ext cx="889849" cy="2290308"/>
          </a:xfrm>
          <a:prstGeom prst="rect">
            <a:avLst/>
          </a:prstGeom>
          <a:noFill/>
          <a:effectLst/>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2012-VBL-Product-Images\Marathon\Marathon-2-Port Storage.jpg"/>
          <p:cNvPicPr>
            <a:picLocks noChangeAspect="1" noChangeArrowheads="1"/>
          </p:cNvPicPr>
          <p:nvPr/>
        </p:nvPicPr>
        <p:blipFill>
          <a:blip r:embed="rId2"/>
          <a:srcRect/>
          <a:stretch>
            <a:fillRect/>
          </a:stretch>
        </p:blipFill>
        <p:spPr bwMode="auto">
          <a:xfrm>
            <a:off x="6003404" y="1914700"/>
            <a:ext cx="1086530" cy="2746847"/>
          </a:xfrm>
          <a:prstGeom prst="rect">
            <a:avLst/>
          </a:prstGeom>
          <a:noFill/>
        </p:spPr>
      </p:pic>
      <p:sp>
        <p:nvSpPr>
          <p:cNvPr id="9218" name="Text Box 3"/>
          <p:cNvSpPr txBox="1">
            <a:spLocks noChangeArrowheads="1"/>
          </p:cNvSpPr>
          <p:nvPr/>
        </p:nvSpPr>
        <p:spPr bwMode="auto">
          <a:xfrm>
            <a:off x="1573280" y="4820445"/>
            <a:ext cx="1796788" cy="738664"/>
          </a:xfrm>
          <a:prstGeom prst="rect">
            <a:avLst/>
          </a:prstGeom>
          <a:noFill/>
          <a:ln w="9525">
            <a:noFill/>
            <a:miter lim="800000"/>
            <a:headEnd/>
            <a:tailEnd/>
          </a:ln>
        </p:spPr>
        <p:txBody>
          <a:bodyPr wrap="square">
            <a:spAutoFit/>
          </a:bodyPr>
          <a:lstStyle/>
          <a:p>
            <a:pPr algn="ctr">
              <a:spcBef>
                <a:spcPct val="50000"/>
              </a:spcBef>
              <a:defRPr/>
            </a:pPr>
            <a:r>
              <a:rPr lang="en-US" sz="1600" b="1" kern="400" dirty="0" err="1" smtClean="0">
                <a:solidFill>
                  <a:schemeClr val="tx1">
                    <a:lumMod val="65000"/>
                    <a:lumOff val="35000"/>
                  </a:schemeClr>
                </a:solidFill>
              </a:rPr>
              <a:t>Solaraide</a:t>
            </a:r>
            <a:r>
              <a:rPr lang="en-US" sz="1600" b="1" kern="400" dirty="0" smtClean="0">
                <a:solidFill>
                  <a:schemeClr val="tx1">
                    <a:lumMod val="65000"/>
                    <a:lumOff val="35000"/>
                  </a:schemeClr>
                </a:solidFill>
              </a:rPr>
              <a:t>-HE</a:t>
            </a:r>
            <a:r>
              <a:rPr lang="en-US" sz="1600" kern="400" dirty="0" smtClean="0">
                <a:solidFill>
                  <a:schemeClr val="tx1">
                    <a:lumMod val="65000"/>
                    <a:lumOff val="35000"/>
                  </a:schemeClr>
                </a:solidFill>
              </a:rPr>
              <a:t> </a:t>
            </a:r>
            <a:br>
              <a:rPr lang="en-US" sz="1600" kern="400" dirty="0" smtClean="0">
                <a:solidFill>
                  <a:schemeClr val="tx1">
                    <a:lumMod val="65000"/>
                    <a:lumOff val="35000"/>
                  </a:schemeClr>
                </a:solidFill>
              </a:rPr>
            </a:br>
            <a:r>
              <a:rPr lang="en-US" sz="1400" kern="400" dirty="0" smtClean="0">
                <a:solidFill>
                  <a:schemeClr val="tx1">
                    <a:lumMod val="65000"/>
                    <a:lumOff val="35000"/>
                  </a:schemeClr>
                </a:solidFill>
              </a:rPr>
              <a:t>6 Year warranty</a:t>
            </a:r>
            <a:r>
              <a:rPr lang="en-US" sz="1400" kern="400" dirty="0">
                <a:solidFill>
                  <a:schemeClr val="tx1">
                    <a:lumMod val="65000"/>
                    <a:lumOff val="35000"/>
                  </a:schemeClr>
                </a:solidFill>
              </a:rPr>
              <a:t/>
            </a:r>
            <a:br>
              <a:rPr lang="en-US" sz="1400" kern="400" dirty="0">
                <a:solidFill>
                  <a:schemeClr val="tx1">
                    <a:lumMod val="65000"/>
                    <a:lumOff val="35000"/>
                  </a:schemeClr>
                </a:solidFill>
              </a:rPr>
            </a:br>
            <a:endParaRPr lang="en-US" sz="1200" kern="400" dirty="0" smtClean="0">
              <a:solidFill>
                <a:schemeClr val="tx1">
                  <a:lumMod val="65000"/>
                  <a:lumOff val="35000"/>
                </a:schemeClr>
              </a:solidFill>
            </a:endParaRPr>
          </a:p>
        </p:txBody>
      </p:sp>
      <p:sp>
        <p:nvSpPr>
          <p:cNvPr id="9221" name="Text Box 6"/>
          <p:cNvSpPr txBox="1">
            <a:spLocks noChangeArrowheads="1"/>
          </p:cNvSpPr>
          <p:nvPr/>
        </p:nvSpPr>
        <p:spPr bwMode="auto">
          <a:xfrm>
            <a:off x="4359254" y="4820445"/>
            <a:ext cx="2693490" cy="769441"/>
          </a:xfrm>
          <a:prstGeom prst="rect">
            <a:avLst/>
          </a:prstGeom>
          <a:noFill/>
          <a:ln w="9525">
            <a:noFill/>
            <a:miter lim="800000"/>
            <a:headEnd/>
            <a:tailEnd/>
          </a:ln>
        </p:spPr>
        <p:txBody>
          <a:bodyPr wrap="square">
            <a:spAutoFit/>
          </a:bodyPr>
          <a:lstStyle/>
          <a:p>
            <a:pPr algn="ctr">
              <a:spcBef>
                <a:spcPct val="50000"/>
              </a:spcBef>
              <a:defRPr/>
            </a:pPr>
            <a:r>
              <a:rPr lang="en-US" sz="1600" b="1" kern="400" dirty="0" smtClean="0">
                <a:solidFill>
                  <a:schemeClr val="tx1">
                    <a:lumMod val="65000"/>
                    <a:lumOff val="35000"/>
                  </a:schemeClr>
                </a:solidFill>
              </a:rPr>
              <a:t>Marathon Thermal Storage</a:t>
            </a:r>
            <a:r>
              <a:rPr lang="en-US" sz="1600" kern="400" dirty="0" smtClean="0">
                <a:solidFill>
                  <a:schemeClr val="tx1">
                    <a:lumMod val="65000"/>
                    <a:lumOff val="35000"/>
                  </a:schemeClr>
                </a:solidFill>
              </a:rPr>
              <a:t/>
            </a:r>
            <a:br>
              <a:rPr lang="en-US" sz="1600" kern="400" dirty="0" smtClean="0">
                <a:solidFill>
                  <a:schemeClr val="tx1">
                    <a:lumMod val="65000"/>
                    <a:lumOff val="35000"/>
                  </a:schemeClr>
                </a:solidFill>
              </a:rPr>
            </a:br>
            <a:r>
              <a:rPr lang="en-US" sz="1400" kern="400" dirty="0" smtClean="0">
                <a:solidFill>
                  <a:schemeClr val="tx1">
                    <a:lumMod val="65000"/>
                    <a:lumOff val="35000"/>
                  </a:schemeClr>
                </a:solidFill>
              </a:rPr>
              <a:t>Limited lifetime warranty</a:t>
            </a:r>
            <a:br>
              <a:rPr lang="en-US" sz="1400" kern="400" dirty="0" smtClean="0">
                <a:solidFill>
                  <a:schemeClr val="tx1">
                    <a:lumMod val="65000"/>
                    <a:lumOff val="35000"/>
                  </a:schemeClr>
                </a:solidFill>
              </a:rPr>
            </a:br>
            <a:endParaRPr lang="en-US" sz="1400" kern="400" dirty="0">
              <a:solidFill>
                <a:schemeClr val="tx1">
                  <a:lumMod val="65000"/>
                  <a:lumOff val="35000"/>
                </a:schemeClr>
              </a:solidFill>
            </a:endParaRPr>
          </a:p>
        </p:txBody>
      </p:sp>
      <p:sp>
        <p:nvSpPr>
          <p:cNvPr id="7175" name="Text Box 8"/>
          <p:cNvSpPr txBox="1">
            <a:spLocks noChangeArrowheads="1"/>
          </p:cNvSpPr>
          <p:nvPr/>
        </p:nvSpPr>
        <p:spPr bwMode="auto">
          <a:xfrm>
            <a:off x="0" y="84841"/>
            <a:ext cx="9144000" cy="1015663"/>
          </a:xfrm>
          <a:prstGeom prst="rect">
            <a:avLst/>
          </a:prstGeom>
          <a:noFill/>
          <a:ln w="9525">
            <a:noFill/>
            <a:miter lim="800000"/>
            <a:headEnd/>
            <a:tailEnd/>
          </a:ln>
        </p:spPr>
        <p:txBody>
          <a:bodyPr wrap="square">
            <a:spAutoFit/>
          </a:bodyPr>
          <a:lstStyle/>
          <a:p>
            <a:pPr algn="ctr">
              <a:spcBef>
                <a:spcPct val="50000"/>
              </a:spcBef>
            </a:pPr>
            <a:r>
              <a:rPr lang="en-US" sz="3600" dirty="0">
                <a:solidFill>
                  <a:schemeClr val="bg1">
                    <a:lumMod val="85000"/>
                  </a:schemeClr>
                </a:solidFill>
                <a:latin typeface="+mj-lt"/>
              </a:rPr>
              <a:t>Rheem Electric Product </a:t>
            </a:r>
            <a:r>
              <a:rPr lang="en-US" sz="3600" dirty="0" smtClean="0">
                <a:solidFill>
                  <a:schemeClr val="bg1">
                    <a:lumMod val="85000"/>
                  </a:schemeClr>
                </a:solidFill>
                <a:latin typeface="+mj-lt"/>
              </a:rPr>
              <a:t>Line </a:t>
            </a:r>
            <a:r>
              <a:rPr lang="en-US" sz="2400" dirty="0" smtClean="0">
                <a:solidFill>
                  <a:schemeClr val="bg1">
                    <a:lumMod val="85000"/>
                  </a:schemeClr>
                </a:solidFill>
                <a:latin typeface="+mj-lt"/>
              </a:rPr>
              <a:t>(cont.)</a:t>
            </a:r>
            <a:r>
              <a:rPr lang="en-US" sz="2800" dirty="0">
                <a:solidFill>
                  <a:schemeClr val="bg1">
                    <a:lumMod val="85000"/>
                  </a:schemeClr>
                </a:solidFill>
                <a:latin typeface="+mj-lt"/>
              </a:rPr>
              <a:t/>
            </a:r>
            <a:br>
              <a:rPr lang="en-US" sz="2800" dirty="0">
                <a:solidFill>
                  <a:schemeClr val="bg1">
                    <a:lumMod val="85000"/>
                  </a:schemeClr>
                </a:solidFill>
                <a:latin typeface="+mj-lt"/>
              </a:rPr>
            </a:br>
            <a:r>
              <a:rPr lang="en-US" sz="2400" dirty="0" smtClean="0">
                <a:solidFill>
                  <a:schemeClr val="bg1">
                    <a:lumMod val="85000"/>
                  </a:schemeClr>
                </a:solidFill>
                <a:latin typeface="+mj-lt"/>
              </a:rPr>
              <a:t>Special Application Tanks</a:t>
            </a:r>
          </a:p>
        </p:txBody>
      </p:sp>
      <p:sp>
        <p:nvSpPr>
          <p:cNvPr id="17" name="TextBox 16"/>
          <p:cNvSpPr txBox="1"/>
          <p:nvPr/>
        </p:nvSpPr>
        <p:spPr>
          <a:xfrm>
            <a:off x="2728524" y="4820445"/>
            <a:ext cx="1974850" cy="697627"/>
          </a:xfrm>
          <a:prstGeom prst="rect">
            <a:avLst/>
          </a:prstGeom>
          <a:noFill/>
        </p:spPr>
        <p:txBody>
          <a:bodyPr>
            <a:spAutoFit/>
          </a:bodyPr>
          <a:lstStyle/>
          <a:p>
            <a:pPr algn="ctr">
              <a:defRPr/>
            </a:pPr>
            <a:r>
              <a:rPr lang="en-US" sz="1600" b="1" dirty="0" err="1" smtClean="0">
                <a:solidFill>
                  <a:schemeClr val="tx1">
                    <a:lumMod val="65000"/>
                    <a:lumOff val="35000"/>
                  </a:schemeClr>
                </a:solidFill>
              </a:rPr>
              <a:t>Solaraide</a:t>
            </a:r>
            <a:r>
              <a:rPr lang="en-US" sz="1600" dirty="0" smtClean="0">
                <a:solidFill>
                  <a:schemeClr val="tx1">
                    <a:lumMod val="65000"/>
                    <a:lumOff val="35000"/>
                  </a:schemeClr>
                </a:solidFill>
              </a:rPr>
              <a:t/>
            </a:r>
            <a:br>
              <a:rPr lang="en-US" sz="1600" dirty="0" smtClean="0">
                <a:solidFill>
                  <a:schemeClr val="tx1">
                    <a:lumMod val="65000"/>
                    <a:lumOff val="35000"/>
                  </a:schemeClr>
                </a:solidFill>
              </a:rPr>
            </a:br>
            <a:r>
              <a:rPr lang="en-US" sz="1400" dirty="0" smtClean="0">
                <a:solidFill>
                  <a:schemeClr val="tx1">
                    <a:lumMod val="65000"/>
                    <a:lumOff val="35000"/>
                  </a:schemeClr>
                </a:solidFill>
              </a:rPr>
              <a:t>6 Year warranty</a:t>
            </a:r>
            <a:br>
              <a:rPr lang="en-US" sz="1400" dirty="0" smtClean="0">
                <a:solidFill>
                  <a:schemeClr val="tx1">
                    <a:lumMod val="65000"/>
                    <a:lumOff val="35000"/>
                  </a:schemeClr>
                </a:solidFill>
              </a:rPr>
            </a:br>
            <a:endParaRPr lang="en-US" sz="1400" baseline="30000" dirty="0">
              <a:solidFill>
                <a:schemeClr val="tx1">
                  <a:lumMod val="65000"/>
                  <a:lumOff val="35000"/>
                </a:schemeClr>
              </a:solidFill>
            </a:endParaRPr>
          </a:p>
        </p:txBody>
      </p:sp>
      <p:sp>
        <p:nvSpPr>
          <p:cNvPr id="14"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4339" name="Picture 3" descr="R:\2012-VBL-Product-Images\Rheem Residential\Solar Products\RHM-SOLARAIDE-HE.jpg"/>
          <p:cNvPicPr>
            <a:picLocks noChangeAspect="1" noChangeArrowheads="1"/>
          </p:cNvPicPr>
          <p:nvPr/>
        </p:nvPicPr>
        <p:blipFill>
          <a:blip r:embed="rId3"/>
          <a:srcRect/>
          <a:stretch>
            <a:fillRect/>
          </a:stretch>
        </p:blipFill>
        <p:spPr bwMode="auto">
          <a:xfrm>
            <a:off x="2006230" y="2279337"/>
            <a:ext cx="894349" cy="2403476"/>
          </a:xfrm>
          <a:prstGeom prst="rect">
            <a:avLst/>
          </a:prstGeom>
          <a:noFill/>
        </p:spPr>
      </p:pic>
      <p:pic>
        <p:nvPicPr>
          <p:cNvPr id="14340" name="Picture 4" descr="R:\2012-VBL-Product-Images\Rheem Residential\Solar Products\RHM-SOLARAIDE-Storage-Tank.jpg"/>
          <p:cNvPicPr>
            <a:picLocks noChangeAspect="1" noChangeArrowheads="1"/>
          </p:cNvPicPr>
          <p:nvPr/>
        </p:nvPicPr>
        <p:blipFill>
          <a:blip r:embed="rId4"/>
          <a:srcRect/>
          <a:stretch>
            <a:fillRect/>
          </a:stretch>
        </p:blipFill>
        <p:spPr bwMode="auto">
          <a:xfrm>
            <a:off x="3203579" y="2362200"/>
            <a:ext cx="1025862" cy="2314216"/>
          </a:xfrm>
          <a:prstGeom prst="rect">
            <a:avLst/>
          </a:prstGeom>
          <a:noFill/>
        </p:spPr>
      </p:pic>
      <p:pic>
        <p:nvPicPr>
          <p:cNvPr id="16" name="Picture 2" descr="R:\2012-VBL-Product-Images\Marathon\PNG\Marathon-MultiPort 85Gal.png"/>
          <p:cNvPicPr>
            <a:picLocks noChangeAspect="1" noChangeArrowheads="1"/>
          </p:cNvPicPr>
          <p:nvPr/>
        </p:nvPicPr>
        <p:blipFill>
          <a:blip r:embed="rId5"/>
          <a:srcRect/>
          <a:stretch>
            <a:fillRect/>
          </a:stretch>
        </p:blipFill>
        <p:spPr bwMode="auto">
          <a:xfrm>
            <a:off x="4478711" y="1874508"/>
            <a:ext cx="1140153" cy="2800569"/>
          </a:xfrm>
          <a:prstGeom prst="rect">
            <a:avLst/>
          </a:prstGeom>
          <a:noFill/>
        </p:spPr>
      </p:pic>
      <p:pic>
        <p:nvPicPr>
          <p:cNvPr id="3074" name="Picture 2" descr="R:\2012-VBL-Product-Images\Marathon\Marathon-2-Port 85Gal.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256277" y="2073691"/>
            <a:ext cx="1098820" cy="2761834"/>
          </a:xfrm>
          <a:prstGeom prst="rect">
            <a:avLst/>
          </a:prstGeom>
          <a:noFill/>
        </p:spPr>
      </p:pic>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0" y="109538"/>
            <a:ext cx="9144000" cy="973137"/>
          </a:xfrm>
        </p:spPr>
        <p:txBody>
          <a:bodyPr>
            <a:normAutofit/>
          </a:bodyPr>
          <a:lstStyle/>
          <a:p>
            <a:r>
              <a:rPr lang="en-US" dirty="0" smtClean="0"/>
              <a:t>Professional Prestige™ Series Hybrid</a:t>
            </a:r>
            <a:endParaRPr lang="en-US" sz="2400" dirty="0" smtClean="0"/>
          </a:p>
        </p:txBody>
      </p:sp>
      <p:pic>
        <p:nvPicPr>
          <p:cNvPr id="22532" name="Content Placeholder 5" descr="HB50RM_035.png"/>
          <p:cNvPicPr>
            <a:picLocks noGrp="1" noChangeAspect="1"/>
          </p:cNvPicPr>
          <p:nvPr>
            <p:ph idx="1"/>
          </p:nvPr>
        </p:nvPicPr>
        <p:blipFill>
          <a:blip r:embed="rId3"/>
          <a:srcRect t="-381" b="-478"/>
          <a:stretch>
            <a:fillRect/>
          </a:stretch>
        </p:blipFill>
        <p:spPr>
          <a:xfrm>
            <a:off x="247807" y="1411288"/>
            <a:ext cx="1117443" cy="3513137"/>
          </a:xfrm>
          <a:noFill/>
        </p:spPr>
      </p:pic>
      <p:sp>
        <p:nvSpPr>
          <p:cNvPr id="19460" name="TextBox 6"/>
          <p:cNvSpPr txBox="1">
            <a:spLocks noChangeArrowheads="1"/>
          </p:cNvSpPr>
          <p:nvPr/>
        </p:nvSpPr>
        <p:spPr bwMode="auto">
          <a:xfrm>
            <a:off x="1376363" y="1401763"/>
            <a:ext cx="3843337" cy="4062651"/>
          </a:xfrm>
          <a:prstGeom prst="rect">
            <a:avLst/>
          </a:prstGeom>
          <a:noFill/>
          <a:ln w="9525">
            <a:noFill/>
            <a:miter lim="800000"/>
            <a:headEnd/>
            <a:tailEnd/>
          </a:ln>
        </p:spPr>
        <p:txBody>
          <a:bodyPr>
            <a:spAutoFit/>
          </a:bodyPr>
          <a:lstStyle/>
          <a:p>
            <a:pPr marL="227013" lvl="2" indent="-227013">
              <a:spcAft>
                <a:spcPts val="600"/>
              </a:spcAft>
              <a:buFont typeface="Arial" pitchFamily="34" charset="0"/>
              <a:buChar char="•"/>
              <a:tabLst>
                <a:tab pos="233363" algn="l"/>
              </a:tabLst>
              <a:defRPr/>
            </a:pPr>
            <a:r>
              <a:rPr lang="en-US" sz="1600" b="1" dirty="0">
                <a:solidFill>
                  <a:schemeClr val="tx1">
                    <a:lumMod val="65000"/>
                    <a:lumOff val="35000"/>
                  </a:schemeClr>
                </a:solidFill>
              </a:rPr>
              <a:t>2.45 EF </a:t>
            </a:r>
            <a:r>
              <a:rPr lang="en-US" sz="1600" dirty="0">
                <a:solidFill>
                  <a:schemeClr val="tx1">
                    <a:lumMod val="65000"/>
                    <a:lumOff val="35000"/>
                  </a:schemeClr>
                </a:solidFill>
              </a:rPr>
              <a:t>–</a:t>
            </a:r>
            <a:r>
              <a:rPr lang="en-US" sz="1600" b="1" dirty="0">
                <a:solidFill>
                  <a:schemeClr val="tx1">
                    <a:lumMod val="65000"/>
                    <a:lumOff val="35000"/>
                  </a:schemeClr>
                </a:solidFill>
              </a:rPr>
              <a:t> </a:t>
            </a:r>
            <a:r>
              <a:rPr lang="en-US" sz="1600" dirty="0" smtClean="0">
                <a:solidFill>
                  <a:schemeClr val="tx1">
                    <a:lumMod val="65000"/>
                    <a:lumOff val="35000"/>
                  </a:schemeClr>
                </a:solidFill>
              </a:rPr>
              <a:t>Reduces annual </a:t>
            </a:r>
            <a:r>
              <a:rPr lang="en-US" sz="1600" dirty="0">
                <a:solidFill>
                  <a:schemeClr val="tx1">
                    <a:lumMod val="65000"/>
                    <a:lumOff val="35000"/>
                  </a:schemeClr>
                </a:solidFill>
              </a:rPr>
              <a:t>operating </a:t>
            </a:r>
            <a:r>
              <a:rPr lang="en-US" sz="1600" dirty="0" smtClean="0">
                <a:solidFill>
                  <a:schemeClr val="tx1">
                    <a:lumMod val="65000"/>
                    <a:lumOff val="35000"/>
                  </a:schemeClr>
                </a:solidFill>
              </a:rPr>
              <a:t>cost</a:t>
            </a:r>
            <a:endParaRPr lang="en-US" sz="1600" dirty="0">
              <a:solidFill>
                <a:schemeClr val="tx1">
                  <a:lumMod val="65000"/>
                  <a:lumOff val="35000"/>
                </a:schemeClr>
              </a:solidFill>
            </a:endParaRPr>
          </a:p>
          <a:p>
            <a:pPr marL="227013" lvl="2" indent="-227013">
              <a:spcAft>
                <a:spcPts val="600"/>
              </a:spcAft>
              <a:buFont typeface="Arial" pitchFamily="34" charset="0"/>
              <a:buChar char="•"/>
              <a:tabLst>
                <a:tab pos="233363" algn="l"/>
              </a:tabLst>
              <a:defRPr/>
            </a:pPr>
            <a:r>
              <a:rPr lang="en-US" sz="1600" b="1" dirty="0">
                <a:solidFill>
                  <a:schemeClr val="tx1">
                    <a:lumMod val="65000"/>
                    <a:lumOff val="35000"/>
                  </a:schemeClr>
                </a:solidFill>
              </a:rPr>
              <a:t>8700 BTU/h compressor</a:t>
            </a:r>
          </a:p>
          <a:p>
            <a:pPr marL="227013" lvl="2" indent="-227013">
              <a:buFont typeface="Arial" pitchFamily="34" charset="0"/>
              <a:buChar char="•"/>
              <a:tabLst>
                <a:tab pos="233363" algn="l"/>
              </a:tabLst>
              <a:defRPr/>
            </a:pPr>
            <a:r>
              <a:rPr lang="en-US" sz="1600" b="1" dirty="0">
                <a:solidFill>
                  <a:schemeClr val="tx1">
                    <a:lumMod val="65000"/>
                    <a:lumOff val="35000"/>
                  </a:schemeClr>
                </a:solidFill>
              </a:rPr>
              <a:t>Full-color touch screen control</a:t>
            </a:r>
            <a:br>
              <a:rPr lang="en-US" sz="1600" b="1" dirty="0">
                <a:solidFill>
                  <a:schemeClr val="tx1">
                    <a:lumMod val="65000"/>
                    <a:lumOff val="35000"/>
                  </a:schemeClr>
                </a:solidFill>
              </a:rPr>
            </a:br>
            <a:r>
              <a:rPr lang="en-US" sz="1400" dirty="0">
                <a:solidFill>
                  <a:schemeClr val="tx1">
                    <a:lumMod val="65000"/>
                    <a:lumOff val="35000"/>
                  </a:schemeClr>
                </a:solidFill>
              </a:rPr>
              <a:t>Five operating modes:</a:t>
            </a:r>
          </a:p>
          <a:p>
            <a:pPr marL="230188" lvl="2" indent="-230188">
              <a:defRPr/>
            </a:pPr>
            <a:r>
              <a:rPr lang="en-US" sz="1400" dirty="0">
                <a:solidFill>
                  <a:schemeClr val="tx1">
                    <a:lumMod val="65000"/>
                    <a:lumOff val="35000"/>
                  </a:schemeClr>
                </a:solidFill>
              </a:rPr>
              <a:t>     </a:t>
            </a:r>
            <a:r>
              <a:rPr lang="en-US" sz="1400" dirty="0" smtClean="0">
                <a:solidFill>
                  <a:schemeClr val="tx1">
                    <a:lumMod val="65000"/>
                    <a:lumOff val="35000"/>
                  </a:schemeClr>
                </a:solidFill>
              </a:rPr>
              <a:t> 1. Energy </a:t>
            </a:r>
            <a:r>
              <a:rPr lang="en-US" sz="1400" dirty="0">
                <a:solidFill>
                  <a:schemeClr val="tx1">
                    <a:lumMod val="65000"/>
                    <a:lumOff val="35000"/>
                  </a:schemeClr>
                </a:solidFill>
              </a:rPr>
              <a:t>Saver</a:t>
            </a:r>
          </a:p>
          <a:p>
            <a:pPr marL="227013" lvl="2" indent="-227013">
              <a:tabLst>
                <a:tab pos="233363" algn="l"/>
              </a:tabLst>
              <a:defRPr/>
            </a:pPr>
            <a:r>
              <a:rPr lang="en-US" sz="1400" dirty="0">
                <a:solidFill>
                  <a:schemeClr val="tx1">
                    <a:lumMod val="65000"/>
                    <a:lumOff val="35000"/>
                  </a:schemeClr>
                </a:solidFill>
              </a:rPr>
              <a:t>	2. Heat Pump Only</a:t>
            </a:r>
          </a:p>
          <a:p>
            <a:pPr marL="227013" lvl="2" indent="-227013">
              <a:tabLst>
                <a:tab pos="233363" algn="l"/>
              </a:tabLst>
              <a:defRPr/>
            </a:pPr>
            <a:r>
              <a:rPr lang="en-US" sz="1400" dirty="0">
                <a:solidFill>
                  <a:schemeClr val="tx1">
                    <a:lumMod val="65000"/>
                    <a:lumOff val="35000"/>
                  </a:schemeClr>
                </a:solidFill>
              </a:rPr>
              <a:t>	3. High Demand</a:t>
            </a:r>
          </a:p>
          <a:p>
            <a:pPr marL="227013" lvl="2" indent="-227013">
              <a:tabLst>
                <a:tab pos="233363" algn="l"/>
              </a:tabLst>
              <a:defRPr/>
            </a:pPr>
            <a:r>
              <a:rPr lang="en-US" sz="1400" dirty="0">
                <a:solidFill>
                  <a:schemeClr val="tx1">
                    <a:lumMod val="65000"/>
                    <a:lumOff val="35000"/>
                  </a:schemeClr>
                </a:solidFill>
              </a:rPr>
              <a:t>	4. Electric Heat Only</a:t>
            </a:r>
          </a:p>
          <a:p>
            <a:pPr marL="227013" lvl="2" indent="-227013">
              <a:tabLst>
                <a:tab pos="233363" algn="l"/>
              </a:tabLst>
              <a:defRPr/>
            </a:pPr>
            <a:r>
              <a:rPr lang="en-US" sz="1400" dirty="0">
                <a:solidFill>
                  <a:schemeClr val="tx1">
                    <a:lumMod val="65000"/>
                    <a:lumOff val="35000"/>
                  </a:schemeClr>
                </a:solidFill>
              </a:rPr>
              <a:t>	5. Vacation: 2-28 days or on hold indefinitely</a:t>
            </a:r>
          </a:p>
          <a:p>
            <a:pPr marL="227013" lvl="2" indent="-227013">
              <a:tabLst>
                <a:tab pos="233363" algn="l"/>
              </a:tabLst>
              <a:defRPr/>
            </a:pPr>
            <a:r>
              <a:rPr lang="en-US" sz="1400" dirty="0">
                <a:solidFill>
                  <a:schemeClr val="tx1">
                    <a:lumMod val="65000"/>
                    <a:lumOff val="35000"/>
                  </a:schemeClr>
                </a:solidFill>
              </a:rPr>
              <a:t>	Service diagnostics/warning </a:t>
            </a:r>
            <a:r>
              <a:rPr lang="en-US" sz="1400" dirty="0" smtClean="0">
                <a:solidFill>
                  <a:schemeClr val="tx1">
                    <a:lumMod val="65000"/>
                    <a:lumOff val="35000"/>
                  </a:schemeClr>
                </a:solidFill>
              </a:rPr>
              <a:t>alarms</a:t>
            </a:r>
            <a:endParaRPr lang="en-US" sz="1400" dirty="0">
              <a:solidFill>
                <a:schemeClr val="tx1">
                  <a:lumMod val="65000"/>
                  <a:lumOff val="35000"/>
                </a:schemeClr>
              </a:solidFill>
            </a:endParaRPr>
          </a:p>
          <a:p>
            <a:pPr marL="227013" lvl="2" indent="-227013">
              <a:spcAft>
                <a:spcPts val="600"/>
              </a:spcAft>
              <a:buFont typeface="Arial" pitchFamily="34" charset="0"/>
              <a:buChar char="•"/>
              <a:tabLst>
                <a:tab pos="233363" algn="l"/>
              </a:tabLst>
              <a:defRPr/>
            </a:pPr>
            <a:r>
              <a:rPr lang="en-US" sz="1600" b="1" dirty="0">
                <a:solidFill>
                  <a:schemeClr val="tx1">
                    <a:lumMod val="65000"/>
                    <a:lumOff val="35000"/>
                  </a:schemeClr>
                </a:solidFill>
              </a:rPr>
              <a:t>50 Gallon Capacity</a:t>
            </a:r>
          </a:p>
          <a:p>
            <a:pPr marL="227013" lvl="2" indent="-227013">
              <a:spcAft>
                <a:spcPts val="600"/>
              </a:spcAft>
              <a:buFont typeface="Arial" pitchFamily="34" charset="0"/>
              <a:buChar char="•"/>
              <a:tabLst>
                <a:tab pos="233363" algn="l"/>
              </a:tabLst>
              <a:defRPr/>
            </a:pPr>
            <a:r>
              <a:rPr lang="en-US" sz="1600" b="1" dirty="0" smtClean="0">
                <a:solidFill>
                  <a:schemeClr val="tx1">
                    <a:lumMod val="65000"/>
                    <a:lumOff val="35000"/>
                  </a:schemeClr>
                </a:solidFill>
              </a:rPr>
              <a:t>240 </a:t>
            </a:r>
            <a:r>
              <a:rPr lang="en-US" sz="1600" b="1" dirty="0">
                <a:solidFill>
                  <a:schemeClr val="tx1">
                    <a:lumMod val="65000"/>
                    <a:lumOff val="35000"/>
                  </a:schemeClr>
                </a:solidFill>
              </a:rPr>
              <a:t>Volt – 1 PH, max. draw 24 amps</a:t>
            </a:r>
          </a:p>
          <a:p>
            <a:pPr marL="227013" lvl="2" indent="-227013">
              <a:spcAft>
                <a:spcPts val="600"/>
              </a:spcAft>
              <a:buFont typeface="Arial" pitchFamily="34" charset="0"/>
              <a:buChar char="•"/>
              <a:tabLst>
                <a:tab pos="233363" algn="l"/>
              </a:tabLst>
              <a:defRPr/>
            </a:pPr>
            <a:r>
              <a:rPr lang="en-US" sz="1600" b="1" dirty="0">
                <a:solidFill>
                  <a:schemeClr val="tx1">
                    <a:lumMod val="65000"/>
                    <a:lumOff val="35000"/>
                  </a:schemeClr>
                </a:solidFill>
              </a:rPr>
              <a:t>Ambient air operating range: </a:t>
            </a:r>
            <a:r>
              <a:rPr lang="en-US" sz="1600" dirty="0">
                <a:solidFill>
                  <a:schemeClr val="tx1">
                    <a:lumMod val="65000"/>
                    <a:lumOff val="35000"/>
                  </a:schemeClr>
                </a:solidFill>
              </a:rPr>
              <a:t>37-120</a:t>
            </a:r>
            <a:r>
              <a:rPr lang="en-US" sz="1600" baseline="30000" dirty="0">
                <a:solidFill>
                  <a:schemeClr val="tx1">
                    <a:lumMod val="65000"/>
                    <a:lumOff val="35000"/>
                  </a:schemeClr>
                </a:solidFill>
              </a:rPr>
              <a:t>o</a:t>
            </a:r>
            <a:r>
              <a:rPr lang="en-US" sz="1600" dirty="0">
                <a:solidFill>
                  <a:schemeClr val="tx1">
                    <a:lumMod val="65000"/>
                    <a:lumOff val="35000"/>
                  </a:schemeClr>
                </a:solidFill>
              </a:rPr>
              <a:t>F</a:t>
            </a:r>
            <a:endParaRPr lang="en-US" sz="1600" b="1" dirty="0">
              <a:solidFill>
                <a:schemeClr val="tx1">
                  <a:lumMod val="65000"/>
                  <a:lumOff val="35000"/>
                </a:schemeClr>
              </a:solidFill>
            </a:endParaRPr>
          </a:p>
          <a:p>
            <a:pPr marL="227013" lvl="2" indent="-227013">
              <a:spcAft>
                <a:spcPts val="600"/>
              </a:spcAft>
              <a:buFont typeface="Arial" pitchFamily="34" charset="0"/>
              <a:buChar char="•"/>
              <a:tabLst>
                <a:tab pos="233363" algn="l"/>
              </a:tabLst>
              <a:defRPr/>
            </a:pPr>
            <a:r>
              <a:rPr lang="en-US" sz="1600" b="1" dirty="0" smtClean="0">
                <a:solidFill>
                  <a:schemeClr val="tx1">
                    <a:lumMod val="65000"/>
                    <a:lumOff val="35000"/>
                  </a:schemeClr>
                </a:solidFill>
              </a:rPr>
              <a:t>WiFi </a:t>
            </a:r>
            <a:r>
              <a:rPr lang="en-US" sz="1600" b="1" dirty="0">
                <a:solidFill>
                  <a:schemeClr val="tx1">
                    <a:lumMod val="65000"/>
                    <a:lumOff val="35000"/>
                  </a:schemeClr>
                </a:solidFill>
              </a:rPr>
              <a:t>enabled</a:t>
            </a:r>
          </a:p>
          <a:p>
            <a:pPr marL="227013" lvl="2" indent="-227013">
              <a:tabLst>
                <a:tab pos="233363" algn="l"/>
              </a:tabLst>
              <a:defRPr/>
            </a:pPr>
            <a:endParaRPr lang="en-US" dirty="0"/>
          </a:p>
        </p:txBody>
      </p:sp>
      <p:pic>
        <p:nvPicPr>
          <p:cNvPr id="22534" name="Picture 2" descr="Touchscreen Display - Home.png"/>
          <p:cNvPicPr>
            <a:picLocks noChangeAspect="1"/>
          </p:cNvPicPr>
          <p:nvPr/>
        </p:nvPicPr>
        <p:blipFill>
          <a:blip r:embed="rId4"/>
          <a:srcRect/>
          <a:stretch>
            <a:fillRect/>
          </a:stretch>
        </p:blipFill>
        <p:spPr bwMode="auto">
          <a:xfrm>
            <a:off x="3403885" y="2469422"/>
            <a:ext cx="1471613" cy="852487"/>
          </a:xfrm>
          <a:prstGeom prst="rect">
            <a:avLst/>
          </a:prstGeom>
          <a:noFill/>
          <a:ln w="9525">
            <a:noFill/>
            <a:miter lim="800000"/>
            <a:headEnd/>
            <a:tailEnd/>
          </a:ln>
        </p:spPr>
      </p:pic>
      <p:sp>
        <p:nvSpPr>
          <p:cNvPr id="9" name="TextBox 6"/>
          <p:cNvSpPr txBox="1">
            <a:spLocks noChangeArrowheads="1"/>
          </p:cNvSpPr>
          <p:nvPr/>
        </p:nvSpPr>
        <p:spPr bwMode="auto">
          <a:xfrm>
            <a:off x="5219700" y="1411288"/>
            <a:ext cx="3689350" cy="4647426"/>
          </a:xfrm>
          <a:prstGeom prst="rect">
            <a:avLst/>
          </a:prstGeom>
          <a:noFill/>
          <a:ln w="9525">
            <a:noFill/>
            <a:miter lim="800000"/>
            <a:headEnd/>
            <a:tailEnd/>
          </a:ln>
        </p:spPr>
        <p:txBody>
          <a:bodyPr>
            <a:spAutoFit/>
          </a:bodyPr>
          <a:lstStyle/>
          <a:p>
            <a:pPr marL="227013" lvl="2" indent="-227013">
              <a:spcAft>
                <a:spcPts val="600"/>
              </a:spcAft>
              <a:buFont typeface="Arial" pitchFamily="34" charset="0"/>
              <a:buChar char="•"/>
              <a:tabLst>
                <a:tab pos="233363" algn="l"/>
              </a:tabLst>
              <a:defRPr/>
            </a:pPr>
            <a:r>
              <a:rPr lang="en-US" sz="1600" b="1" dirty="0" smtClean="0">
                <a:solidFill>
                  <a:schemeClr val="tx1">
                    <a:lumMod val="65000"/>
                    <a:lumOff val="35000"/>
                  </a:schemeClr>
                </a:solidFill>
              </a:rPr>
              <a:t>Easy installation – </a:t>
            </a:r>
            <a:r>
              <a:rPr lang="en-US" sz="1600" dirty="0" smtClean="0">
                <a:solidFill>
                  <a:schemeClr val="tx1">
                    <a:lumMod val="65000"/>
                    <a:lumOff val="35000"/>
                  </a:schemeClr>
                </a:solidFill>
              </a:rPr>
              <a:t>Narrow 21” diameter fits through access doors, installs like standard electric</a:t>
            </a:r>
          </a:p>
          <a:p>
            <a:pPr marL="227013" lvl="2" indent="-227013">
              <a:spcAft>
                <a:spcPts val="600"/>
              </a:spcAft>
              <a:buFont typeface="Arial" pitchFamily="34" charset="0"/>
              <a:buChar char="•"/>
              <a:tabLst>
                <a:tab pos="233363" algn="l"/>
              </a:tabLst>
              <a:defRPr/>
            </a:pPr>
            <a:r>
              <a:rPr lang="en-US" sz="1600" b="1" dirty="0" smtClean="0">
                <a:solidFill>
                  <a:schemeClr val="tx1">
                    <a:lumMod val="65000"/>
                    <a:lumOff val="35000"/>
                  </a:schemeClr>
                </a:solidFill>
              </a:rPr>
              <a:t>Washable </a:t>
            </a:r>
            <a:r>
              <a:rPr lang="en-US" sz="1600" b="1" dirty="0">
                <a:solidFill>
                  <a:schemeClr val="tx1">
                    <a:lumMod val="65000"/>
                    <a:lumOff val="35000"/>
                  </a:schemeClr>
                </a:solidFill>
              </a:rPr>
              <a:t>air filter: </a:t>
            </a:r>
            <a:r>
              <a:rPr lang="en-US" sz="1600" dirty="0">
                <a:solidFill>
                  <a:schemeClr val="tx1">
                    <a:lumMod val="65000"/>
                    <a:lumOff val="35000"/>
                  </a:schemeClr>
                </a:solidFill>
              </a:rPr>
              <a:t>Easy access, </a:t>
            </a:r>
            <a:r>
              <a:rPr lang="en-US" sz="1600" dirty="0" smtClean="0">
                <a:solidFill>
                  <a:schemeClr val="tx1">
                    <a:lumMod val="65000"/>
                    <a:lumOff val="35000"/>
                  </a:schemeClr>
                </a:solidFill>
              </a:rPr>
              <a:t/>
            </a:r>
            <a:br>
              <a:rPr lang="en-US" sz="1600" dirty="0" smtClean="0">
                <a:solidFill>
                  <a:schemeClr val="tx1">
                    <a:lumMod val="65000"/>
                    <a:lumOff val="35000"/>
                  </a:schemeClr>
                </a:solidFill>
              </a:rPr>
            </a:br>
            <a:r>
              <a:rPr lang="en-US" sz="1600" dirty="0" smtClean="0">
                <a:solidFill>
                  <a:schemeClr val="tx1">
                    <a:lumMod val="65000"/>
                    <a:lumOff val="35000"/>
                  </a:schemeClr>
                </a:solidFill>
              </a:rPr>
              <a:t>top </a:t>
            </a:r>
            <a:r>
              <a:rPr lang="en-US" sz="1600" dirty="0">
                <a:solidFill>
                  <a:schemeClr val="tx1">
                    <a:lumMod val="65000"/>
                    <a:lumOff val="35000"/>
                  </a:schemeClr>
                </a:solidFill>
              </a:rPr>
              <a:t>mounted</a:t>
            </a:r>
          </a:p>
          <a:p>
            <a:pPr marL="227013" lvl="2" indent="-227013">
              <a:spcAft>
                <a:spcPts val="600"/>
              </a:spcAft>
              <a:buFont typeface="Arial" pitchFamily="34" charset="0"/>
              <a:buChar char="•"/>
              <a:tabLst>
                <a:tab pos="233363" algn="l"/>
              </a:tabLst>
              <a:defRPr/>
            </a:pPr>
            <a:r>
              <a:rPr lang="en-US" sz="1600" b="1" dirty="0">
                <a:solidFill>
                  <a:schemeClr val="tx1">
                    <a:lumMod val="65000"/>
                    <a:lumOff val="35000"/>
                  </a:schemeClr>
                </a:solidFill>
              </a:rPr>
              <a:t>Patented magnesium anode rod</a:t>
            </a:r>
          </a:p>
          <a:p>
            <a:pPr marL="227013" lvl="2" indent="-227013">
              <a:spcAft>
                <a:spcPts val="600"/>
              </a:spcAft>
              <a:buFont typeface="Arial" pitchFamily="34" charset="0"/>
              <a:buChar char="•"/>
              <a:tabLst>
                <a:tab pos="233363" algn="l"/>
              </a:tabLst>
              <a:defRPr/>
            </a:pPr>
            <a:r>
              <a:rPr lang="en-US" sz="1600" b="1" dirty="0">
                <a:solidFill>
                  <a:schemeClr val="tx1">
                    <a:lumMod val="65000"/>
                    <a:lumOff val="35000"/>
                  </a:schemeClr>
                </a:solidFill>
              </a:rPr>
              <a:t>¾” NPT water inlet, outlet and condensate drain connections</a:t>
            </a:r>
          </a:p>
          <a:p>
            <a:pPr marL="227013" lvl="2" indent="-227013">
              <a:spcAft>
                <a:spcPts val="600"/>
              </a:spcAft>
              <a:buFont typeface="Arial" pitchFamily="34" charset="0"/>
              <a:buChar char="•"/>
              <a:tabLst>
                <a:tab pos="233363" algn="l"/>
              </a:tabLst>
              <a:defRPr/>
            </a:pPr>
            <a:r>
              <a:rPr lang="en-US" sz="1600" b="1" dirty="0">
                <a:solidFill>
                  <a:schemeClr val="tx1">
                    <a:lumMod val="65000"/>
                    <a:lumOff val="35000"/>
                  </a:schemeClr>
                </a:solidFill>
              </a:rPr>
              <a:t>Incoloy stainless steel resistored heating elements; dry fire protection</a:t>
            </a:r>
          </a:p>
          <a:p>
            <a:pPr marL="227013" lvl="2" indent="-227013">
              <a:spcAft>
                <a:spcPts val="600"/>
              </a:spcAft>
              <a:buFont typeface="Arial" pitchFamily="34" charset="0"/>
              <a:buChar char="•"/>
              <a:tabLst>
                <a:tab pos="233363" algn="l"/>
              </a:tabLst>
              <a:defRPr/>
            </a:pPr>
            <a:r>
              <a:rPr lang="en-US" sz="1600" b="1" dirty="0" smtClean="0">
                <a:solidFill>
                  <a:schemeClr val="tx1">
                    <a:lumMod val="65000"/>
                    <a:lumOff val="35000"/>
                  </a:schemeClr>
                </a:solidFill>
              </a:rPr>
              <a:t>Enhanced-flow brass </a:t>
            </a:r>
            <a:r>
              <a:rPr lang="en-US" sz="1600" b="1" dirty="0">
                <a:solidFill>
                  <a:schemeClr val="tx1">
                    <a:lumMod val="65000"/>
                    <a:lumOff val="35000"/>
                  </a:schemeClr>
                </a:solidFill>
              </a:rPr>
              <a:t>drain valve and T&amp;P valve</a:t>
            </a:r>
          </a:p>
          <a:p>
            <a:pPr marL="227013" lvl="2" indent="-227013">
              <a:spcAft>
                <a:spcPts val="600"/>
              </a:spcAft>
              <a:buFont typeface="Arial" pitchFamily="34" charset="0"/>
              <a:buChar char="•"/>
              <a:tabLst>
                <a:tab pos="233363" algn="l"/>
              </a:tabLst>
              <a:defRPr/>
            </a:pPr>
            <a:r>
              <a:rPr lang="en-US" sz="1600" b="1" dirty="0" smtClean="0">
                <a:solidFill>
                  <a:schemeClr val="tx1">
                    <a:lumMod val="65000"/>
                    <a:lumOff val="35000"/>
                  </a:schemeClr>
                </a:solidFill>
              </a:rPr>
              <a:t>12-Year </a:t>
            </a:r>
            <a:r>
              <a:rPr lang="en-US" sz="1600" b="1" dirty="0">
                <a:solidFill>
                  <a:schemeClr val="tx1">
                    <a:lumMod val="65000"/>
                    <a:lumOff val="35000"/>
                  </a:schemeClr>
                </a:solidFill>
              </a:rPr>
              <a:t>limited warranty tank &amp; </a:t>
            </a:r>
            <a:r>
              <a:rPr lang="en-US" sz="1600" b="1" dirty="0" smtClean="0">
                <a:solidFill>
                  <a:schemeClr val="tx1">
                    <a:lumMod val="65000"/>
                    <a:lumOff val="35000"/>
                  </a:schemeClr>
                </a:solidFill>
              </a:rPr>
              <a:t>parts</a:t>
            </a:r>
          </a:p>
          <a:p>
            <a:pPr marL="227013" lvl="2" indent="-227013">
              <a:spcAft>
                <a:spcPts val="600"/>
              </a:spcAft>
              <a:buFont typeface="Arial" pitchFamily="34" charset="0"/>
              <a:buChar char="•"/>
              <a:tabLst>
                <a:tab pos="233363" algn="l"/>
              </a:tabLst>
              <a:defRPr/>
            </a:pPr>
            <a:r>
              <a:rPr lang="en-US" sz="1600" b="1" dirty="0" smtClean="0">
                <a:solidFill>
                  <a:schemeClr val="tx1">
                    <a:lumMod val="65000"/>
                    <a:lumOff val="35000"/>
                  </a:schemeClr>
                </a:solidFill>
              </a:rPr>
              <a:t>Earn ProClub points with </a:t>
            </a:r>
            <a:br>
              <a:rPr lang="en-US" sz="1600" b="1" dirty="0" smtClean="0">
                <a:solidFill>
                  <a:schemeClr val="tx1">
                    <a:lumMod val="65000"/>
                    <a:lumOff val="35000"/>
                  </a:schemeClr>
                </a:solidFill>
              </a:rPr>
            </a:br>
            <a:r>
              <a:rPr lang="en-US" sz="1600" b="1" dirty="0" smtClean="0">
                <a:solidFill>
                  <a:schemeClr val="tx1">
                    <a:lumMod val="65000"/>
                    <a:lumOff val="35000"/>
                  </a:schemeClr>
                </a:solidFill>
              </a:rPr>
              <a:t>Prestige products</a:t>
            </a:r>
          </a:p>
          <a:p>
            <a:pPr marL="227013" lvl="2" indent="-227013">
              <a:spcAft>
                <a:spcPts val="600"/>
              </a:spcAft>
              <a:buFont typeface="Arial" pitchFamily="34" charset="0"/>
              <a:buChar char="•"/>
              <a:tabLst>
                <a:tab pos="233363" algn="l"/>
              </a:tabLst>
              <a:defRPr/>
            </a:pPr>
            <a:endParaRPr lang="en-US" sz="1600" b="1" dirty="0">
              <a:solidFill>
                <a:schemeClr val="tx1">
                  <a:lumMod val="65000"/>
                  <a:lumOff val="35000"/>
                </a:schemeClr>
              </a:solidFill>
            </a:endParaRPr>
          </a:p>
        </p:txBody>
      </p:sp>
      <p:pic>
        <p:nvPicPr>
          <p:cNvPr id="22537" name="Picture 9" descr="Cert.Logos.jpg"/>
          <p:cNvPicPr>
            <a:picLocks noChangeAspect="1"/>
          </p:cNvPicPr>
          <p:nvPr/>
        </p:nvPicPr>
        <p:blipFill>
          <a:blip r:embed="rId5"/>
          <a:srcRect/>
          <a:stretch>
            <a:fillRect/>
          </a:stretch>
        </p:blipFill>
        <p:spPr bwMode="auto">
          <a:xfrm>
            <a:off x="1669476" y="5260711"/>
            <a:ext cx="2822786" cy="735879"/>
          </a:xfrm>
          <a:prstGeom prst="rect">
            <a:avLst/>
          </a:prstGeom>
          <a:noFill/>
          <a:ln w="9525">
            <a:noFill/>
            <a:miter lim="800000"/>
            <a:headEnd/>
            <a:tailEnd/>
          </a:ln>
        </p:spPr>
      </p:pic>
      <p:sp>
        <p:nvSpPr>
          <p:cNvPr id="11" name="Rectangle 10"/>
          <p:cNvSpPr/>
          <p:nvPr/>
        </p:nvSpPr>
        <p:spPr>
          <a:xfrm>
            <a:off x="8801100" y="6527800"/>
            <a:ext cx="315913" cy="246063"/>
          </a:xfrm>
          <a:prstGeom prst="rect">
            <a:avLst/>
          </a:prstGeom>
        </p:spPr>
        <p:txBody>
          <a:bodyPr wrap="none">
            <a:spAutoFit/>
          </a:bodyPr>
          <a:lstStyle/>
          <a:p>
            <a:pPr>
              <a:defRPr/>
            </a:pPr>
            <a:fld id="{A57BA22F-B953-4B5C-887C-E304F00ECEF3}" type="slidenum">
              <a:rPr lang="en-US" sz="1000">
                <a:solidFill>
                  <a:schemeClr val="tx1">
                    <a:lumMod val="65000"/>
                    <a:lumOff val="35000"/>
                  </a:schemeClr>
                </a:solidFill>
              </a:rPr>
              <a:pPr>
                <a:defRPr/>
              </a:pPr>
              <a:t>29</a:t>
            </a:fld>
            <a:endParaRPr lang="en-US" sz="1000" dirty="0"/>
          </a:p>
        </p:txBody>
      </p:sp>
      <p:sp>
        <p:nvSpPr>
          <p:cNvPr id="12" name="TextBox 11"/>
          <p:cNvSpPr txBox="1"/>
          <p:nvPr/>
        </p:nvSpPr>
        <p:spPr>
          <a:xfrm>
            <a:off x="0" y="4865197"/>
            <a:ext cx="1669476" cy="600164"/>
          </a:xfrm>
          <a:prstGeom prst="rect">
            <a:avLst/>
          </a:prstGeom>
          <a:noFill/>
        </p:spPr>
        <p:txBody>
          <a:bodyPr wrap="square">
            <a:spAutoFit/>
          </a:bodyPr>
          <a:lstStyle/>
          <a:p>
            <a:pPr algn="ctr">
              <a:defRPr/>
            </a:pPr>
            <a:r>
              <a:rPr lang="en-US" sz="1100" b="1" dirty="0" smtClean="0">
                <a:solidFill>
                  <a:schemeClr val="tx1">
                    <a:lumMod val="65000"/>
                    <a:lumOff val="35000"/>
                  </a:schemeClr>
                </a:solidFill>
              </a:rPr>
              <a:t>Prestige Hybrid HB50 </a:t>
            </a:r>
            <a:r>
              <a:rPr lang="en-US" sz="1100" dirty="0" smtClean="0">
                <a:solidFill>
                  <a:schemeClr val="tx1">
                    <a:lumMod val="65000"/>
                    <a:lumOff val="35000"/>
                  </a:schemeClr>
                </a:solidFill>
              </a:rPr>
              <a:t/>
            </a:r>
            <a:br>
              <a:rPr lang="en-US" sz="1100" dirty="0" smtClean="0">
                <a:solidFill>
                  <a:schemeClr val="tx1">
                    <a:lumMod val="65000"/>
                    <a:lumOff val="35000"/>
                  </a:schemeClr>
                </a:solidFill>
              </a:rPr>
            </a:br>
            <a:r>
              <a:rPr lang="en-US" sz="1100" dirty="0" smtClean="0">
                <a:solidFill>
                  <a:schemeClr val="tx1">
                    <a:lumMod val="65000"/>
                    <a:lumOff val="35000"/>
                  </a:schemeClr>
                </a:solidFill>
              </a:rPr>
              <a:t>12 Year warranty</a:t>
            </a:r>
            <a:br>
              <a:rPr lang="en-US" sz="1100" dirty="0" smtClean="0">
                <a:solidFill>
                  <a:schemeClr val="tx1">
                    <a:lumMod val="65000"/>
                    <a:lumOff val="35000"/>
                  </a:schemeClr>
                </a:solidFill>
              </a:rPr>
            </a:br>
            <a:r>
              <a:rPr lang="en-US" sz="1100" dirty="0" smtClean="0">
                <a:solidFill>
                  <a:schemeClr val="tx1">
                    <a:lumMod val="65000"/>
                    <a:lumOff val="35000"/>
                  </a:schemeClr>
                </a:solidFill>
              </a:rPr>
              <a:t>ENERGY STAR</a:t>
            </a:r>
            <a:r>
              <a:rPr lang="en-US" sz="1100" baseline="30000" dirty="0" smtClean="0">
                <a:solidFill>
                  <a:schemeClr val="tx1">
                    <a:lumMod val="65000"/>
                    <a:lumOff val="35000"/>
                  </a:schemeClr>
                </a:solidFill>
              </a:rPr>
              <a:t>®</a:t>
            </a:r>
            <a:endParaRPr lang="en-US" sz="1100" baseline="30000" dirty="0">
              <a:solidFill>
                <a:schemeClr val="tx1">
                  <a:lumMod val="65000"/>
                  <a:lumOff val="35000"/>
                </a:schemeClr>
              </a:solidFill>
            </a:endParaRPr>
          </a:p>
        </p:txBody>
      </p:sp>
      <p:pic>
        <p:nvPicPr>
          <p:cNvPr id="13" name="Picture 3"/>
          <p:cNvPicPr>
            <a:picLocks noChangeAspect="1" noChangeArrowheads="1"/>
          </p:cNvPicPr>
          <p:nvPr/>
        </p:nvPicPr>
        <p:blipFill>
          <a:blip r:embed="rId6"/>
          <a:srcRect r="21"/>
          <a:stretch>
            <a:fillRect/>
          </a:stretch>
        </p:blipFill>
        <p:spPr bwMode="auto">
          <a:xfrm rot="962063">
            <a:off x="7621861" y="5182135"/>
            <a:ext cx="1112831" cy="1475460"/>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14" name="Picture 4" descr="\\bdataprod1\lbutler\My Documents\Presentations\2013 Presentations\ProClubIcons\5ProClubPts.png"/>
          <p:cNvPicPr>
            <a:picLocks noChangeAspect="1" noChangeArrowheads="1"/>
          </p:cNvPicPr>
          <p:nvPr/>
        </p:nvPicPr>
        <p:blipFill>
          <a:blip r:embed="rId7"/>
          <a:srcRect/>
          <a:stretch>
            <a:fillRect/>
          </a:stretch>
        </p:blipFill>
        <p:spPr bwMode="auto">
          <a:xfrm>
            <a:off x="7008443" y="5833300"/>
            <a:ext cx="862586" cy="862586"/>
          </a:xfrm>
          <a:prstGeom prst="rect">
            <a:avLst/>
          </a:prstGeom>
          <a:noFill/>
        </p:spPr>
      </p:pic>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Rheem Profile</a:t>
            </a:r>
          </a:p>
        </p:txBody>
      </p:sp>
      <p:sp>
        <p:nvSpPr>
          <p:cNvPr id="7171" name="Rectangle 3"/>
          <p:cNvSpPr>
            <a:spLocks noGrp="1" noChangeArrowheads="1"/>
          </p:cNvSpPr>
          <p:nvPr>
            <p:ph type="body" idx="1"/>
          </p:nvPr>
        </p:nvSpPr>
        <p:spPr>
          <a:xfrm>
            <a:off x="788988" y="1462598"/>
            <a:ext cx="5992812" cy="3287712"/>
          </a:xfrm>
        </p:spPr>
        <p:txBody>
          <a:bodyPr>
            <a:noAutofit/>
          </a:bodyPr>
          <a:lstStyle/>
          <a:p>
            <a:pPr marL="306388" indent="-306388" defTabSz="819150">
              <a:spcBef>
                <a:spcPct val="0"/>
              </a:spcBef>
              <a:spcAft>
                <a:spcPts val="1200"/>
              </a:spcAft>
            </a:pPr>
            <a:r>
              <a:rPr lang="en-US" sz="2400" dirty="0" smtClean="0"/>
              <a:t>Rheem®  Manufacturing  Company began in </a:t>
            </a:r>
            <a:br>
              <a:rPr lang="en-US" sz="2400" dirty="0" smtClean="0"/>
            </a:br>
            <a:r>
              <a:rPr lang="en-US" sz="2400" dirty="0" smtClean="0"/>
              <a:t>1927 by the Rheem brothers </a:t>
            </a:r>
          </a:p>
          <a:p>
            <a:pPr marL="306388" indent="-306388" defTabSz="819150">
              <a:spcBef>
                <a:spcPct val="0"/>
              </a:spcBef>
              <a:spcAft>
                <a:spcPts val="1200"/>
              </a:spcAft>
            </a:pPr>
            <a:r>
              <a:rPr lang="en-US" sz="2400" dirty="0" smtClean="0"/>
              <a:t>Rheem was a supplier of packaging to the petroleum industry </a:t>
            </a:r>
          </a:p>
          <a:p>
            <a:pPr marL="306388" indent="-306388" defTabSz="819150">
              <a:spcBef>
                <a:spcPct val="0"/>
              </a:spcBef>
              <a:spcAft>
                <a:spcPts val="1200"/>
              </a:spcAft>
            </a:pPr>
            <a:r>
              <a:rPr lang="en-US" sz="2400" dirty="0" smtClean="0"/>
              <a:t>In 1959 Rheem acquired Ruud, a pioneer </a:t>
            </a:r>
            <a:br>
              <a:rPr lang="en-US" sz="2400" dirty="0" smtClean="0"/>
            </a:br>
            <a:r>
              <a:rPr lang="en-US" sz="2400" dirty="0" smtClean="0"/>
              <a:t>in the water heating industry with a well-regarded products and a distribution network throughout North America</a:t>
            </a:r>
          </a:p>
        </p:txBody>
      </p:sp>
      <p:pic>
        <p:nvPicPr>
          <p:cNvPr id="7174" name="Picture 7"/>
          <p:cNvPicPr>
            <a:picLocks noChangeAspect="1" noChangeArrowheads="1"/>
          </p:cNvPicPr>
          <p:nvPr/>
        </p:nvPicPr>
        <p:blipFill>
          <a:blip r:embed="rId3">
            <a:duotone>
              <a:prstClr val="black"/>
              <a:srgbClr val="D9C3A5">
                <a:tint val="50000"/>
                <a:satMod val="180000"/>
              </a:srgbClr>
            </a:duotone>
          </a:blip>
          <a:srcRect l="51189" t="17458"/>
          <a:stretch>
            <a:fillRect/>
          </a:stretch>
        </p:blipFill>
        <p:spPr bwMode="auto">
          <a:xfrm>
            <a:off x="6841127" y="3810509"/>
            <a:ext cx="1509712" cy="2286000"/>
          </a:xfrm>
          <a:prstGeom prst="rect">
            <a:avLst/>
          </a:prstGeom>
          <a:solidFill>
            <a:srgbClr val="FFC000"/>
          </a:solidFill>
          <a:ln w="12700">
            <a:noFill/>
            <a:miter lim="800000"/>
            <a:headEnd type="none" w="sm" len="sm"/>
            <a:tailEnd type="none" w="sm" len="sm"/>
          </a:ln>
          <a:effectLst>
            <a:outerShdw blurRad="50800" dist="38100" dir="2700000" algn="tl" rotWithShape="0">
              <a:prstClr val="black">
                <a:alpha val="40000"/>
              </a:prstClr>
            </a:outerShdw>
          </a:effectLst>
        </p:spPr>
      </p:pic>
      <p:pic>
        <p:nvPicPr>
          <p:cNvPr id="7175" name="Picture 7"/>
          <p:cNvPicPr>
            <a:picLocks noChangeArrowheads="1"/>
          </p:cNvPicPr>
          <p:nvPr/>
        </p:nvPicPr>
        <p:blipFill>
          <a:blip r:embed="rId3">
            <a:duotone>
              <a:prstClr val="black"/>
              <a:srgbClr val="D9C3A5">
                <a:tint val="50000"/>
                <a:satMod val="180000"/>
              </a:srgbClr>
            </a:duotone>
          </a:blip>
          <a:srcRect r="49715" b="20353"/>
          <a:stretch>
            <a:fillRect/>
          </a:stretch>
        </p:blipFill>
        <p:spPr bwMode="auto">
          <a:xfrm>
            <a:off x="6841127" y="1532016"/>
            <a:ext cx="1496088" cy="2160587"/>
          </a:xfrm>
          <a:prstGeom prst="rect">
            <a:avLst/>
          </a:prstGeom>
          <a:ln>
            <a:noFill/>
          </a:ln>
          <a:effectLst>
            <a:outerShdw blurRad="50800" dist="38100" dir="2700000" algn="tl" rotWithShape="0">
              <a:prstClr val="black">
                <a:alpha val="40000"/>
              </a:prstClr>
            </a:outerShdw>
          </a:effectLst>
        </p:spPr>
      </p:pic>
      <p:sp>
        <p:nvSpPr>
          <p:cNvPr id="9"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500" fill="hold"/>
                                        <p:tgtEl>
                                          <p:spTgt spid="7175"/>
                                        </p:tgtEl>
                                        <p:attrNameLst>
                                          <p:attrName>ppt_w</p:attrName>
                                        </p:attrNameLst>
                                      </p:cBhvr>
                                      <p:tavLst>
                                        <p:tav tm="0">
                                          <p:val>
                                            <p:fltVal val="0"/>
                                          </p:val>
                                        </p:tav>
                                        <p:tav tm="100000">
                                          <p:val>
                                            <p:strVal val="#ppt_w"/>
                                          </p:val>
                                        </p:tav>
                                      </p:tavLst>
                                    </p:anim>
                                    <p:anim calcmode="lin" valueType="num">
                                      <p:cBhvr>
                                        <p:cTn id="8" dur="500" fill="hold"/>
                                        <p:tgtEl>
                                          <p:spTgt spid="7175"/>
                                        </p:tgtEl>
                                        <p:attrNameLst>
                                          <p:attrName>ppt_h</p:attrName>
                                        </p:attrNameLst>
                                      </p:cBhvr>
                                      <p:tavLst>
                                        <p:tav tm="0">
                                          <p:val>
                                            <p:fltVal val="0"/>
                                          </p:val>
                                        </p:tav>
                                        <p:tav tm="100000">
                                          <p:val>
                                            <p:strVal val="#ppt_h"/>
                                          </p:val>
                                        </p:tav>
                                      </p:tavLst>
                                    </p:anim>
                                    <p:animEffect transition="in" filter="fade">
                                      <p:cBhvr>
                                        <p:cTn id="9" dur="500"/>
                                        <p:tgtEl>
                                          <p:spTgt spid="717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p:cTn id="13" dur="500" fill="hold"/>
                                        <p:tgtEl>
                                          <p:spTgt spid="7174"/>
                                        </p:tgtEl>
                                        <p:attrNameLst>
                                          <p:attrName>ppt_w</p:attrName>
                                        </p:attrNameLst>
                                      </p:cBhvr>
                                      <p:tavLst>
                                        <p:tav tm="0">
                                          <p:val>
                                            <p:fltVal val="0"/>
                                          </p:val>
                                        </p:tav>
                                        <p:tav tm="100000">
                                          <p:val>
                                            <p:strVal val="#ppt_w"/>
                                          </p:val>
                                        </p:tav>
                                      </p:tavLst>
                                    </p:anim>
                                    <p:anim calcmode="lin" valueType="num">
                                      <p:cBhvr>
                                        <p:cTn id="14" dur="500" fill="hold"/>
                                        <p:tgtEl>
                                          <p:spTgt spid="7174"/>
                                        </p:tgtEl>
                                        <p:attrNameLst>
                                          <p:attrName>ppt_h</p:attrName>
                                        </p:attrNameLst>
                                      </p:cBhvr>
                                      <p:tavLst>
                                        <p:tav tm="0">
                                          <p:val>
                                            <p:fltVal val="0"/>
                                          </p:val>
                                        </p:tav>
                                        <p:tav tm="100000">
                                          <p:val>
                                            <p:strVal val="#ppt_h"/>
                                          </p:val>
                                        </p:tav>
                                      </p:tavLst>
                                    </p:anim>
                                    <p:animEffect transition="in" filter="fade">
                                      <p:cBhvr>
                                        <p:cTn id="15"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dataprod1\lbutler\My Documents\Residential Reset Commercialization\Reset Images_Rheem+Ruud\Rheem Lower+Higher Res Cropped Pro Images\RHClassic-Tall-Std-Electric-Classic-sys_sentinal-BrassDV-Low.png"/>
          <p:cNvPicPr>
            <a:picLocks noChangeAspect="1" noChangeArrowheads="1"/>
          </p:cNvPicPr>
          <p:nvPr/>
        </p:nvPicPr>
        <p:blipFill>
          <a:blip r:embed="rId2"/>
          <a:srcRect b="-4549"/>
          <a:stretch>
            <a:fillRect/>
          </a:stretch>
        </p:blipFill>
        <p:spPr bwMode="auto">
          <a:xfrm>
            <a:off x="866367" y="1524750"/>
            <a:ext cx="1440183" cy="4301991"/>
          </a:xfrm>
          <a:prstGeom prst="rect">
            <a:avLst/>
          </a:prstGeom>
          <a:ln>
            <a:noFill/>
          </a:ln>
          <a:effectLst/>
        </p:spPr>
      </p:pic>
      <p:sp>
        <p:nvSpPr>
          <p:cNvPr id="8194" name="Text Box 8"/>
          <p:cNvSpPr txBox="1">
            <a:spLocks noChangeArrowheads="1"/>
          </p:cNvSpPr>
          <p:nvPr/>
        </p:nvSpPr>
        <p:spPr bwMode="auto">
          <a:xfrm>
            <a:off x="0" y="204850"/>
            <a:ext cx="91440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chemeClr val="bg1">
                    <a:lumMod val="85000"/>
                  </a:schemeClr>
                </a:solidFill>
                <a:latin typeface="+mj-lt"/>
              </a:rPr>
              <a:t>Professional Classic Plus</a:t>
            </a:r>
            <a:r>
              <a:rPr lang="en-US" sz="3600" dirty="0" smtClean="0">
                <a:solidFill>
                  <a:schemeClr val="bg1">
                    <a:lumMod val="85000"/>
                  </a:schemeClr>
                </a:solidFill>
              </a:rPr>
              <a:t>™</a:t>
            </a:r>
            <a:endParaRPr lang="en-US" sz="3600" dirty="0">
              <a:solidFill>
                <a:schemeClr val="bg1">
                  <a:lumMod val="85000"/>
                </a:schemeClr>
              </a:solidFill>
              <a:latin typeface="+mj-lt"/>
            </a:endParaRPr>
          </a:p>
        </p:txBody>
      </p:sp>
      <p:sp>
        <p:nvSpPr>
          <p:cNvPr id="16" name="TextBox 15"/>
          <p:cNvSpPr txBox="1"/>
          <p:nvPr/>
        </p:nvSpPr>
        <p:spPr>
          <a:xfrm>
            <a:off x="2603814" y="1296150"/>
            <a:ext cx="6329362" cy="4619854"/>
          </a:xfrm>
          <a:prstGeom prst="rect">
            <a:avLst/>
          </a:prstGeom>
          <a:noFill/>
        </p:spPr>
        <p:txBody>
          <a:bodyPr>
            <a:spAutoFit/>
          </a:bodyPr>
          <a:lstStyle/>
          <a:p>
            <a:pPr>
              <a:lnSpc>
                <a:spcPct val="150000"/>
              </a:lnSpc>
              <a:buFont typeface="Arial" pitchFamily="34" charset="0"/>
              <a:buChar char="•"/>
              <a:defRPr/>
            </a:pPr>
            <a:r>
              <a:rPr lang="en-US" sz="1800" dirty="0" smtClean="0">
                <a:solidFill>
                  <a:schemeClr val="tx1">
                    <a:lumMod val="65000"/>
                    <a:lumOff val="35000"/>
                  </a:schemeClr>
                </a:solidFill>
                <a:latin typeface="+mn-lt"/>
              </a:rPr>
              <a:t> </a:t>
            </a:r>
            <a:r>
              <a:rPr lang="en-US" dirty="0" smtClean="0">
                <a:solidFill>
                  <a:schemeClr val="tx1">
                    <a:lumMod val="65000"/>
                    <a:lumOff val="35000"/>
                  </a:schemeClr>
                </a:solidFill>
              </a:rPr>
              <a:t>EF range of 0.92 to 0.95</a:t>
            </a:r>
          </a:p>
          <a:p>
            <a:pPr>
              <a:lnSpc>
                <a:spcPct val="150000"/>
              </a:lnSpc>
              <a:buFont typeface="Arial" pitchFamily="34" charset="0"/>
              <a:buChar char="•"/>
              <a:defRPr/>
            </a:pPr>
            <a:r>
              <a:rPr lang="en-US" dirty="0" smtClean="0">
                <a:solidFill>
                  <a:schemeClr val="tx1">
                    <a:lumMod val="65000"/>
                    <a:lumOff val="35000"/>
                  </a:schemeClr>
                </a:solidFill>
              </a:rPr>
              <a:t> Enhanced-flow brass drain valve reduces drain time 50%</a:t>
            </a:r>
          </a:p>
          <a:p>
            <a:pPr>
              <a:lnSpc>
                <a:spcPct val="150000"/>
              </a:lnSpc>
              <a:buFont typeface="Arial" pitchFamily="34" charset="0"/>
              <a:buChar char="•"/>
              <a:defRPr/>
            </a:pPr>
            <a:r>
              <a:rPr lang="en-US" dirty="0" smtClean="0">
                <a:solidFill>
                  <a:schemeClr val="tx1">
                    <a:lumMod val="65000"/>
                    <a:lumOff val="35000"/>
                  </a:schemeClr>
                </a:solidFill>
              </a:rPr>
              <a:t>  System Sentinel (glowing LEDs verify element operation)</a:t>
            </a:r>
          </a:p>
          <a:p>
            <a:pPr>
              <a:lnSpc>
                <a:spcPct val="150000"/>
              </a:lnSpc>
              <a:buFont typeface="Arial" pitchFamily="34" charset="0"/>
              <a:buChar char="•"/>
              <a:defRPr/>
            </a:pPr>
            <a:r>
              <a:rPr lang="en-US" sz="1800" dirty="0" smtClean="0">
                <a:solidFill>
                  <a:schemeClr val="tx1">
                    <a:lumMod val="65000"/>
                    <a:lumOff val="35000"/>
                  </a:schemeClr>
                </a:solidFill>
                <a:latin typeface="+mn-lt"/>
              </a:rPr>
              <a:t>  40</a:t>
            </a:r>
            <a:r>
              <a:rPr lang="en-US" sz="1800" dirty="0">
                <a:solidFill>
                  <a:schemeClr val="tx1">
                    <a:lumMod val="65000"/>
                    <a:lumOff val="35000"/>
                  </a:schemeClr>
                </a:solidFill>
                <a:latin typeface="+mn-lt"/>
              </a:rPr>
              <a:t>, </a:t>
            </a:r>
            <a:r>
              <a:rPr lang="en-US" sz="1800" dirty="0" smtClean="0">
                <a:solidFill>
                  <a:schemeClr val="tx1">
                    <a:lumMod val="65000"/>
                    <a:lumOff val="35000"/>
                  </a:schemeClr>
                </a:solidFill>
                <a:latin typeface="+mn-lt"/>
              </a:rPr>
              <a:t>50</a:t>
            </a:r>
            <a:r>
              <a:rPr lang="en-US" sz="1800" dirty="0">
                <a:solidFill>
                  <a:schemeClr val="tx1">
                    <a:lumMod val="65000"/>
                    <a:lumOff val="35000"/>
                  </a:schemeClr>
                </a:solidFill>
                <a:latin typeface="+mn-lt"/>
              </a:rPr>
              <a:t>, </a:t>
            </a:r>
            <a:r>
              <a:rPr lang="en-US" sz="1800" dirty="0" smtClean="0">
                <a:solidFill>
                  <a:schemeClr val="tx1">
                    <a:lumMod val="65000"/>
                    <a:lumOff val="35000"/>
                  </a:schemeClr>
                </a:solidFill>
                <a:latin typeface="+mn-lt"/>
              </a:rPr>
              <a:t>65, and 80 gallon capacities</a:t>
            </a:r>
            <a:endParaRPr lang="en-US" sz="1800" dirty="0">
              <a:solidFill>
                <a:schemeClr val="tx1">
                  <a:lumMod val="65000"/>
                  <a:lumOff val="35000"/>
                </a:schemeClr>
              </a:solidFill>
              <a:latin typeface="+mn-lt"/>
            </a:endParaRPr>
          </a:p>
          <a:p>
            <a:pPr>
              <a:lnSpc>
                <a:spcPct val="150000"/>
              </a:lnSpc>
              <a:buFont typeface="Arial" pitchFamily="34" charset="0"/>
              <a:buChar char="•"/>
              <a:defRPr/>
            </a:pPr>
            <a:r>
              <a:rPr lang="en-US" sz="1800" dirty="0" smtClean="0">
                <a:solidFill>
                  <a:schemeClr val="tx1">
                    <a:lumMod val="65000"/>
                    <a:lumOff val="35000"/>
                  </a:schemeClr>
                </a:solidFill>
                <a:latin typeface="+mn-lt"/>
              </a:rPr>
              <a:t>  Medium </a:t>
            </a:r>
            <a:r>
              <a:rPr lang="en-US" sz="1800" dirty="0">
                <a:solidFill>
                  <a:schemeClr val="tx1">
                    <a:lumMod val="65000"/>
                    <a:lumOff val="35000"/>
                  </a:schemeClr>
                </a:solidFill>
                <a:latin typeface="+mn-lt"/>
              </a:rPr>
              <a:t>and tall </a:t>
            </a:r>
            <a:r>
              <a:rPr lang="en-US" sz="1800" dirty="0" smtClean="0">
                <a:solidFill>
                  <a:schemeClr val="tx1">
                    <a:lumMod val="65000"/>
                    <a:lumOff val="35000"/>
                  </a:schemeClr>
                </a:solidFill>
                <a:latin typeface="+mn-lt"/>
              </a:rPr>
              <a:t>configurations</a:t>
            </a:r>
            <a:endParaRPr lang="en-US" sz="1800" dirty="0">
              <a:solidFill>
                <a:schemeClr val="tx1">
                  <a:lumMod val="65000"/>
                  <a:lumOff val="35000"/>
                </a:schemeClr>
              </a:solidFill>
              <a:latin typeface="+mn-lt"/>
            </a:endParaRPr>
          </a:p>
          <a:p>
            <a:pPr>
              <a:lnSpc>
                <a:spcPct val="150000"/>
              </a:lnSpc>
              <a:buFont typeface="Arial" pitchFamily="34" charset="0"/>
              <a:buChar char="•"/>
              <a:defRPr/>
            </a:pPr>
            <a:r>
              <a:rPr lang="en-US" dirty="0" smtClean="0">
                <a:solidFill>
                  <a:schemeClr val="tx1">
                    <a:lumMod val="65000"/>
                    <a:lumOff val="35000"/>
                  </a:schemeClr>
                </a:solidFill>
              </a:rPr>
              <a:t>  Stainless steel upper and </a:t>
            </a:r>
            <a:r>
              <a:rPr lang="en-US" sz="1800" dirty="0" smtClean="0">
                <a:solidFill>
                  <a:schemeClr val="tx1">
                    <a:lumMod val="65000"/>
                    <a:lumOff val="35000"/>
                  </a:schemeClr>
                </a:solidFill>
                <a:latin typeface="+mn-lt"/>
              </a:rPr>
              <a:t>lower ele</a:t>
            </a:r>
            <a:r>
              <a:rPr lang="en-US" dirty="0" smtClean="0">
                <a:solidFill>
                  <a:schemeClr val="tx1">
                    <a:lumMod val="65000"/>
                    <a:lumOff val="35000"/>
                  </a:schemeClr>
                </a:solidFill>
              </a:rPr>
              <a:t>ments for longer life</a:t>
            </a:r>
          </a:p>
          <a:p>
            <a:pPr>
              <a:lnSpc>
                <a:spcPct val="150000"/>
              </a:lnSpc>
              <a:buFont typeface="Arial" pitchFamily="34" charset="0"/>
              <a:buChar char="•"/>
              <a:defRPr/>
            </a:pPr>
            <a:r>
              <a:rPr lang="en-US" dirty="0" smtClean="0">
                <a:solidFill>
                  <a:schemeClr val="tx1">
                    <a:lumMod val="65000"/>
                    <a:lumOff val="35000"/>
                  </a:schemeClr>
                </a:solidFill>
              </a:rPr>
              <a:t>  </a:t>
            </a:r>
            <a:r>
              <a:rPr lang="en-US" dirty="0" err="1" smtClean="0">
                <a:solidFill>
                  <a:schemeClr val="tx1">
                    <a:lumMod val="65000"/>
                    <a:lumOff val="35000"/>
                  </a:schemeClr>
                </a:solidFill>
              </a:rPr>
              <a:t>EverKleen</a:t>
            </a:r>
            <a:r>
              <a:rPr lang="en-US" dirty="0" smtClean="0">
                <a:solidFill>
                  <a:schemeClr val="tx1">
                    <a:lumMod val="65000"/>
                    <a:lumOff val="35000"/>
                  </a:schemeClr>
                </a:solidFill>
              </a:rPr>
              <a:t>™ self-cleaning device fights sediment build up</a:t>
            </a:r>
          </a:p>
          <a:p>
            <a:pPr>
              <a:lnSpc>
                <a:spcPct val="150000"/>
              </a:lnSpc>
              <a:buFont typeface="Arial" pitchFamily="34" charset="0"/>
              <a:buChar char="•"/>
              <a:defRPr/>
            </a:pPr>
            <a:r>
              <a:rPr lang="en-US" sz="1800" dirty="0" smtClean="0">
                <a:solidFill>
                  <a:schemeClr val="tx1">
                    <a:lumMod val="65000"/>
                    <a:lumOff val="35000"/>
                  </a:schemeClr>
                </a:solidFill>
                <a:latin typeface="+mn-lt"/>
              </a:rPr>
              <a:t>  8 </a:t>
            </a:r>
            <a:r>
              <a:rPr lang="en-US" sz="1800" dirty="0">
                <a:solidFill>
                  <a:schemeClr val="tx1">
                    <a:lumMod val="65000"/>
                    <a:lumOff val="35000"/>
                  </a:schemeClr>
                </a:solidFill>
                <a:latin typeface="+mn-lt"/>
              </a:rPr>
              <a:t>Year </a:t>
            </a:r>
            <a:r>
              <a:rPr lang="en-US" sz="1800" dirty="0" smtClean="0">
                <a:solidFill>
                  <a:schemeClr val="tx1">
                    <a:lumMod val="65000"/>
                    <a:lumOff val="35000"/>
                  </a:schemeClr>
                </a:solidFill>
                <a:latin typeface="+mn-lt"/>
              </a:rPr>
              <a:t>tank and parts warranty</a:t>
            </a:r>
            <a:endParaRPr lang="en-US" sz="1800" dirty="0">
              <a:solidFill>
                <a:schemeClr val="tx1">
                  <a:lumMod val="65000"/>
                  <a:lumOff val="35000"/>
                </a:schemeClr>
              </a:solidFill>
              <a:latin typeface="+mn-lt"/>
            </a:endParaRPr>
          </a:p>
          <a:p>
            <a:pPr>
              <a:lnSpc>
                <a:spcPct val="150000"/>
              </a:lnSpc>
              <a:buFont typeface="Arial" pitchFamily="34" charset="0"/>
              <a:buChar char="•"/>
              <a:defRPr/>
            </a:pPr>
            <a:r>
              <a:rPr lang="en-US" sz="1800" dirty="0">
                <a:solidFill>
                  <a:schemeClr val="tx1">
                    <a:lumMod val="65000"/>
                    <a:lumOff val="35000"/>
                  </a:schemeClr>
                </a:solidFill>
                <a:latin typeface="+mn-lt"/>
              </a:rPr>
              <a:t>  Protection </a:t>
            </a:r>
            <a:r>
              <a:rPr lang="en-US" sz="1800" dirty="0" smtClean="0">
                <a:solidFill>
                  <a:schemeClr val="tx1">
                    <a:lumMod val="65000"/>
                    <a:lumOff val="35000"/>
                  </a:schemeClr>
                </a:solidFill>
                <a:latin typeface="+mn-lt"/>
              </a:rPr>
              <a:t>Plus™ </a:t>
            </a:r>
            <a:r>
              <a:rPr lang="en-US" sz="1800" dirty="0">
                <a:solidFill>
                  <a:schemeClr val="tx1">
                    <a:lumMod val="65000"/>
                    <a:lumOff val="35000"/>
                  </a:schemeClr>
                </a:solidFill>
                <a:latin typeface="+mn-lt"/>
              </a:rPr>
              <a:t>upgrade to 12 year warranty </a:t>
            </a:r>
            <a:r>
              <a:rPr lang="en-US" sz="1800" dirty="0" smtClean="0">
                <a:solidFill>
                  <a:schemeClr val="tx1">
                    <a:lumMod val="65000"/>
                    <a:lumOff val="35000"/>
                  </a:schemeClr>
                </a:solidFill>
                <a:latin typeface="+mn-lt"/>
              </a:rPr>
              <a:t>available</a:t>
            </a:r>
            <a:endParaRPr lang="en-US" sz="1800" dirty="0">
              <a:solidFill>
                <a:schemeClr val="tx1">
                  <a:lumMod val="65000"/>
                  <a:lumOff val="35000"/>
                </a:schemeClr>
              </a:solidFill>
              <a:latin typeface="+mn-lt"/>
            </a:endParaRPr>
          </a:p>
          <a:p>
            <a:pPr>
              <a:lnSpc>
                <a:spcPct val="150000"/>
              </a:lnSpc>
              <a:buFont typeface="Arial" pitchFamily="34" charset="0"/>
              <a:buChar char="•"/>
              <a:defRPr/>
            </a:pPr>
            <a:r>
              <a:rPr lang="en-US" sz="1800" dirty="0">
                <a:solidFill>
                  <a:schemeClr val="tx1">
                    <a:lumMod val="65000"/>
                    <a:lumOff val="35000"/>
                  </a:schemeClr>
                </a:solidFill>
                <a:latin typeface="+mn-lt"/>
              </a:rPr>
              <a:t>  Standard </a:t>
            </a:r>
            <a:r>
              <a:rPr lang="en-US" dirty="0" smtClean="0">
                <a:solidFill>
                  <a:schemeClr val="tx1">
                    <a:lumMod val="50000"/>
                    <a:lumOff val="50000"/>
                  </a:schemeClr>
                </a:solidFill>
              </a:rPr>
              <a:t>240V/208V, 4500 W/3375 W</a:t>
            </a:r>
            <a:endParaRPr lang="en-US" dirty="0">
              <a:solidFill>
                <a:srgbClr val="FF0000"/>
              </a:solidFill>
            </a:endParaRPr>
          </a:p>
          <a:p>
            <a:pPr>
              <a:lnSpc>
                <a:spcPct val="150000"/>
              </a:lnSpc>
              <a:buFont typeface="Arial" pitchFamily="34" charset="0"/>
              <a:buChar char="•"/>
              <a:defRPr/>
            </a:pPr>
            <a:r>
              <a:rPr lang="en-US" sz="1800" dirty="0" smtClean="0">
                <a:solidFill>
                  <a:schemeClr val="tx1">
                    <a:lumMod val="65000"/>
                    <a:lumOff val="35000"/>
                  </a:schemeClr>
                </a:solidFill>
                <a:latin typeface="+mn-lt"/>
              </a:rPr>
              <a:t>  Earn ProClub points with Classic Plus products</a:t>
            </a:r>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9" name="Picture 3"/>
          <p:cNvPicPr>
            <a:picLocks noChangeAspect="1" noChangeArrowheads="1"/>
          </p:cNvPicPr>
          <p:nvPr/>
        </p:nvPicPr>
        <p:blipFill>
          <a:blip r:embed="rId3"/>
          <a:srcRect r="21"/>
          <a:stretch>
            <a:fillRect/>
          </a:stretch>
        </p:blipFill>
        <p:spPr bwMode="auto">
          <a:xfrm rot="962063">
            <a:off x="7586240" y="5117892"/>
            <a:ext cx="1157501" cy="1534686"/>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11" name="Picture 3" descr="\\bdataprod1\lbutler\My Documents\Presentations\2013 Presentations\ProClubIcons\2ProClubPts.png"/>
          <p:cNvPicPr>
            <a:picLocks noChangeAspect="1" noChangeArrowheads="1"/>
          </p:cNvPicPr>
          <p:nvPr/>
        </p:nvPicPr>
        <p:blipFill>
          <a:blip r:embed="rId4"/>
          <a:srcRect/>
          <a:stretch>
            <a:fillRect/>
          </a:stretch>
        </p:blipFill>
        <p:spPr bwMode="auto">
          <a:xfrm>
            <a:off x="6965511" y="5826741"/>
            <a:ext cx="862586" cy="862586"/>
          </a:xfrm>
          <a:prstGeom prst="rect">
            <a:avLst/>
          </a:prstGeom>
          <a:noFill/>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dataprod1\lbutler\My Documents\Residential Reset Commercialization\Reset Images_Rheem+Ruud\Rheem Lower+Higher Res Cropped Pro Images\RHClassic-Tall-Std-Electric-Classic-BrassDV-Low.png"/>
          <p:cNvPicPr>
            <a:picLocks noChangeAspect="1" noChangeArrowheads="1"/>
          </p:cNvPicPr>
          <p:nvPr/>
        </p:nvPicPr>
        <p:blipFill>
          <a:blip r:embed="rId2"/>
          <a:srcRect/>
          <a:stretch>
            <a:fillRect/>
          </a:stretch>
        </p:blipFill>
        <p:spPr bwMode="auto">
          <a:xfrm>
            <a:off x="771525" y="1524750"/>
            <a:ext cx="1439918" cy="4114050"/>
          </a:xfrm>
          <a:prstGeom prst="rect">
            <a:avLst/>
          </a:prstGeom>
          <a:noFill/>
        </p:spPr>
      </p:pic>
      <p:sp>
        <p:nvSpPr>
          <p:cNvPr id="8194" name="Text Box 8"/>
          <p:cNvSpPr txBox="1">
            <a:spLocks noChangeArrowheads="1"/>
          </p:cNvSpPr>
          <p:nvPr/>
        </p:nvSpPr>
        <p:spPr bwMode="auto">
          <a:xfrm>
            <a:off x="0" y="204850"/>
            <a:ext cx="91440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chemeClr val="bg1">
                    <a:lumMod val="85000"/>
                  </a:schemeClr>
                </a:solidFill>
                <a:latin typeface="+mj-lt"/>
              </a:rPr>
              <a:t>Professional Classic</a:t>
            </a:r>
            <a:r>
              <a:rPr lang="en-US" sz="3600" dirty="0" smtClean="0">
                <a:solidFill>
                  <a:schemeClr val="bg1">
                    <a:lumMod val="85000"/>
                  </a:schemeClr>
                </a:solidFill>
              </a:rPr>
              <a:t>™</a:t>
            </a:r>
            <a:r>
              <a:rPr lang="en-US" sz="3600" dirty="0" smtClean="0">
                <a:solidFill>
                  <a:schemeClr val="bg1">
                    <a:lumMod val="85000"/>
                  </a:schemeClr>
                </a:solidFill>
                <a:latin typeface="+mj-lt"/>
              </a:rPr>
              <a:t> Electric</a:t>
            </a:r>
            <a:endParaRPr lang="en-US" sz="3600" dirty="0">
              <a:solidFill>
                <a:schemeClr val="bg1">
                  <a:lumMod val="85000"/>
                </a:schemeClr>
              </a:solidFill>
              <a:latin typeface="+mj-lt"/>
            </a:endParaRPr>
          </a:p>
        </p:txBody>
      </p:sp>
      <p:sp>
        <p:nvSpPr>
          <p:cNvPr id="16" name="TextBox 15"/>
          <p:cNvSpPr txBox="1"/>
          <p:nvPr/>
        </p:nvSpPr>
        <p:spPr>
          <a:xfrm>
            <a:off x="2603814" y="1524750"/>
            <a:ext cx="6329362" cy="3831818"/>
          </a:xfrm>
          <a:prstGeom prst="rect">
            <a:avLst/>
          </a:prstGeom>
          <a:noFill/>
        </p:spPr>
        <p:txBody>
          <a:bodyPr>
            <a:spAutoFit/>
          </a:bodyPr>
          <a:lstStyle/>
          <a:p>
            <a:pPr>
              <a:lnSpc>
                <a:spcPct val="150000"/>
              </a:lnSpc>
              <a:buFont typeface="Arial" pitchFamily="34" charset="0"/>
              <a:buChar char="•"/>
              <a:defRPr/>
            </a:pPr>
            <a:r>
              <a:rPr lang="en-US" sz="1800" dirty="0" smtClean="0">
                <a:solidFill>
                  <a:schemeClr val="tx1">
                    <a:lumMod val="65000"/>
                    <a:lumOff val="35000"/>
                  </a:schemeClr>
                </a:solidFill>
                <a:latin typeface="+mn-lt"/>
              </a:rPr>
              <a:t> </a:t>
            </a:r>
            <a:r>
              <a:rPr lang="en-US" dirty="0" smtClean="0">
                <a:solidFill>
                  <a:schemeClr val="tx1">
                    <a:lumMod val="65000"/>
                    <a:lumOff val="35000"/>
                  </a:schemeClr>
                </a:solidFill>
              </a:rPr>
              <a:t>EF range of 0.85 to 0.95</a:t>
            </a:r>
          </a:p>
          <a:p>
            <a:pPr>
              <a:lnSpc>
                <a:spcPct val="150000"/>
              </a:lnSpc>
              <a:buFont typeface="Arial" pitchFamily="34" charset="0"/>
              <a:buChar char="•"/>
              <a:defRPr/>
            </a:pPr>
            <a:r>
              <a:rPr lang="en-US" dirty="0" smtClean="0">
                <a:solidFill>
                  <a:schemeClr val="tx1">
                    <a:lumMod val="65000"/>
                    <a:lumOff val="35000"/>
                  </a:schemeClr>
                </a:solidFill>
              </a:rPr>
              <a:t> Enhanced-flow brass drain valve reduces drain time 50%</a:t>
            </a:r>
          </a:p>
          <a:p>
            <a:pPr>
              <a:lnSpc>
                <a:spcPct val="150000"/>
              </a:lnSpc>
              <a:buFont typeface="Arial" pitchFamily="34" charset="0"/>
              <a:buChar char="•"/>
              <a:defRPr/>
            </a:pPr>
            <a:r>
              <a:rPr lang="en-US" dirty="0" smtClean="0">
                <a:solidFill>
                  <a:schemeClr val="tx1">
                    <a:lumMod val="65000"/>
                    <a:lumOff val="35000"/>
                  </a:schemeClr>
                </a:solidFill>
              </a:rPr>
              <a:t> 30</a:t>
            </a:r>
            <a:r>
              <a:rPr lang="en-US" sz="1800" dirty="0">
                <a:solidFill>
                  <a:schemeClr val="tx1">
                    <a:lumMod val="65000"/>
                    <a:lumOff val="35000"/>
                  </a:schemeClr>
                </a:solidFill>
                <a:latin typeface="+mn-lt"/>
              </a:rPr>
              <a:t>, </a:t>
            </a:r>
            <a:r>
              <a:rPr lang="en-US" sz="1800" dirty="0" smtClean="0">
                <a:solidFill>
                  <a:schemeClr val="tx1">
                    <a:lumMod val="65000"/>
                    <a:lumOff val="35000"/>
                  </a:schemeClr>
                </a:solidFill>
                <a:latin typeface="+mn-lt"/>
              </a:rPr>
              <a:t>40</a:t>
            </a:r>
            <a:r>
              <a:rPr lang="en-US" sz="1800" dirty="0">
                <a:solidFill>
                  <a:schemeClr val="tx1">
                    <a:lumMod val="65000"/>
                    <a:lumOff val="35000"/>
                  </a:schemeClr>
                </a:solidFill>
                <a:latin typeface="+mn-lt"/>
              </a:rPr>
              <a:t>, </a:t>
            </a:r>
            <a:r>
              <a:rPr lang="en-US" sz="1800" dirty="0" smtClean="0">
                <a:solidFill>
                  <a:schemeClr val="tx1">
                    <a:lumMod val="65000"/>
                    <a:lumOff val="35000"/>
                  </a:schemeClr>
                </a:solidFill>
                <a:latin typeface="+mn-lt"/>
              </a:rPr>
              <a:t>47, 50</a:t>
            </a:r>
            <a:r>
              <a:rPr lang="en-US" sz="1800" dirty="0">
                <a:solidFill>
                  <a:schemeClr val="tx1">
                    <a:lumMod val="65000"/>
                    <a:lumOff val="35000"/>
                  </a:schemeClr>
                </a:solidFill>
                <a:latin typeface="+mn-lt"/>
              </a:rPr>
              <a:t>, </a:t>
            </a:r>
            <a:r>
              <a:rPr lang="en-US" sz="1800" dirty="0" smtClean="0">
                <a:solidFill>
                  <a:schemeClr val="tx1">
                    <a:lumMod val="65000"/>
                    <a:lumOff val="35000"/>
                  </a:schemeClr>
                </a:solidFill>
                <a:latin typeface="+mn-lt"/>
              </a:rPr>
              <a:t>65, 80 and 119 gallon capacities</a:t>
            </a:r>
            <a:endParaRPr lang="en-US" sz="1800" dirty="0">
              <a:solidFill>
                <a:schemeClr val="tx1">
                  <a:lumMod val="65000"/>
                  <a:lumOff val="35000"/>
                </a:schemeClr>
              </a:solidFill>
              <a:latin typeface="+mn-lt"/>
            </a:endParaRPr>
          </a:p>
          <a:p>
            <a:pPr>
              <a:lnSpc>
                <a:spcPct val="150000"/>
              </a:lnSpc>
              <a:buFont typeface="Arial" pitchFamily="34" charset="0"/>
              <a:buChar char="•"/>
              <a:defRPr/>
            </a:pPr>
            <a:r>
              <a:rPr lang="en-US" sz="1800" dirty="0">
                <a:solidFill>
                  <a:schemeClr val="tx1">
                    <a:lumMod val="65000"/>
                    <a:lumOff val="35000"/>
                  </a:schemeClr>
                </a:solidFill>
                <a:latin typeface="+mn-lt"/>
              </a:rPr>
              <a:t>  Short, medium, and tall </a:t>
            </a:r>
            <a:r>
              <a:rPr lang="en-US" sz="1800" dirty="0" smtClean="0">
                <a:solidFill>
                  <a:schemeClr val="tx1">
                    <a:lumMod val="65000"/>
                    <a:lumOff val="35000"/>
                  </a:schemeClr>
                </a:solidFill>
                <a:latin typeface="+mn-lt"/>
              </a:rPr>
              <a:t>configurations</a:t>
            </a:r>
            <a:endParaRPr lang="en-US" sz="1800" dirty="0">
              <a:solidFill>
                <a:schemeClr val="tx1">
                  <a:lumMod val="65000"/>
                  <a:lumOff val="35000"/>
                </a:schemeClr>
              </a:solidFill>
              <a:latin typeface="+mn-lt"/>
            </a:endParaRPr>
          </a:p>
          <a:p>
            <a:pPr>
              <a:lnSpc>
                <a:spcPct val="150000"/>
              </a:lnSpc>
              <a:buFont typeface="Arial" pitchFamily="34" charset="0"/>
              <a:buChar char="•"/>
              <a:defRPr/>
            </a:pPr>
            <a:r>
              <a:rPr lang="en-US" sz="1800" dirty="0">
                <a:solidFill>
                  <a:schemeClr val="tx1">
                    <a:lumMod val="65000"/>
                    <a:lumOff val="35000"/>
                  </a:schemeClr>
                </a:solidFill>
                <a:latin typeface="+mn-lt"/>
              </a:rPr>
              <a:t>  Double element </a:t>
            </a:r>
            <a:r>
              <a:rPr lang="en-US" sz="1800" dirty="0" smtClean="0">
                <a:solidFill>
                  <a:schemeClr val="tx1">
                    <a:lumMod val="65000"/>
                    <a:lumOff val="35000"/>
                  </a:schemeClr>
                </a:solidFill>
                <a:latin typeface="+mn-lt"/>
              </a:rPr>
              <a:t>configurations/lower ele</a:t>
            </a:r>
            <a:r>
              <a:rPr lang="en-US" dirty="0" smtClean="0">
                <a:solidFill>
                  <a:schemeClr val="tx1">
                    <a:lumMod val="65000"/>
                    <a:lumOff val="35000"/>
                  </a:schemeClr>
                </a:solidFill>
              </a:rPr>
              <a:t>ment stainless steel</a:t>
            </a:r>
          </a:p>
          <a:p>
            <a:pPr>
              <a:lnSpc>
                <a:spcPct val="150000"/>
              </a:lnSpc>
              <a:buFont typeface="Arial" pitchFamily="34" charset="0"/>
              <a:buChar char="•"/>
              <a:defRPr/>
            </a:pPr>
            <a:r>
              <a:rPr lang="en-US" sz="1800" dirty="0" smtClean="0">
                <a:solidFill>
                  <a:schemeClr val="tx1">
                    <a:lumMod val="65000"/>
                    <a:lumOff val="35000"/>
                  </a:schemeClr>
                </a:solidFill>
                <a:latin typeface="+mn-lt"/>
              </a:rPr>
              <a:t>  System Sentinel </a:t>
            </a:r>
            <a:r>
              <a:rPr lang="en-US" sz="1800" i="1" dirty="0" smtClean="0">
                <a:solidFill>
                  <a:schemeClr val="tx1">
                    <a:lumMod val="65000"/>
                    <a:lumOff val="35000"/>
                  </a:schemeClr>
                </a:solidFill>
                <a:latin typeface="+mn-lt"/>
              </a:rPr>
              <a:t>option</a:t>
            </a:r>
            <a:r>
              <a:rPr lang="en-US" sz="1800" dirty="0" smtClean="0">
                <a:solidFill>
                  <a:schemeClr val="tx1">
                    <a:lumMod val="65000"/>
                    <a:lumOff val="35000"/>
                  </a:schemeClr>
                </a:solidFill>
                <a:latin typeface="+mn-lt"/>
              </a:rPr>
              <a:t> available on some models</a:t>
            </a:r>
            <a:endParaRPr lang="en-US" sz="1800" dirty="0">
              <a:solidFill>
                <a:schemeClr val="tx1">
                  <a:lumMod val="65000"/>
                  <a:lumOff val="35000"/>
                </a:schemeClr>
              </a:solidFill>
              <a:latin typeface="+mn-lt"/>
            </a:endParaRPr>
          </a:p>
          <a:p>
            <a:pPr>
              <a:lnSpc>
                <a:spcPct val="150000"/>
              </a:lnSpc>
              <a:buFont typeface="Arial" pitchFamily="34" charset="0"/>
              <a:buChar char="•"/>
              <a:defRPr/>
            </a:pPr>
            <a:r>
              <a:rPr lang="en-US" sz="1800" dirty="0">
                <a:solidFill>
                  <a:schemeClr val="tx1">
                    <a:lumMod val="65000"/>
                    <a:lumOff val="35000"/>
                  </a:schemeClr>
                </a:solidFill>
                <a:latin typeface="+mn-lt"/>
              </a:rPr>
              <a:t>  </a:t>
            </a:r>
            <a:r>
              <a:rPr lang="en-US" sz="1800" dirty="0" smtClean="0">
                <a:solidFill>
                  <a:schemeClr val="tx1">
                    <a:lumMod val="65000"/>
                    <a:lumOff val="35000"/>
                  </a:schemeClr>
                </a:solidFill>
                <a:latin typeface="+mn-lt"/>
              </a:rPr>
              <a:t>6 </a:t>
            </a:r>
            <a:r>
              <a:rPr lang="en-US" sz="1800" dirty="0">
                <a:solidFill>
                  <a:schemeClr val="tx1">
                    <a:lumMod val="65000"/>
                    <a:lumOff val="35000"/>
                  </a:schemeClr>
                </a:solidFill>
                <a:latin typeface="+mn-lt"/>
              </a:rPr>
              <a:t>Year warranty when </a:t>
            </a:r>
            <a:r>
              <a:rPr lang="en-US" sz="1800" dirty="0" smtClean="0">
                <a:solidFill>
                  <a:schemeClr val="tx1">
                    <a:lumMod val="65000"/>
                    <a:lumOff val="35000"/>
                  </a:schemeClr>
                </a:solidFill>
                <a:latin typeface="+mn-lt"/>
              </a:rPr>
              <a:t>professionally installed</a:t>
            </a:r>
            <a:endParaRPr lang="en-US" sz="1800" dirty="0">
              <a:solidFill>
                <a:schemeClr val="tx1">
                  <a:lumMod val="65000"/>
                  <a:lumOff val="35000"/>
                </a:schemeClr>
              </a:solidFill>
              <a:latin typeface="+mn-lt"/>
            </a:endParaRPr>
          </a:p>
          <a:p>
            <a:pPr>
              <a:lnSpc>
                <a:spcPct val="150000"/>
              </a:lnSpc>
              <a:buFont typeface="Arial" pitchFamily="34" charset="0"/>
              <a:buChar char="•"/>
              <a:defRPr/>
            </a:pPr>
            <a:r>
              <a:rPr lang="en-US" sz="1800" dirty="0">
                <a:solidFill>
                  <a:schemeClr val="tx1">
                    <a:lumMod val="65000"/>
                    <a:lumOff val="35000"/>
                  </a:schemeClr>
                </a:solidFill>
                <a:latin typeface="+mn-lt"/>
              </a:rPr>
              <a:t>  Protection </a:t>
            </a:r>
            <a:r>
              <a:rPr lang="en-US" sz="1800" dirty="0" smtClean="0">
                <a:solidFill>
                  <a:schemeClr val="tx1">
                    <a:lumMod val="65000"/>
                    <a:lumOff val="35000"/>
                  </a:schemeClr>
                </a:solidFill>
                <a:latin typeface="+mn-lt"/>
              </a:rPr>
              <a:t>Plus™ </a:t>
            </a:r>
            <a:r>
              <a:rPr lang="en-US" sz="1800" dirty="0">
                <a:solidFill>
                  <a:schemeClr val="tx1">
                    <a:lumMod val="65000"/>
                    <a:lumOff val="35000"/>
                  </a:schemeClr>
                </a:solidFill>
                <a:latin typeface="+mn-lt"/>
              </a:rPr>
              <a:t>upgrade to </a:t>
            </a:r>
            <a:r>
              <a:rPr lang="en-US" sz="1800" dirty="0" smtClean="0">
                <a:solidFill>
                  <a:schemeClr val="tx1">
                    <a:lumMod val="65000"/>
                    <a:lumOff val="35000"/>
                  </a:schemeClr>
                </a:solidFill>
                <a:latin typeface="+mn-lt"/>
              </a:rPr>
              <a:t>10 </a:t>
            </a:r>
            <a:r>
              <a:rPr lang="en-US" sz="1800" dirty="0">
                <a:solidFill>
                  <a:schemeClr val="tx1">
                    <a:lumMod val="65000"/>
                    <a:lumOff val="35000"/>
                  </a:schemeClr>
                </a:solidFill>
                <a:latin typeface="+mn-lt"/>
              </a:rPr>
              <a:t>year warranty </a:t>
            </a:r>
            <a:r>
              <a:rPr lang="en-US" sz="1800" dirty="0" smtClean="0">
                <a:solidFill>
                  <a:schemeClr val="tx1">
                    <a:lumMod val="65000"/>
                    <a:lumOff val="35000"/>
                  </a:schemeClr>
                </a:solidFill>
                <a:latin typeface="+mn-lt"/>
              </a:rPr>
              <a:t>available</a:t>
            </a:r>
            <a:endParaRPr lang="en-US" sz="1800" dirty="0">
              <a:solidFill>
                <a:schemeClr val="tx1">
                  <a:lumMod val="65000"/>
                  <a:lumOff val="35000"/>
                </a:schemeClr>
              </a:solidFill>
              <a:latin typeface="+mn-lt"/>
            </a:endParaRPr>
          </a:p>
          <a:p>
            <a:pPr>
              <a:lnSpc>
                <a:spcPct val="150000"/>
              </a:lnSpc>
              <a:buFont typeface="Arial" pitchFamily="34" charset="0"/>
              <a:buChar char="•"/>
              <a:defRPr/>
            </a:pPr>
            <a:r>
              <a:rPr lang="en-US" sz="1800" dirty="0">
                <a:solidFill>
                  <a:schemeClr val="tx1">
                    <a:lumMod val="65000"/>
                    <a:lumOff val="35000"/>
                  </a:schemeClr>
                </a:solidFill>
                <a:latin typeface="+mn-lt"/>
              </a:rPr>
              <a:t>  Standard </a:t>
            </a:r>
            <a:r>
              <a:rPr lang="en-US" dirty="0" smtClean="0">
                <a:solidFill>
                  <a:schemeClr val="tx1">
                    <a:lumMod val="50000"/>
                    <a:lumOff val="50000"/>
                  </a:schemeClr>
                </a:solidFill>
              </a:rPr>
              <a:t>240V/208V, 4500 W/3375 W</a:t>
            </a:r>
            <a:endParaRPr lang="en-US" dirty="0">
              <a:solidFill>
                <a:srgbClr val="FF0000"/>
              </a:solidFill>
            </a:endParaRPr>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0" y="205711"/>
            <a:ext cx="91440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chemeClr val="bg1">
                    <a:lumMod val="85000"/>
                  </a:schemeClr>
                </a:solidFill>
                <a:latin typeface="+mj-lt"/>
              </a:rPr>
              <a:t>Professional Classic</a:t>
            </a:r>
            <a:r>
              <a:rPr lang="en-US" sz="3600" dirty="0" smtClean="0">
                <a:solidFill>
                  <a:schemeClr val="bg1">
                    <a:lumMod val="85000"/>
                  </a:schemeClr>
                </a:solidFill>
              </a:rPr>
              <a:t>™</a:t>
            </a:r>
            <a:r>
              <a:rPr lang="en-US" sz="3600" dirty="0" smtClean="0">
                <a:solidFill>
                  <a:schemeClr val="bg1">
                    <a:lumMod val="85000"/>
                  </a:schemeClr>
                </a:solidFill>
                <a:latin typeface="+mj-lt"/>
              </a:rPr>
              <a:t> POU Electric</a:t>
            </a:r>
            <a:endParaRPr lang="en-US" sz="3600" dirty="0">
              <a:solidFill>
                <a:schemeClr val="bg1">
                  <a:lumMod val="85000"/>
                </a:schemeClr>
              </a:solidFill>
              <a:latin typeface="+mj-lt"/>
            </a:endParaRPr>
          </a:p>
        </p:txBody>
      </p:sp>
      <p:sp>
        <p:nvSpPr>
          <p:cNvPr id="16" name="TextBox 15"/>
          <p:cNvSpPr txBox="1"/>
          <p:nvPr/>
        </p:nvSpPr>
        <p:spPr>
          <a:xfrm>
            <a:off x="2573338" y="1597892"/>
            <a:ext cx="6329362" cy="3000821"/>
          </a:xfrm>
          <a:prstGeom prst="rect">
            <a:avLst/>
          </a:prstGeom>
          <a:noFill/>
        </p:spPr>
        <p:txBody>
          <a:bodyPr wrap="square">
            <a:spAutoFit/>
          </a:bodyPr>
          <a:lstStyle/>
          <a:p>
            <a:pPr>
              <a:lnSpc>
                <a:spcPct val="150000"/>
              </a:lnSpc>
              <a:buFont typeface="Arial" pitchFamily="34" charset="0"/>
              <a:buChar char="•"/>
              <a:defRPr/>
            </a:pPr>
            <a:r>
              <a:rPr lang="en-US" sz="1800" dirty="0">
                <a:solidFill>
                  <a:schemeClr val="tx1">
                    <a:lumMod val="65000"/>
                    <a:lumOff val="35000"/>
                  </a:schemeClr>
                </a:solidFill>
                <a:latin typeface="+mn-lt"/>
              </a:rPr>
              <a:t> </a:t>
            </a:r>
            <a:r>
              <a:rPr lang="en-US" sz="1800" dirty="0" smtClean="0">
                <a:solidFill>
                  <a:schemeClr val="tx1">
                    <a:lumMod val="65000"/>
                    <a:lumOff val="35000"/>
                  </a:schemeClr>
                </a:solidFill>
                <a:latin typeface="+mn-lt"/>
              </a:rPr>
              <a:t> </a:t>
            </a:r>
            <a:r>
              <a:rPr lang="en-US" dirty="0" smtClean="0">
                <a:solidFill>
                  <a:schemeClr val="tx1">
                    <a:lumMod val="65000"/>
                    <a:lumOff val="35000"/>
                  </a:schemeClr>
                </a:solidFill>
              </a:rPr>
              <a:t>EF 0.93 for 30 gallon model</a:t>
            </a:r>
          </a:p>
          <a:p>
            <a:pPr>
              <a:lnSpc>
                <a:spcPct val="150000"/>
              </a:lnSpc>
              <a:buFont typeface="Arial" pitchFamily="34" charset="0"/>
              <a:buChar char="•"/>
              <a:defRPr/>
            </a:pPr>
            <a:r>
              <a:rPr lang="en-US" dirty="0" smtClean="0">
                <a:solidFill>
                  <a:schemeClr val="tx1">
                    <a:lumMod val="65000"/>
                    <a:lumOff val="35000"/>
                  </a:schemeClr>
                </a:solidFill>
              </a:rPr>
              <a:t>  Enhanced-flow brass drain valve reduces drain time 50%</a:t>
            </a:r>
          </a:p>
          <a:p>
            <a:pPr>
              <a:lnSpc>
                <a:spcPct val="150000"/>
              </a:lnSpc>
              <a:buFont typeface="Arial" pitchFamily="34" charset="0"/>
              <a:buChar char="•"/>
              <a:defRPr/>
            </a:pPr>
            <a:r>
              <a:rPr lang="en-US" dirty="0" smtClean="0">
                <a:solidFill>
                  <a:schemeClr val="tx1">
                    <a:lumMod val="65000"/>
                    <a:lumOff val="35000"/>
                  </a:schemeClr>
                </a:solidFill>
              </a:rPr>
              <a:t>  2.5, </a:t>
            </a:r>
            <a:r>
              <a:rPr lang="en-US" sz="1800" dirty="0" smtClean="0">
                <a:solidFill>
                  <a:schemeClr val="tx1">
                    <a:lumMod val="65000"/>
                    <a:lumOff val="35000"/>
                  </a:schemeClr>
                </a:solidFill>
                <a:latin typeface="+mn-lt"/>
              </a:rPr>
              <a:t>6, 10, 15, 19.9 and 30-gallon capacities</a:t>
            </a:r>
          </a:p>
          <a:p>
            <a:pPr>
              <a:lnSpc>
                <a:spcPct val="150000"/>
              </a:lnSpc>
              <a:buFont typeface="Arial" pitchFamily="34" charset="0"/>
              <a:buChar char="•"/>
              <a:defRPr/>
            </a:pPr>
            <a:r>
              <a:rPr lang="en-US" dirty="0" smtClean="0">
                <a:solidFill>
                  <a:schemeClr val="tx1">
                    <a:lumMod val="65000"/>
                    <a:lumOff val="35000"/>
                  </a:schemeClr>
                </a:solidFill>
              </a:rPr>
              <a:t>  Single resistored stainless steel element</a:t>
            </a:r>
            <a:endParaRPr lang="en-US" sz="1800" dirty="0">
              <a:solidFill>
                <a:schemeClr val="tx1">
                  <a:lumMod val="65000"/>
                  <a:lumOff val="35000"/>
                </a:schemeClr>
              </a:solidFill>
              <a:latin typeface="+mn-lt"/>
            </a:endParaRPr>
          </a:p>
          <a:p>
            <a:pPr>
              <a:lnSpc>
                <a:spcPct val="150000"/>
              </a:lnSpc>
              <a:buFont typeface="Arial" pitchFamily="34" charset="0"/>
              <a:buChar char="•"/>
              <a:defRPr/>
            </a:pPr>
            <a:r>
              <a:rPr lang="en-US" sz="1800" dirty="0">
                <a:solidFill>
                  <a:schemeClr val="tx1">
                    <a:lumMod val="65000"/>
                    <a:lumOff val="35000"/>
                  </a:schemeClr>
                </a:solidFill>
                <a:latin typeface="+mn-lt"/>
              </a:rPr>
              <a:t>  </a:t>
            </a:r>
            <a:r>
              <a:rPr lang="en-US" sz="1800" dirty="0" smtClean="0">
                <a:solidFill>
                  <a:schemeClr val="tx1">
                    <a:lumMod val="65000"/>
                    <a:lumOff val="35000"/>
                  </a:schemeClr>
                </a:solidFill>
                <a:latin typeface="+mn-lt"/>
              </a:rPr>
              <a:t>Wall bracket for easy wall-mount installations</a:t>
            </a:r>
            <a:endParaRPr lang="en-US" sz="1800" dirty="0">
              <a:solidFill>
                <a:schemeClr val="tx1">
                  <a:lumMod val="65000"/>
                  <a:lumOff val="35000"/>
                </a:schemeClr>
              </a:solidFill>
              <a:latin typeface="+mn-lt"/>
            </a:endParaRPr>
          </a:p>
          <a:p>
            <a:pPr>
              <a:lnSpc>
                <a:spcPct val="150000"/>
              </a:lnSpc>
              <a:buFont typeface="Arial" pitchFamily="34" charset="0"/>
              <a:buChar char="•"/>
              <a:defRPr/>
            </a:pPr>
            <a:r>
              <a:rPr lang="en-US" sz="1800" dirty="0">
                <a:solidFill>
                  <a:schemeClr val="tx1">
                    <a:lumMod val="65000"/>
                    <a:lumOff val="35000"/>
                  </a:schemeClr>
                </a:solidFill>
                <a:latin typeface="+mn-lt"/>
              </a:rPr>
              <a:t>  Standard 6 year </a:t>
            </a:r>
            <a:r>
              <a:rPr lang="en-US" sz="1800" dirty="0" smtClean="0">
                <a:solidFill>
                  <a:schemeClr val="tx1">
                    <a:lumMod val="65000"/>
                    <a:lumOff val="35000"/>
                  </a:schemeClr>
                </a:solidFill>
                <a:latin typeface="+mn-lt"/>
              </a:rPr>
              <a:t>warranty</a:t>
            </a:r>
            <a:endParaRPr lang="en-US" sz="1800" dirty="0">
              <a:solidFill>
                <a:schemeClr val="tx1">
                  <a:lumMod val="65000"/>
                  <a:lumOff val="35000"/>
                </a:schemeClr>
              </a:solidFill>
              <a:latin typeface="+mn-lt"/>
            </a:endParaRPr>
          </a:p>
          <a:p>
            <a:pPr>
              <a:lnSpc>
                <a:spcPct val="150000"/>
              </a:lnSpc>
              <a:buFont typeface="Arial" pitchFamily="34" charset="0"/>
              <a:buChar char="•"/>
              <a:defRPr/>
            </a:pPr>
            <a:r>
              <a:rPr lang="en-US" sz="1800" dirty="0">
                <a:solidFill>
                  <a:schemeClr val="tx1">
                    <a:lumMod val="65000"/>
                    <a:lumOff val="35000"/>
                  </a:schemeClr>
                </a:solidFill>
                <a:latin typeface="+mn-lt"/>
              </a:rPr>
              <a:t>  Standard </a:t>
            </a:r>
            <a:r>
              <a:rPr lang="en-US" sz="1800" dirty="0" smtClean="0">
                <a:solidFill>
                  <a:schemeClr val="tx1">
                    <a:lumMod val="65000"/>
                    <a:lumOff val="35000"/>
                  </a:schemeClr>
                </a:solidFill>
                <a:latin typeface="+mn-lt"/>
              </a:rPr>
              <a:t>120V, 2000 W</a:t>
            </a:r>
            <a:endParaRPr lang="en-US" sz="1800" dirty="0">
              <a:solidFill>
                <a:schemeClr val="tx1">
                  <a:lumMod val="50000"/>
                  <a:lumOff val="50000"/>
                </a:schemeClr>
              </a:solidFill>
              <a:latin typeface="+mn-lt"/>
            </a:endParaRPr>
          </a:p>
        </p:txBody>
      </p:sp>
      <p:sp>
        <p:nvSpPr>
          <p:cNvPr id="7"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pSp>
        <p:nvGrpSpPr>
          <p:cNvPr id="13" name="Group 12"/>
          <p:cNvGrpSpPr/>
          <p:nvPr/>
        </p:nvGrpSpPr>
        <p:grpSpPr>
          <a:xfrm>
            <a:off x="355405" y="1692858"/>
            <a:ext cx="2151258" cy="2218788"/>
            <a:chOff x="355405" y="1692858"/>
            <a:chExt cx="2151258" cy="2218788"/>
          </a:xfrm>
        </p:grpSpPr>
        <p:pic>
          <p:nvPicPr>
            <p:cNvPr id="12" name="Picture 3" descr="\\bdataprod1\lbutler\My Documents\Residential Reset Commercialization\Reset Images_Rheem+Ruud\Rheem Lower+Higher Res Cropped Pro Images\RHClassic-POU_6Gal-Low.png"/>
            <p:cNvPicPr>
              <a:picLocks noChangeAspect="1" noChangeArrowheads="1"/>
            </p:cNvPicPr>
            <p:nvPr/>
          </p:nvPicPr>
          <p:blipFill>
            <a:blip r:embed="rId2"/>
            <a:srcRect/>
            <a:stretch>
              <a:fillRect/>
            </a:stretch>
          </p:blipFill>
          <p:spPr bwMode="auto">
            <a:xfrm>
              <a:off x="355405" y="1692858"/>
              <a:ext cx="1518192" cy="1607498"/>
            </a:xfrm>
            <a:prstGeom prst="rect">
              <a:avLst/>
            </a:prstGeom>
            <a:noFill/>
          </p:spPr>
        </p:pic>
        <p:pic>
          <p:nvPicPr>
            <p:cNvPr id="1026" name="Picture 2" descr="\\bdataprod1\lbutler\My Documents\Residential Reset Commercialization\Reset Images_Rheem+Ruud\Rheem Lower+Higher Res Cropped Pro Images\RHClassic-POU_10Gal-30Gal-Low.png"/>
            <p:cNvPicPr>
              <a:picLocks noChangeAspect="1" noChangeArrowheads="1"/>
            </p:cNvPicPr>
            <p:nvPr/>
          </p:nvPicPr>
          <p:blipFill>
            <a:blip r:embed="rId3"/>
            <a:srcRect/>
            <a:stretch>
              <a:fillRect/>
            </a:stretch>
          </p:blipFill>
          <p:spPr bwMode="auto">
            <a:xfrm>
              <a:off x="1531959" y="2325740"/>
              <a:ext cx="974704" cy="1428574"/>
            </a:xfrm>
            <a:prstGeom prst="rect">
              <a:avLst/>
            </a:prstGeom>
            <a:noFill/>
          </p:spPr>
        </p:pic>
        <p:pic>
          <p:nvPicPr>
            <p:cNvPr id="1028" name="Picture 4"/>
            <p:cNvPicPr>
              <a:picLocks noChangeAspect="1" noChangeArrowheads="1"/>
            </p:cNvPicPr>
            <p:nvPr/>
          </p:nvPicPr>
          <p:blipFill>
            <a:blip r:embed="rId4"/>
            <a:srcRect/>
            <a:stretch>
              <a:fillRect/>
            </a:stretch>
          </p:blipFill>
          <p:spPr bwMode="auto">
            <a:xfrm>
              <a:off x="757869" y="2689065"/>
              <a:ext cx="902513" cy="1222581"/>
            </a:xfrm>
            <a:prstGeom prst="rect">
              <a:avLst/>
            </a:prstGeom>
            <a:noFill/>
            <a:ln w="9525">
              <a:noFill/>
              <a:miter lim="800000"/>
              <a:headEnd/>
              <a:tailEnd/>
            </a:ln>
            <a:effectLst/>
          </p:spPr>
        </p:pic>
      </p:grpSp>
      <p:sp>
        <p:nvSpPr>
          <p:cNvPr id="2" name="TextBox 1"/>
          <p:cNvSpPr txBox="1"/>
          <p:nvPr/>
        </p:nvSpPr>
        <p:spPr>
          <a:xfrm>
            <a:off x="1873597" y="5861382"/>
            <a:ext cx="6011389" cy="369332"/>
          </a:xfrm>
          <a:prstGeom prst="rect">
            <a:avLst/>
          </a:prstGeom>
          <a:noFill/>
        </p:spPr>
        <p:txBody>
          <a:bodyPr wrap="none" rtlCol="0">
            <a:spAutoFit/>
          </a:bodyPr>
          <a:lstStyle/>
          <a:p>
            <a:r>
              <a:rPr lang="en-US" dirty="0" smtClean="0"/>
              <a:t>Gallon capacity of 2.5, 6, 10 and 19.9 do not require EF testing.</a:t>
            </a:r>
            <a:endParaRPr lang="en-US" dirty="0"/>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2012-VBL-Product-Images\Marathon\Marathon-40Gal.jpg"/>
          <p:cNvPicPr>
            <a:picLocks noChangeAspect="1" noChangeArrowheads="1"/>
          </p:cNvPicPr>
          <p:nvPr/>
        </p:nvPicPr>
        <p:blipFill>
          <a:blip r:embed="rId2"/>
          <a:srcRect/>
          <a:stretch>
            <a:fillRect/>
          </a:stretch>
        </p:blipFill>
        <p:spPr bwMode="auto">
          <a:xfrm>
            <a:off x="730008" y="1447036"/>
            <a:ext cx="1702296" cy="4599791"/>
          </a:xfrm>
          <a:prstGeom prst="rect">
            <a:avLst/>
          </a:prstGeom>
          <a:noFill/>
        </p:spPr>
      </p:pic>
      <p:sp>
        <p:nvSpPr>
          <p:cNvPr id="10242" name="Text Box 8"/>
          <p:cNvSpPr txBox="1">
            <a:spLocks noChangeArrowheads="1"/>
          </p:cNvSpPr>
          <p:nvPr/>
        </p:nvSpPr>
        <p:spPr bwMode="auto">
          <a:xfrm>
            <a:off x="-1" y="215942"/>
            <a:ext cx="9144000" cy="646331"/>
          </a:xfrm>
          <a:prstGeom prst="rect">
            <a:avLst/>
          </a:prstGeom>
          <a:noFill/>
          <a:ln w="9525">
            <a:noFill/>
            <a:miter lim="800000"/>
            <a:headEnd/>
            <a:tailEnd/>
          </a:ln>
        </p:spPr>
        <p:txBody>
          <a:bodyPr wrap="square">
            <a:spAutoFit/>
          </a:bodyPr>
          <a:lstStyle/>
          <a:p>
            <a:pPr algn="ctr">
              <a:spcBef>
                <a:spcPct val="50000"/>
              </a:spcBef>
            </a:pPr>
            <a:r>
              <a:rPr lang="en-US" sz="3600" dirty="0">
                <a:solidFill>
                  <a:schemeClr val="bg1">
                    <a:lumMod val="85000"/>
                  </a:schemeClr>
                </a:solidFill>
                <a:latin typeface="+mj-lt"/>
              </a:rPr>
              <a:t>Rheem </a:t>
            </a:r>
            <a:r>
              <a:rPr lang="en-US" sz="3600" dirty="0" smtClean="0">
                <a:solidFill>
                  <a:schemeClr val="bg1">
                    <a:lumMod val="85000"/>
                  </a:schemeClr>
                </a:solidFill>
                <a:latin typeface="+mj-lt"/>
              </a:rPr>
              <a:t>Marathon™ Electric</a:t>
            </a:r>
            <a:endParaRPr lang="en-US" sz="3600" dirty="0">
              <a:solidFill>
                <a:schemeClr val="bg1">
                  <a:lumMod val="85000"/>
                </a:schemeClr>
              </a:solidFill>
              <a:latin typeface="+mj-lt"/>
            </a:endParaRPr>
          </a:p>
        </p:txBody>
      </p:sp>
      <p:sp>
        <p:nvSpPr>
          <p:cNvPr id="16" name="TextBox 15"/>
          <p:cNvSpPr txBox="1"/>
          <p:nvPr/>
        </p:nvSpPr>
        <p:spPr>
          <a:xfrm>
            <a:off x="2646363" y="1483496"/>
            <a:ext cx="5507037" cy="4816703"/>
          </a:xfrm>
          <a:prstGeom prst="rect">
            <a:avLst/>
          </a:prstGeom>
          <a:noFill/>
        </p:spPr>
        <p:txBody>
          <a:bodyPr wrap="square">
            <a:spAutoFit/>
          </a:bodyPr>
          <a:lstStyle/>
          <a:p>
            <a:pPr>
              <a:lnSpc>
                <a:spcPct val="150000"/>
              </a:lnSpc>
              <a:buFont typeface="Arial" pitchFamily="34" charset="0"/>
              <a:buChar char="•"/>
              <a:defRPr/>
            </a:pPr>
            <a:r>
              <a:rPr lang="en-US" sz="1800" dirty="0">
                <a:solidFill>
                  <a:schemeClr val="tx1">
                    <a:lumMod val="65000"/>
                    <a:lumOff val="35000"/>
                  </a:schemeClr>
                </a:solidFill>
                <a:latin typeface="+mn-lt"/>
              </a:rPr>
              <a:t>  </a:t>
            </a:r>
            <a:r>
              <a:rPr lang="en-US" dirty="0" smtClean="0">
                <a:solidFill>
                  <a:schemeClr val="tx1">
                    <a:lumMod val="65000"/>
                    <a:lumOff val="35000"/>
                  </a:schemeClr>
                </a:solidFill>
              </a:rPr>
              <a:t>EF range of 0.90 to 0.94</a:t>
            </a:r>
          </a:p>
          <a:p>
            <a:pPr>
              <a:lnSpc>
                <a:spcPct val="150000"/>
              </a:lnSpc>
              <a:buFont typeface="Arial" pitchFamily="34" charset="0"/>
              <a:buChar char="•"/>
              <a:defRPr/>
            </a:pPr>
            <a:r>
              <a:rPr lang="en-US" sz="1800" dirty="0" smtClean="0">
                <a:solidFill>
                  <a:schemeClr val="tx1">
                    <a:lumMod val="65000"/>
                    <a:lumOff val="35000"/>
                  </a:schemeClr>
                </a:solidFill>
              </a:rPr>
              <a:t>  40</a:t>
            </a:r>
            <a:r>
              <a:rPr lang="en-US" sz="1800" dirty="0">
                <a:solidFill>
                  <a:schemeClr val="tx1">
                    <a:lumMod val="65000"/>
                    <a:lumOff val="35000"/>
                  </a:schemeClr>
                </a:solidFill>
              </a:rPr>
              <a:t>, 50, </a:t>
            </a:r>
            <a:r>
              <a:rPr lang="en-US" sz="1800" dirty="0" smtClean="0">
                <a:solidFill>
                  <a:schemeClr val="tx1">
                    <a:lumMod val="65000"/>
                    <a:lumOff val="35000"/>
                  </a:schemeClr>
                </a:solidFill>
              </a:rPr>
              <a:t>85</a:t>
            </a:r>
            <a:r>
              <a:rPr lang="en-US" sz="1800" dirty="0">
                <a:solidFill>
                  <a:schemeClr val="tx1">
                    <a:lumMod val="65000"/>
                    <a:lumOff val="35000"/>
                  </a:schemeClr>
                </a:solidFill>
              </a:rPr>
              <a:t>, and 105-gallon </a:t>
            </a:r>
            <a:r>
              <a:rPr lang="en-US" sz="1800" dirty="0" smtClean="0">
                <a:solidFill>
                  <a:schemeClr val="tx1">
                    <a:lumMod val="65000"/>
                    <a:lumOff val="35000"/>
                  </a:schemeClr>
                </a:solidFill>
              </a:rPr>
              <a:t>capacities </a:t>
            </a:r>
            <a:endParaRPr lang="en-US" sz="1800" dirty="0">
              <a:solidFill>
                <a:schemeClr val="tx1">
                  <a:lumMod val="65000"/>
                  <a:lumOff val="35000"/>
                </a:schemeClr>
              </a:solidFill>
            </a:endParaRPr>
          </a:p>
          <a:p>
            <a:pPr>
              <a:buFont typeface="Arial" pitchFamily="34" charset="0"/>
              <a:buChar char="•"/>
              <a:tabLst>
                <a:tab pos="169863" algn="l"/>
              </a:tabLst>
              <a:defRPr/>
            </a:pPr>
            <a:r>
              <a:rPr lang="en-US" sz="1800" dirty="0">
                <a:solidFill>
                  <a:schemeClr val="tx1">
                    <a:lumMod val="65000"/>
                    <a:lumOff val="35000"/>
                  </a:schemeClr>
                </a:solidFill>
              </a:rPr>
              <a:t>  Limited Lifetime </a:t>
            </a:r>
            <a:r>
              <a:rPr lang="en-US" sz="1800" dirty="0" smtClean="0">
                <a:solidFill>
                  <a:schemeClr val="tx1">
                    <a:lumMod val="65000"/>
                    <a:lumOff val="35000"/>
                  </a:schemeClr>
                </a:solidFill>
              </a:rPr>
              <a:t>warranty! (heavy duty models for</a:t>
            </a:r>
            <a:r>
              <a:rPr lang="en-US" dirty="0" smtClean="0">
                <a:solidFill>
                  <a:schemeClr val="tx1">
                    <a:lumMod val="65000"/>
                    <a:lumOff val="35000"/>
                  </a:schemeClr>
                </a:solidFill>
              </a:rPr>
              <a:t/>
            </a:r>
            <a:br>
              <a:rPr lang="en-US" dirty="0" smtClean="0">
                <a:solidFill>
                  <a:schemeClr val="tx1">
                    <a:lumMod val="65000"/>
                    <a:lumOff val="35000"/>
                  </a:schemeClr>
                </a:solidFill>
              </a:rPr>
            </a:br>
            <a:r>
              <a:rPr lang="en-US" dirty="0" smtClean="0">
                <a:solidFill>
                  <a:schemeClr val="tx1">
                    <a:lumMod val="65000"/>
                    <a:lumOff val="35000"/>
                  </a:schemeClr>
                </a:solidFill>
              </a:rPr>
              <a:t>	</a:t>
            </a:r>
            <a:r>
              <a:rPr lang="en-US" sz="1800" dirty="0" smtClean="0">
                <a:solidFill>
                  <a:schemeClr val="tx1">
                    <a:lumMod val="65000"/>
                    <a:lumOff val="35000"/>
                  </a:schemeClr>
                </a:solidFill>
              </a:rPr>
              <a:t>170-175</a:t>
            </a:r>
            <a:r>
              <a:rPr lang="en-US" sz="1800" baseline="52000" dirty="0" smtClean="0">
                <a:solidFill>
                  <a:schemeClr val="tx1">
                    <a:lumMod val="65000"/>
                    <a:lumOff val="35000"/>
                  </a:schemeClr>
                </a:solidFill>
              </a:rPr>
              <a:t>o</a:t>
            </a:r>
            <a:r>
              <a:rPr lang="en-US" sz="1800" dirty="0" smtClean="0">
                <a:solidFill>
                  <a:schemeClr val="tx1">
                    <a:lumMod val="65000"/>
                    <a:lumOff val="35000"/>
                  </a:schemeClr>
                </a:solidFill>
              </a:rPr>
              <a:t> temperature applications, 10 years)</a:t>
            </a:r>
            <a:endParaRPr lang="en-US" sz="1800" dirty="0">
              <a:solidFill>
                <a:schemeClr val="tx1">
                  <a:lumMod val="65000"/>
                  <a:lumOff val="35000"/>
                </a:schemeClr>
              </a:solidFill>
            </a:endParaRPr>
          </a:p>
          <a:p>
            <a:pPr>
              <a:lnSpc>
                <a:spcPct val="150000"/>
              </a:lnSpc>
              <a:buFont typeface="Arial" pitchFamily="34" charset="0"/>
              <a:buChar char="•"/>
              <a:defRPr/>
            </a:pPr>
            <a:r>
              <a:rPr lang="en-US" sz="1800" dirty="0">
                <a:solidFill>
                  <a:schemeClr val="tx1">
                    <a:lumMod val="65000"/>
                    <a:lumOff val="35000"/>
                  </a:schemeClr>
                </a:solidFill>
              </a:rPr>
              <a:t>  </a:t>
            </a:r>
            <a:r>
              <a:rPr lang="en-US" sz="1800" dirty="0" smtClean="0">
                <a:solidFill>
                  <a:schemeClr val="tx1">
                    <a:lumMod val="65000"/>
                    <a:lumOff val="35000"/>
                  </a:schemeClr>
                </a:solidFill>
              </a:rPr>
              <a:t>Long lasting polybutene </a:t>
            </a:r>
            <a:r>
              <a:rPr lang="en-US" sz="1800" dirty="0">
                <a:solidFill>
                  <a:schemeClr val="tx1">
                    <a:lumMod val="65000"/>
                    <a:lumOff val="35000"/>
                  </a:schemeClr>
                </a:solidFill>
              </a:rPr>
              <a:t>inner tank</a:t>
            </a:r>
          </a:p>
          <a:p>
            <a:pPr>
              <a:lnSpc>
                <a:spcPct val="150000"/>
              </a:lnSpc>
              <a:buFont typeface="Arial" pitchFamily="34" charset="0"/>
              <a:buChar char="•"/>
              <a:defRPr/>
            </a:pPr>
            <a:r>
              <a:rPr lang="en-US" sz="1800" dirty="0">
                <a:solidFill>
                  <a:schemeClr val="tx1">
                    <a:lumMod val="65000"/>
                    <a:lumOff val="35000"/>
                  </a:schemeClr>
                </a:solidFill>
              </a:rPr>
              <a:t>  </a:t>
            </a:r>
            <a:r>
              <a:rPr lang="en-US" sz="1800" dirty="0" smtClean="0">
                <a:solidFill>
                  <a:schemeClr val="tx1">
                    <a:lumMod val="65000"/>
                    <a:lumOff val="35000"/>
                  </a:schemeClr>
                </a:solidFill>
              </a:rPr>
              <a:t>Tough polyethylene jacket</a:t>
            </a:r>
            <a:endParaRPr lang="en-US" sz="1800" dirty="0">
              <a:solidFill>
                <a:schemeClr val="tx1">
                  <a:lumMod val="65000"/>
                  <a:lumOff val="35000"/>
                </a:schemeClr>
              </a:solidFill>
            </a:endParaRPr>
          </a:p>
          <a:p>
            <a:pPr>
              <a:lnSpc>
                <a:spcPct val="150000"/>
              </a:lnSpc>
              <a:buFont typeface="Arial" pitchFamily="34" charset="0"/>
              <a:buChar char="•"/>
              <a:defRPr/>
            </a:pPr>
            <a:r>
              <a:rPr lang="en-US" sz="1800" dirty="0">
                <a:solidFill>
                  <a:schemeClr val="tx1">
                    <a:lumMod val="65000"/>
                    <a:lumOff val="35000"/>
                  </a:schemeClr>
                </a:solidFill>
              </a:rPr>
              <a:t>  Standard non-simultaneous element wiring</a:t>
            </a:r>
          </a:p>
          <a:p>
            <a:pPr>
              <a:lnSpc>
                <a:spcPct val="150000"/>
              </a:lnSpc>
              <a:buFont typeface="Arial" pitchFamily="34" charset="0"/>
              <a:buChar char="•"/>
              <a:defRPr/>
            </a:pPr>
            <a:r>
              <a:rPr lang="en-US" sz="1800" dirty="0">
                <a:solidFill>
                  <a:schemeClr val="tx1">
                    <a:lumMod val="65000"/>
                    <a:lumOff val="35000"/>
                  </a:schemeClr>
                </a:solidFill>
              </a:rPr>
              <a:t>  Standard 240V</a:t>
            </a:r>
          </a:p>
          <a:p>
            <a:pPr>
              <a:lnSpc>
                <a:spcPct val="150000"/>
              </a:lnSpc>
              <a:buFont typeface="Arial" pitchFamily="34" charset="0"/>
              <a:buChar char="•"/>
              <a:defRPr/>
            </a:pPr>
            <a:r>
              <a:rPr lang="en-US" sz="1800" dirty="0">
                <a:solidFill>
                  <a:schemeClr val="tx1">
                    <a:lumMod val="65000"/>
                    <a:lumOff val="35000"/>
                  </a:schemeClr>
                </a:solidFill>
              </a:rPr>
              <a:t>  </a:t>
            </a:r>
            <a:r>
              <a:rPr lang="en-US" sz="1800" dirty="0" smtClean="0">
                <a:solidFill>
                  <a:schemeClr val="tx1">
                    <a:lumMod val="65000"/>
                    <a:lumOff val="35000"/>
                  </a:schemeClr>
                </a:solidFill>
              </a:rPr>
              <a:t>Titanium lower element</a:t>
            </a:r>
            <a:r>
              <a:rPr lang="en-US" sz="1800" dirty="0">
                <a:solidFill>
                  <a:schemeClr val="tx1">
                    <a:lumMod val="65000"/>
                    <a:lumOff val="35000"/>
                  </a:schemeClr>
                </a:solidFill>
              </a:rPr>
              <a:t>, </a:t>
            </a:r>
            <a:r>
              <a:rPr lang="en-US" sz="1800" dirty="0" smtClean="0">
                <a:solidFill>
                  <a:schemeClr val="tx1">
                    <a:lumMod val="65000"/>
                    <a:lumOff val="35000"/>
                  </a:schemeClr>
                </a:solidFill>
              </a:rPr>
              <a:t>3kW</a:t>
            </a:r>
            <a:r>
              <a:rPr lang="en-US" sz="1800" dirty="0">
                <a:solidFill>
                  <a:schemeClr val="tx1">
                    <a:lumMod val="65000"/>
                    <a:lumOff val="35000"/>
                  </a:schemeClr>
                </a:solidFill>
              </a:rPr>
              <a:t>, </a:t>
            </a:r>
            <a:r>
              <a:rPr lang="en-US" sz="1800" dirty="0" smtClean="0">
                <a:solidFill>
                  <a:schemeClr val="tx1">
                    <a:lumMod val="65000"/>
                    <a:lumOff val="35000"/>
                  </a:schemeClr>
                </a:solidFill>
              </a:rPr>
              <a:t>3.8kW</a:t>
            </a:r>
            <a:r>
              <a:rPr lang="en-US" sz="1800" dirty="0">
                <a:solidFill>
                  <a:schemeClr val="tx1">
                    <a:lumMod val="65000"/>
                    <a:lumOff val="35000"/>
                  </a:schemeClr>
                </a:solidFill>
              </a:rPr>
              <a:t>, or </a:t>
            </a:r>
            <a:r>
              <a:rPr lang="en-US" sz="1800" dirty="0" smtClean="0">
                <a:solidFill>
                  <a:schemeClr val="tx1">
                    <a:lumMod val="65000"/>
                    <a:lumOff val="35000"/>
                  </a:schemeClr>
                </a:solidFill>
              </a:rPr>
              <a:t>4.5kW</a:t>
            </a:r>
            <a:endParaRPr lang="en-US" sz="1800" dirty="0">
              <a:solidFill>
                <a:schemeClr val="tx1">
                  <a:lumMod val="65000"/>
                  <a:lumOff val="35000"/>
                </a:schemeClr>
              </a:solidFill>
            </a:endParaRPr>
          </a:p>
          <a:p>
            <a:pPr>
              <a:lnSpc>
                <a:spcPct val="150000"/>
              </a:lnSpc>
              <a:buFont typeface="Arial" pitchFamily="34" charset="0"/>
              <a:buChar char="•"/>
              <a:defRPr/>
            </a:pPr>
            <a:r>
              <a:rPr lang="en-US" sz="1800" dirty="0">
                <a:solidFill>
                  <a:schemeClr val="tx1">
                    <a:lumMod val="65000"/>
                    <a:lumOff val="35000"/>
                  </a:schemeClr>
                </a:solidFill>
              </a:rPr>
              <a:t>  </a:t>
            </a:r>
            <a:r>
              <a:rPr lang="en-US" sz="1800" dirty="0" smtClean="0">
                <a:solidFill>
                  <a:schemeClr val="tx1">
                    <a:lumMod val="65000"/>
                    <a:lumOff val="35000"/>
                  </a:schemeClr>
                </a:solidFill>
              </a:rPr>
              <a:t>Lightweight, </a:t>
            </a:r>
            <a:r>
              <a:rPr lang="en-US" sz="1800" u="sng" dirty="0" smtClean="0">
                <a:solidFill>
                  <a:schemeClr val="tx1">
                    <a:lumMod val="65000"/>
                    <a:lumOff val="35000"/>
                  </a:schemeClr>
                </a:solidFill>
              </a:rPr>
              <a:t>no anode </a:t>
            </a:r>
            <a:r>
              <a:rPr lang="en-US" sz="1800" u="sng" dirty="0">
                <a:solidFill>
                  <a:schemeClr val="tx1">
                    <a:lumMod val="65000"/>
                    <a:lumOff val="35000"/>
                  </a:schemeClr>
                </a:solidFill>
              </a:rPr>
              <a:t>rod required</a:t>
            </a:r>
            <a:r>
              <a:rPr lang="en-US" sz="1800" dirty="0" smtClean="0">
                <a:solidFill>
                  <a:schemeClr val="tx1">
                    <a:lumMod val="65000"/>
                    <a:lumOff val="35000"/>
                  </a:schemeClr>
                </a:solidFill>
              </a:rPr>
              <a:t>!</a:t>
            </a:r>
            <a:endParaRPr lang="en-US" sz="1800" dirty="0">
              <a:solidFill>
                <a:schemeClr val="tx1">
                  <a:lumMod val="65000"/>
                  <a:lumOff val="35000"/>
                </a:schemeClr>
              </a:solidFill>
            </a:endParaRPr>
          </a:p>
          <a:p>
            <a:pPr>
              <a:lnSpc>
                <a:spcPct val="150000"/>
              </a:lnSpc>
              <a:buFont typeface="Arial" pitchFamily="34" charset="0"/>
              <a:buChar char="•"/>
              <a:defRPr/>
            </a:pPr>
            <a:r>
              <a:rPr lang="en-US" dirty="0" smtClean="0">
                <a:solidFill>
                  <a:schemeClr val="tx1">
                    <a:lumMod val="65000"/>
                    <a:lumOff val="35000"/>
                  </a:schemeClr>
                </a:solidFill>
              </a:rPr>
              <a:t>  Earn ProClub points with Marathon</a:t>
            </a:r>
            <a:endParaRPr lang="en-US" sz="1800" dirty="0">
              <a:solidFill>
                <a:schemeClr val="tx1">
                  <a:lumMod val="65000"/>
                  <a:lumOff val="35000"/>
                </a:schemeClr>
              </a:solidFill>
            </a:endParaRPr>
          </a:p>
          <a:p>
            <a:pPr>
              <a:defRPr/>
            </a:pPr>
            <a:endParaRPr lang="en-US" sz="1800" dirty="0">
              <a:solidFill>
                <a:schemeClr val="tx1">
                  <a:lumMod val="65000"/>
                  <a:lumOff val="35000"/>
                </a:schemeClr>
              </a:solidFill>
              <a:latin typeface="+mn-lt"/>
            </a:endParaRPr>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1" name="Picture 3"/>
          <p:cNvPicPr>
            <a:picLocks noChangeAspect="1" noChangeArrowheads="1"/>
          </p:cNvPicPr>
          <p:nvPr/>
        </p:nvPicPr>
        <p:blipFill>
          <a:blip r:embed="rId3"/>
          <a:srcRect r="21"/>
          <a:stretch>
            <a:fillRect/>
          </a:stretch>
        </p:blipFill>
        <p:spPr bwMode="auto">
          <a:xfrm rot="962063">
            <a:off x="7586240" y="5117892"/>
            <a:ext cx="1157501" cy="1534686"/>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12" name="Picture 3" descr="\\bdataprod1\lbutler\My Documents\Presentations\2013 Presentations\ProClubIcons\2ProClubPts.png"/>
          <p:cNvPicPr>
            <a:picLocks noChangeAspect="1" noChangeArrowheads="1"/>
          </p:cNvPicPr>
          <p:nvPr/>
        </p:nvPicPr>
        <p:blipFill>
          <a:blip r:embed="rId4"/>
          <a:srcRect/>
          <a:stretch>
            <a:fillRect/>
          </a:stretch>
        </p:blipFill>
        <p:spPr bwMode="auto">
          <a:xfrm>
            <a:off x="6965511" y="5826741"/>
            <a:ext cx="862586" cy="862586"/>
          </a:xfrm>
          <a:prstGeom prst="rect">
            <a:avLst/>
          </a:prstGeom>
          <a:noFill/>
        </p:spPr>
      </p:pic>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966697" y="1995949"/>
            <a:ext cx="3049483" cy="4324261"/>
          </a:xfrm>
          <a:prstGeom prst="rect">
            <a:avLst/>
          </a:prstGeom>
          <a:noFill/>
        </p:spPr>
        <p:txBody>
          <a:bodyPr wrap="square" rtlCol="0">
            <a:spAutoFit/>
          </a:bodyPr>
          <a:lstStyle/>
          <a:p>
            <a:r>
              <a:rPr lang="en-US" sz="1000" b="1" dirty="0" smtClean="0"/>
              <a:t>Temperature and pressure relief valve</a:t>
            </a:r>
          </a:p>
          <a:p>
            <a:endParaRPr lang="en-US" sz="1000" b="1" dirty="0" smtClean="0"/>
          </a:p>
          <a:p>
            <a:endParaRPr lang="en-US" sz="1000" b="1" dirty="0" smtClean="0"/>
          </a:p>
          <a:p>
            <a:pPr>
              <a:lnSpc>
                <a:spcPct val="150000"/>
              </a:lnSpc>
            </a:pPr>
            <a:r>
              <a:rPr lang="en-US" sz="1000" b="1" dirty="0" smtClean="0"/>
              <a:t>All-plastic tank</a:t>
            </a:r>
          </a:p>
          <a:p>
            <a:pPr>
              <a:lnSpc>
                <a:spcPct val="150000"/>
              </a:lnSpc>
            </a:pPr>
            <a:endParaRPr lang="en-US" sz="1000" b="1" dirty="0" smtClean="0"/>
          </a:p>
          <a:p>
            <a:pPr>
              <a:lnSpc>
                <a:spcPct val="150000"/>
              </a:lnSpc>
            </a:pPr>
            <a:r>
              <a:rPr lang="en-US" sz="1000" b="1" dirty="0" smtClean="0"/>
              <a:t>Fill tube</a:t>
            </a:r>
          </a:p>
          <a:p>
            <a:pPr>
              <a:lnSpc>
                <a:spcPct val="150000"/>
              </a:lnSpc>
            </a:pPr>
            <a:endParaRPr lang="en-US" sz="1000" b="1" dirty="0" smtClean="0"/>
          </a:p>
          <a:p>
            <a:pPr>
              <a:lnSpc>
                <a:spcPct val="150000"/>
              </a:lnSpc>
            </a:pPr>
            <a:r>
              <a:rPr lang="en-US" sz="1000" b="1" dirty="0" smtClean="0"/>
              <a:t>Thermally fused upper heating elements</a:t>
            </a:r>
          </a:p>
          <a:p>
            <a:pPr>
              <a:lnSpc>
                <a:spcPct val="150000"/>
              </a:lnSpc>
            </a:pPr>
            <a:endParaRPr lang="en-US" sz="1000" b="1" dirty="0" smtClean="0"/>
          </a:p>
          <a:p>
            <a:pPr>
              <a:lnSpc>
                <a:spcPct val="150000"/>
              </a:lnSpc>
            </a:pPr>
            <a:r>
              <a:rPr lang="en-US" sz="1000" b="1" dirty="0" smtClean="0"/>
              <a:t>Tough molded polyethylene outer jacket</a:t>
            </a:r>
          </a:p>
          <a:p>
            <a:pPr>
              <a:lnSpc>
                <a:spcPct val="150000"/>
              </a:lnSpc>
            </a:pPr>
            <a:endParaRPr lang="en-US" sz="1000" b="1" dirty="0" smtClean="0"/>
          </a:p>
          <a:p>
            <a:pPr>
              <a:lnSpc>
                <a:spcPct val="150000"/>
              </a:lnSpc>
            </a:pPr>
            <a:r>
              <a:rPr lang="en-US" sz="1000" b="1" dirty="0" smtClean="0"/>
              <a:t>2 ½” Energy efficient insulation</a:t>
            </a:r>
          </a:p>
          <a:p>
            <a:pPr>
              <a:lnSpc>
                <a:spcPct val="150000"/>
              </a:lnSpc>
            </a:pPr>
            <a:endParaRPr lang="en-US" sz="1000" b="1" dirty="0" smtClean="0"/>
          </a:p>
          <a:p>
            <a:pPr>
              <a:lnSpc>
                <a:spcPct val="150000"/>
              </a:lnSpc>
            </a:pPr>
            <a:endParaRPr lang="en-US" sz="1000" b="1" dirty="0" smtClean="0"/>
          </a:p>
          <a:p>
            <a:r>
              <a:rPr lang="en-US" sz="1000" b="1" dirty="0" smtClean="0"/>
              <a:t>Long-lasting titanium lower element</a:t>
            </a:r>
          </a:p>
          <a:p>
            <a:pPr>
              <a:lnSpc>
                <a:spcPct val="150000"/>
              </a:lnSpc>
            </a:pPr>
            <a:endParaRPr lang="en-US" sz="1000" b="1" dirty="0" smtClean="0"/>
          </a:p>
          <a:p>
            <a:pPr>
              <a:lnSpc>
                <a:spcPct val="150000"/>
              </a:lnSpc>
            </a:pPr>
            <a:r>
              <a:rPr lang="en-US" sz="1000" b="1" dirty="0" smtClean="0"/>
              <a:t>Recessed brass drain valve</a:t>
            </a:r>
          </a:p>
          <a:p>
            <a:pPr>
              <a:lnSpc>
                <a:spcPct val="150000"/>
              </a:lnSpc>
            </a:pPr>
            <a:endParaRPr lang="en-US" sz="1000" b="1" dirty="0" smtClean="0"/>
          </a:p>
          <a:p>
            <a:pPr>
              <a:lnSpc>
                <a:spcPct val="150000"/>
              </a:lnSpc>
            </a:pPr>
            <a:endParaRPr lang="en-US" sz="1000" b="1" dirty="0" smtClean="0"/>
          </a:p>
          <a:p>
            <a:endParaRPr lang="en-US" sz="1000" b="1" dirty="0" smtClean="0"/>
          </a:p>
        </p:txBody>
      </p:sp>
      <p:pic>
        <p:nvPicPr>
          <p:cNvPr id="11266" name="Picture 2"/>
          <p:cNvPicPr>
            <a:picLocks noChangeAspect="1" noChangeArrowheads="1"/>
          </p:cNvPicPr>
          <p:nvPr/>
        </p:nvPicPr>
        <p:blipFill>
          <a:blip r:embed="rId3"/>
          <a:stretch>
            <a:fillRect/>
          </a:stretch>
        </p:blipFill>
        <p:spPr bwMode="auto">
          <a:xfrm>
            <a:off x="4846637" y="1395415"/>
            <a:ext cx="3459163" cy="519861"/>
          </a:xfrm>
          <a:prstGeom prst="rect">
            <a:avLst/>
          </a:prstGeom>
          <a:noFill/>
          <a:ln w="9525">
            <a:noFill/>
            <a:miter lim="800000"/>
            <a:headEnd/>
            <a:tailEnd/>
          </a:ln>
        </p:spPr>
      </p:pic>
      <p:sp>
        <p:nvSpPr>
          <p:cNvPr id="11272" name="Oval 17"/>
          <p:cNvSpPr>
            <a:spLocks noChangeArrowheads="1"/>
          </p:cNvSpPr>
          <p:nvPr/>
        </p:nvSpPr>
        <p:spPr bwMode="auto">
          <a:xfrm>
            <a:off x="7159625" y="2327275"/>
            <a:ext cx="1552575" cy="796925"/>
          </a:xfrm>
          <a:prstGeom prst="ellipse">
            <a:avLst/>
          </a:prstGeom>
          <a:solidFill>
            <a:srgbClr val="8E0000"/>
          </a:solidFill>
          <a:ln w="9525">
            <a:noFill/>
            <a:round/>
            <a:headEnd/>
            <a:tailEnd/>
          </a:ln>
          <a:effectLst>
            <a:outerShdw blurRad="50800" dist="38100" dir="2700000" algn="tl" rotWithShape="0">
              <a:prstClr val="black">
                <a:alpha val="40000"/>
              </a:prstClr>
            </a:outerShdw>
          </a:effectLst>
        </p:spPr>
        <p:txBody>
          <a:bodyPr wrap="none" anchor="ctr"/>
          <a:lstStyle/>
          <a:p>
            <a:pPr algn="ctr"/>
            <a:r>
              <a:rPr lang="en-US" sz="1400" dirty="0">
                <a:solidFill>
                  <a:schemeClr val="bg1"/>
                </a:solidFill>
                <a:latin typeface="Arial Black" pitchFamily="34" charset="0"/>
              </a:rPr>
              <a:t>LIFETIME</a:t>
            </a:r>
            <a:r>
              <a:rPr lang="en-US" sz="1400" b="1" dirty="0">
                <a:solidFill>
                  <a:schemeClr val="bg1"/>
                </a:solidFill>
                <a:latin typeface="Arial" charset="0"/>
              </a:rPr>
              <a:t/>
            </a:r>
            <a:br>
              <a:rPr lang="en-US" sz="1400" b="1" dirty="0">
                <a:solidFill>
                  <a:schemeClr val="bg1"/>
                </a:solidFill>
                <a:latin typeface="Arial" charset="0"/>
              </a:rPr>
            </a:br>
            <a:r>
              <a:rPr lang="en-US" sz="1200" b="1" dirty="0" smtClean="0">
                <a:solidFill>
                  <a:schemeClr val="bg1"/>
                </a:solidFill>
                <a:latin typeface="Arial" charset="0"/>
              </a:rPr>
              <a:t>Limited</a:t>
            </a:r>
            <a:br>
              <a:rPr lang="en-US" sz="1200" b="1" dirty="0" smtClean="0">
                <a:solidFill>
                  <a:schemeClr val="bg1"/>
                </a:solidFill>
                <a:latin typeface="Arial" charset="0"/>
              </a:rPr>
            </a:br>
            <a:r>
              <a:rPr lang="en-US" sz="1200" b="1" dirty="0" smtClean="0">
                <a:solidFill>
                  <a:schemeClr val="bg1"/>
                </a:solidFill>
                <a:latin typeface="Arial" charset="0"/>
              </a:rPr>
              <a:t>Tank </a:t>
            </a:r>
            <a:r>
              <a:rPr lang="en-US" sz="1200" b="1" dirty="0">
                <a:solidFill>
                  <a:schemeClr val="bg1"/>
                </a:solidFill>
                <a:latin typeface="Arial" charset="0"/>
              </a:rPr>
              <a:t>Warranty</a:t>
            </a:r>
          </a:p>
        </p:txBody>
      </p:sp>
      <p:sp>
        <p:nvSpPr>
          <p:cNvPr id="19" name="TextBox 18"/>
          <p:cNvSpPr txBox="1"/>
          <p:nvPr/>
        </p:nvSpPr>
        <p:spPr>
          <a:xfrm>
            <a:off x="0" y="207390"/>
            <a:ext cx="9144000" cy="646331"/>
          </a:xfrm>
          <a:prstGeom prst="rect">
            <a:avLst/>
          </a:prstGeom>
          <a:noFill/>
        </p:spPr>
        <p:txBody>
          <a:bodyPr wrap="square" rtlCol="0">
            <a:spAutoFit/>
          </a:bodyPr>
          <a:lstStyle/>
          <a:p>
            <a:pPr algn="ctr"/>
            <a:r>
              <a:rPr lang="en-US" sz="3600" dirty="0" smtClean="0">
                <a:solidFill>
                  <a:schemeClr val="bg1">
                    <a:lumMod val="85000"/>
                  </a:schemeClr>
                </a:solidFill>
                <a:latin typeface="+mj-lt"/>
              </a:rPr>
              <a:t>Hot Water for Life!</a:t>
            </a:r>
            <a:endParaRPr lang="en-US" sz="3600" dirty="0">
              <a:solidFill>
                <a:schemeClr val="bg1">
                  <a:lumMod val="85000"/>
                </a:schemeClr>
              </a:solidFill>
              <a:latin typeface="+mj-lt"/>
            </a:endParaRPr>
          </a:p>
        </p:txBody>
      </p:sp>
      <p:sp>
        <p:nvSpPr>
          <p:cNvPr id="12"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5" name="Picture 2" descr="R:\2012-VBL-Product-Images\Marathon\Marathon-40Gal.jpg"/>
          <p:cNvPicPr>
            <a:picLocks noChangeAspect="1" noChangeArrowheads="1"/>
          </p:cNvPicPr>
          <p:nvPr/>
        </p:nvPicPr>
        <p:blipFill>
          <a:blip r:embed="rId4"/>
          <a:srcRect/>
          <a:stretch>
            <a:fillRect/>
          </a:stretch>
        </p:blipFill>
        <p:spPr bwMode="auto">
          <a:xfrm>
            <a:off x="8185013" y="4692337"/>
            <a:ext cx="694580" cy="1876832"/>
          </a:xfrm>
          <a:prstGeom prst="rect">
            <a:avLst/>
          </a:prstGeom>
          <a:noFill/>
        </p:spPr>
      </p:pic>
      <p:pic>
        <p:nvPicPr>
          <p:cNvPr id="5122" name="Picture 2" descr="R:\2012-VBL-Product-Images\Marathon\Marathon-20Gal.jpg"/>
          <p:cNvPicPr>
            <a:picLocks noChangeAspect="1" noChangeArrowheads="1"/>
          </p:cNvPicPr>
          <p:nvPr/>
        </p:nvPicPr>
        <p:blipFill>
          <a:blip r:embed="rId5"/>
          <a:srcRect/>
          <a:stretch>
            <a:fillRect/>
          </a:stretch>
        </p:blipFill>
        <p:spPr bwMode="auto">
          <a:xfrm>
            <a:off x="7584569" y="5638800"/>
            <a:ext cx="600444" cy="923925"/>
          </a:xfrm>
          <a:prstGeom prst="rect">
            <a:avLst/>
          </a:prstGeom>
          <a:noFill/>
        </p:spPr>
      </p:pic>
      <p:pic>
        <p:nvPicPr>
          <p:cNvPr id="14" name="Picture 2" descr="R:\2012-VBL-Product-Images\Marathon\Marathon-40Gal Cutaway.jpg"/>
          <p:cNvPicPr>
            <a:picLocks noChangeAspect="1" noChangeArrowheads="1"/>
          </p:cNvPicPr>
          <p:nvPr/>
        </p:nvPicPr>
        <p:blipFill>
          <a:blip r:embed="rId6">
            <a:clrChange>
              <a:clrFrom>
                <a:srgbClr val="FFFFFF"/>
              </a:clrFrom>
              <a:clrTo>
                <a:srgbClr val="FFFFFF">
                  <a:alpha val="0"/>
                </a:srgbClr>
              </a:clrTo>
            </a:clrChange>
          </a:blip>
          <a:srcRect r="136"/>
          <a:stretch>
            <a:fillRect/>
          </a:stretch>
        </p:blipFill>
        <p:spPr bwMode="auto">
          <a:xfrm>
            <a:off x="4061908" y="1915450"/>
            <a:ext cx="1838632" cy="4749415"/>
          </a:xfrm>
          <a:prstGeom prst="rect">
            <a:avLst/>
          </a:prstGeom>
          <a:noFill/>
        </p:spPr>
      </p:pic>
      <p:cxnSp>
        <p:nvCxnSpPr>
          <p:cNvPr id="17" name="Straight Arrow Connector 16"/>
          <p:cNvCxnSpPr/>
          <p:nvPr/>
        </p:nvCxnSpPr>
        <p:spPr>
          <a:xfrm flipH="1">
            <a:off x="5073445" y="2113936"/>
            <a:ext cx="893252" cy="9832"/>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5073445" y="2615381"/>
            <a:ext cx="893252" cy="9832"/>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flipH="1" flipV="1">
            <a:off x="5029200" y="3048000"/>
            <a:ext cx="937498" cy="27040"/>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flipH="1" flipV="1">
            <a:off x="5029200" y="3276600"/>
            <a:ext cx="937498" cy="260558"/>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flipH="1">
            <a:off x="5663381" y="3996813"/>
            <a:ext cx="303317" cy="0"/>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flipH="1">
            <a:off x="5486400" y="4458930"/>
            <a:ext cx="480298" cy="0"/>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a:xfrm flipH="1">
            <a:off x="5105400" y="5098027"/>
            <a:ext cx="861298" cy="245805"/>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flipH="1">
            <a:off x="4267200" y="5524500"/>
            <a:ext cx="1699498" cy="561668"/>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grpSp>
        <p:nvGrpSpPr>
          <p:cNvPr id="31" name="Group 30"/>
          <p:cNvGrpSpPr/>
          <p:nvPr/>
        </p:nvGrpSpPr>
        <p:grpSpPr>
          <a:xfrm>
            <a:off x="585533" y="1460363"/>
            <a:ext cx="3140595" cy="4846173"/>
            <a:chOff x="585533" y="1460363"/>
            <a:chExt cx="3140595" cy="4846173"/>
          </a:xfrm>
        </p:grpSpPr>
        <p:pic>
          <p:nvPicPr>
            <p:cNvPr id="20" name="Picture 19" descr="MarathonBluePage.jpg"/>
            <p:cNvPicPr>
              <a:picLocks noChangeAspect="1"/>
            </p:cNvPicPr>
            <p:nvPr/>
          </p:nvPicPr>
          <p:blipFill>
            <a:blip r:embed="rId7"/>
            <a:stretch>
              <a:fillRect/>
            </a:stretch>
          </p:blipFill>
          <p:spPr>
            <a:xfrm>
              <a:off x="585533" y="1460363"/>
              <a:ext cx="3140595" cy="4846173"/>
            </a:xfrm>
            <a:prstGeom prst="rect">
              <a:avLst/>
            </a:prstGeom>
          </p:spPr>
        </p:pic>
        <p:sp>
          <p:nvSpPr>
            <p:cNvPr id="21" name="TextBox 20"/>
            <p:cNvSpPr txBox="1">
              <a:spLocks/>
            </p:cNvSpPr>
            <p:nvPr/>
          </p:nvSpPr>
          <p:spPr>
            <a:xfrm>
              <a:off x="889648" y="3811047"/>
              <a:ext cx="1253487" cy="126188"/>
            </a:xfrm>
            <a:prstGeom prst="rect">
              <a:avLst/>
            </a:prstGeom>
            <a:solidFill>
              <a:srgbClr val="CBDAEB"/>
            </a:solidFill>
          </p:spPr>
          <p:txBody>
            <a:bodyPr wrap="square" lIns="9144" tIns="9144" rIns="9144" bIns="9144" rtlCol="0">
              <a:spAutoFit/>
            </a:bodyPr>
            <a:lstStyle/>
            <a:p>
              <a:r>
                <a:rPr lang="en-US" sz="700" dirty="0" smtClean="0">
                  <a:latin typeface="Arial Narrow" pitchFamily="34" charset="0"/>
                </a:rPr>
                <a:t>One of the highest energy factors </a:t>
              </a:r>
              <a:endParaRPr lang="en-US" sz="700" dirty="0">
                <a:latin typeface="Arial Narrow" pitchFamily="34" charset="0"/>
              </a:endParaRPr>
            </a:p>
          </p:txBody>
        </p:sp>
        <p:sp>
          <p:nvSpPr>
            <p:cNvPr id="25" name="TextBox 24"/>
            <p:cNvSpPr txBox="1">
              <a:spLocks/>
            </p:cNvSpPr>
            <p:nvPr/>
          </p:nvSpPr>
          <p:spPr>
            <a:xfrm>
              <a:off x="2246959" y="3806945"/>
              <a:ext cx="1253487" cy="341632"/>
            </a:xfrm>
            <a:prstGeom prst="rect">
              <a:avLst/>
            </a:prstGeom>
            <a:solidFill>
              <a:srgbClr val="CBDAEB"/>
            </a:solidFill>
          </p:spPr>
          <p:txBody>
            <a:bodyPr wrap="square" lIns="9144" tIns="9144" rIns="9144" bIns="9144" rtlCol="0">
              <a:spAutoFit/>
            </a:bodyPr>
            <a:lstStyle/>
            <a:p>
              <a:r>
                <a:rPr lang="en-US" sz="700" dirty="0" smtClean="0">
                  <a:latin typeface="Arial Narrow" pitchFamily="34" charset="0"/>
                </a:rPr>
                <a:t>Tough blow-molded plastic tank</a:t>
              </a:r>
              <a:br>
                <a:rPr lang="en-US" sz="700" dirty="0" smtClean="0">
                  <a:latin typeface="Arial Narrow" pitchFamily="34" charset="0"/>
                </a:rPr>
              </a:br>
              <a:r>
                <a:rPr lang="en-US" sz="700" dirty="0" smtClean="0">
                  <a:latin typeface="Arial Narrow" pitchFamily="34" charset="0"/>
                </a:rPr>
                <a:t>and outer shell withstands the </a:t>
              </a:r>
              <a:br>
                <a:rPr lang="en-US" sz="700" dirty="0" smtClean="0">
                  <a:latin typeface="Arial Narrow" pitchFamily="34" charset="0"/>
                </a:rPr>
              </a:br>
              <a:r>
                <a:rPr lang="en-US" sz="700" dirty="0" smtClean="0">
                  <a:latin typeface="Arial Narrow" pitchFamily="34" charset="0"/>
                </a:rPr>
                <a:t>harshest </a:t>
              </a:r>
              <a:r>
                <a:rPr lang="en-US" sz="700" dirty="0" err="1" smtClean="0">
                  <a:latin typeface="Arial Narrow" pitchFamily="34" charset="0"/>
                </a:rPr>
                <a:t>envionments</a:t>
              </a:r>
              <a:endParaRPr lang="en-US" sz="700" dirty="0">
                <a:latin typeface="Arial Narrow" pitchFamily="34" charset="0"/>
              </a:endParaRPr>
            </a:p>
          </p:txBody>
        </p:sp>
        <p:sp>
          <p:nvSpPr>
            <p:cNvPr id="26" name="TextBox 25"/>
            <p:cNvSpPr txBox="1">
              <a:spLocks/>
            </p:cNvSpPr>
            <p:nvPr/>
          </p:nvSpPr>
          <p:spPr>
            <a:xfrm>
              <a:off x="2246959" y="3811046"/>
              <a:ext cx="1253487" cy="342293"/>
            </a:xfrm>
            <a:prstGeom prst="rect">
              <a:avLst/>
            </a:prstGeom>
            <a:solidFill>
              <a:srgbClr val="CBDAEB"/>
            </a:solidFill>
          </p:spPr>
          <p:txBody>
            <a:bodyPr wrap="square" lIns="9144" tIns="9144" rIns="9144" bIns="9144" rtlCol="0">
              <a:spAutoFit/>
            </a:bodyPr>
            <a:lstStyle/>
            <a:p>
              <a:r>
                <a:rPr lang="en-US" sz="700" dirty="0" smtClean="0">
                  <a:latin typeface="Arial Narrow" pitchFamily="34" charset="0"/>
                </a:rPr>
                <a:t>Tough blow-molded plastic tank</a:t>
              </a:r>
              <a:br>
                <a:rPr lang="en-US" sz="700" dirty="0" smtClean="0">
                  <a:latin typeface="Arial Narrow" pitchFamily="34" charset="0"/>
                </a:rPr>
              </a:br>
              <a:r>
                <a:rPr lang="en-US" sz="700" dirty="0" smtClean="0">
                  <a:latin typeface="Arial Narrow" pitchFamily="34" charset="0"/>
                </a:rPr>
                <a:t>and outer shell withstands the </a:t>
              </a:r>
              <a:br>
                <a:rPr lang="en-US" sz="700" dirty="0" smtClean="0">
                  <a:latin typeface="Arial Narrow" pitchFamily="34" charset="0"/>
                </a:rPr>
              </a:br>
              <a:r>
                <a:rPr lang="en-US" sz="700" dirty="0" smtClean="0">
                  <a:latin typeface="Arial Narrow" pitchFamily="34" charset="0"/>
                </a:rPr>
                <a:t>harshest environments</a:t>
              </a:r>
              <a:endParaRPr lang="en-US" sz="700" dirty="0">
                <a:latin typeface="Arial Narrow" pitchFamily="34" charset="0"/>
              </a:endParaRPr>
            </a:p>
          </p:txBody>
        </p:sp>
        <p:sp>
          <p:nvSpPr>
            <p:cNvPr id="27" name="TextBox 26"/>
            <p:cNvSpPr txBox="1">
              <a:spLocks/>
            </p:cNvSpPr>
            <p:nvPr/>
          </p:nvSpPr>
          <p:spPr>
            <a:xfrm>
              <a:off x="2247921" y="2575863"/>
              <a:ext cx="1253487" cy="449354"/>
            </a:xfrm>
            <a:prstGeom prst="rect">
              <a:avLst/>
            </a:prstGeom>
            <a:solidFill>
              <a:srgbClr val="CBDAEB"/>
            </a:solidFill>
          </p:spPr>
          <p:txBody>
            <a:bodyPr wrap="square" lIns="9144" tIns="9144" rIns="9144" bIns="9144" rtlCol="0">
              <a:spAutoFit/>
            </a:bodyPr>
            <a:lstStyle/>
            <a:p>
              <a:r>
                <a:rPr lang="en-US" sz="700" dirty="0" smtClean="0">
                  <a:latin typeface="Arial Narrow" pitchFamily="34" charset="0"/>
                </a:rPr>
                <a:t>Non-metallic design eliminates chemical interactions with sulfates that are common in well water</a:t>
              </a:r>
              <a:br>
                <a:rPr lang="en-US" sz="700" dirty="0" smtClean="0">
                  <a:latin typeface="Arial Narrow" pitchFamily="34" charset="0"/>
                </a:rPr>
              </a:br>
              <a:endParaRPr lang="en-US" sz="700" dirty="0">
                <a:latin typeface="Arial Narrow" pitchFamily="34" charset="0"/>
              </a:endParaRPr>
            </a:p>
          </p:txBody>
        </p:sp>
        <p:sp>
          <p:nvSpPr>
            <p:cNvPr id="28" name="TextBox 27"/>
            <p:cNvSpPr txBox="1">
              <a:spLocks/>
            </p:cNvSpPr>
            <p:nvPr/>
          </p:nvSpPr>
          <p:spPr>
            <a:xfrm>
              <a:off x="884892" y="5852258"/>
              <a:ext cx="1253487" cy="233910"/>
            </a:xfrm>
            <a:prstGeom prst="rect">
              <a:avLst/>
            </a:prstGeom>
            <a:solidFill>
              <a:srgbClr val="CBDAEB"/>
            </a:solidFill>
          </p:spPr>
          <p:txBody>
            <a:bodyPr wrap="square" lIns="9144" tIns="9144" rIns="9144" bIns="9144" rtlCol="0">
              <a:spAutoFit/>
            </a:bodyPr>
            <a:lstStyle/>
            <a:p>
              <a:r>
                <a:rPr lang="en-US" sz="700" dirty="0" smtClean="0">
                  <a:latin typeface="Arial Narrow" pitchFamily="34" charset="0"/>
                </a:rPr>
                <a:t>Tank is built to last “for as long as you own your home”</a:t>
              </a:r>
              <a:endParaRPr lang="en-US" sz="700" dirty="0">
                <a:latin typeface="Arial Narrow" pitchFamily="34" charset="0"/>
              </a:endParaRPr>
            </a:p>
          </p:txBody>
        </p:sp>
        <p:sp>
          <p:nvSpPr>
            <p:cNvPr id="29" name="TextBox 28"/>
            <p:cNvSpPr txBox="1">
              <a:spLocks/>
            </p:cNvSpPr>
            <p:nvPr/>
          </p:nvSpPr>
          <p:spPr>
            <a:xfrm>
              <a:off x="2247921" y="5873707"/>
              <a:ext cx="1253487" cy="126188"/>
            </a:xfrm>
            <a:prstGeom prst="rect">
              <a:avLst/>
            </a:prstGeom>
            <a:solidFill>
              <a:srgbClr val="CBDAEB"/>
            </a:solidFill>
          </p:spPr>
          <p:txBody>
            <a:bodyPr wrap="square" lIns="9144" tIns="9144" rIns="9144" bIns="9144" rtlCol="0">
              <a:spAutoFit/>
            </a:bodyPr>
            <a:lstStyle/>
            <a:p>
              <a:r>
                <a:rPr lang="en-US" sz="700" dirty="0" smtClean="0">
                  <a:latin typeface="Arial Narrow" pitchFamily="34" charset="0"/>
                </a:rPr>
                <a:t>Easy to move, handle and install</a:t>
              </a:r>
              <a:endParaRPr lang="en-US" sz="700" dirty="0">
                <a:latin typeface="Arial Narrow" pitchFamily="34" charset="0"/>
              </a:endParaRPr>
            </a:p>
          </p:txBody>
        </p:sp>
      </p:grpSp>
    </p:spTree>
  </p:cSld>
  <p:clrMapOvr>
    <a:masterClrMapping/>
  </p:clrMapOvr>
  <p:transition>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0" y="208943"/>
            <a:ext cx="91440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chemeClr val="bg1">
                    <a:lumMod val="85000"/>
                  </a:schemeClr>
                </a:solidFill>
                <a:latin typeface="+mj-lt"/>
              </a:rPr>
              <a:t>Electric</a:t>
            </a:r>
            <a:r>
              <a:rPr lang="en-US" sz="3600" dirty="0" smtClean="0">
                <a:solidFill>
                  <a:schemeClr val="bg1">
                    <a:lumMod val="85000"/>
                  </a:schemeClr>
                </a:solidFill>
              </a:rPr>
              <a:t> </a:t>
            </a:r>
            <a:r>
              <a:rPr lang="en-US" sz="3600" dirty="0" smtClean="0">
                <a:solidFill>
                  <a:schemeClr val="bg1">
                    <a:lumMod val="85000"/>
                  </a:schemeClr>
                </a:solidFill>
                <a:latin typeface="+mj-lt"/>
              </a:rPr>
              <a:t>Point-of-Use </a:t>
            </a:r>
            <a:r>
              <a:rPr lang="en-US" sz="3600" dirty="0">
                <a:solidFill>
                  <a:schemeClr val="bg1">
                    <a:lumMod val="85000"/>
                  </a:schemeClr>
                </a:solidFill>
                <a:latin typeface="+mj-lt"/>
              </a:rPr>
              <a:t>and Table </a:t>
            </a:r>
            <a:r>
              <a:rPr lang="en-US" sz="3600" dirty="0" smtClean="0">
                <a:solidFill>
                  <a:schemeClr val="bg1">
                    <a:lumMod val="85000"/>
                  </a:schemeClr>
                </a:solidFill>
                <a:latin typeface="+mj-lt"/>
              </a:rPr>
              <a:t>Top</a:t>
            </a:r>
            <a:endParaRPr lang="en-US" sz="3600" dirty="0">
              <a:solidFill>
                <a:schemeClr val="bg1">
                  <a:lumMod val="85000"/>
                </a:schemeClr>
              </a:solidFill>
              <a:latin typeface="+mj-lt"/>
            </a:endParaRPr>
          </a:p>
        </p:txBody>
      </p:sp>
      <p:sp>
        <p:nvSpPr>
          <p:cNvPr id="16" name="TextBox 15"/>
          <p:cNvSpPr txBox="1"/>
          <p:nvPr/>
        </p:nvSpPr>
        <p:spPr>
          <a:xfrm>
            <a:off x="2771775" y="1739724"/>
            <a:ext cx="5934075" cy="5047536"/>
          </a:xfrm>
          <a:prstGeom prst="rect">
            <a:avLst/>
          </a:prstGeom>
          <a:noFill/>
        </p:spPr>
        <p:txBody>
          <a:bodyPr wrap="square">
            <a:spAutoFit/>
          </a:bodyPr>
          <a:lstStyle/>
          <a:p>
            <a:pPr>
              <a:buFont typeface="Arial" pitchFamily="34" charset="0"/>
              <a:buChar char="•"/>
              <a:defRPr/>
            </a:pPr>
            <a:r>
              <a:rPr lang="en-US" sz="1800" dirty="0">
                <a:solidFill>
                  <a:schemeClr val="tx1">
                    <a:lumMod val="65000"/>
                    <a:lumOff val="35000"/>
                  </a:schemeClr>
                </a:solidFill>
                <a:latin typeface="+mn-lt"/>
              </a:rPr>
              <a:t>  </a:t>
            </a:r>
            <a:r>
              <a:rPr lang="en-US" sz="1800" b="1" dirty="0" smtClean="0">
                <a:solidFill>
                  <a:schemeClr val="tx1">
                    <a:lumMod val="65000"/>
                    <a:lumOff val="35000"/>
                  </a:schemeClr>
                </a:solidFill>
                <a:latin typeface="+mn-lt"/>
              </a:rPr>
              <a:t>Rheem Classic POU</a:t>
            </a:r>
            <a:endParaRPr lang="en-US" sz="1800" b="1" dirty="0">
              <a:solidFill>
                <a:schemeClr val="tx1">
                  <a:lumMod val="65000"/>
                  <a:lumOff val="35000"/>
                </a:schemeClr>
              </a:solidFill>
              <a:latin typeface="+mn-lt"/>
            </a:endParaRPr>
          </a:p>
          <a:p>
            <a:pPr lvl="1">
              <a:buFont typeface="Cambria" pitchFamily="18" charset="0"/>
              <a:buChar char="–"/>
              <a:defRPr/>
            </a:pPr>
            <a:r>
              <a:rPr lang="en-US" sz="1800" dirty="0">
                <a:solidFill>
                  <a:schemeClr val="tx1">
                    <a:lumMod val="65000"/>
                    <a:lumOff val="35000"/>
                  </a:schemeClr>
                </a:solidFill>
                <a:latin typeface="+mn-lt"/>
              </a:rPr>
              <a:t> </a:t>
            </a:r>
            <a:r>
              <a:rPr lang="en-US" dirty="0" smtClean="0">
                <a:solidFill>
                  <a:schemeClr val="tx1">
                    <a:lumMod val="65000"/>
                    <a:lumOff val="35000"/>
                  </a:schemeClr>
                </a:solidFill>
              </a:rPr>
              <a:t>2.5, 6, 10, 15, 19.9 and 30-gallon capacities</a:t>
            </a:r>
            <a:endParaRPr lang="en-US" sz="1800" dirty="0">
              <a:solidFill>
                <a:schemeClr val="tx1">
                  <a:lumMod val="65000"/>
                  <a:lumOff val="35000"/>
                </a:schemeClr>
              </a:solidFill>
              <a:latin typeface="+mn-lt"/>
            </a:endParaRPr>
          </a:p>
          <a:p>
            <a:pPr lvl="1">
              <a:buFont typeface="Cambria" pitchFamily="18" charset="0"/>
              <a:buChar char="–"/>
              <a:defRPr/>
            </a:pPr>
            <a:r>
              <a:rPr lang="en-US" sz="1800" dirty="0">
                <a:solidFill>
                  <a:schemeClr val="tx1">
                    <a:lumMod val="65000"/>
                    <a:lumOff val="35000"/>
                  </a:schemeClr>
                </a:solidFill>
                <a:latin typeface="+mn-lt"/>
              </a:rPr>
              <a:t>  120V standard with 240V available</a:t>
            </a:r>
          </a:p>
          <a:p>
            <a:pPr lvl="1">
              <a:buFont typeface="Cambria" pitchFamily="18" charset="0"/>
              <a:buChar char="–"/>
              <a:defRPr/>
            </a:pPr>
            <a:r>
              <a:rPr lang="en-US" sz="1800" dirty="0">
                <a:solidFill>
                  <a:schemeClr val="tx1">
                    <a:lumMod val="65000"/>
                    <a:lumOff val="35000"/>
                  </a:schemeClr>
                </a:solidFill>
                <a:latin typeface="+mn-lt"/>
              </a:rPr>
              <a:t>  Single </a:t>
            </a:r>
            <a:r>
              <a:rPr lang="en-US" sz="1800" dirty="0" smtClean="0">
                <a:solidFill>
                  <a:schemeClr val="tx1">
                    <a:lumMod val="65000"/>
                    <a:lumOff val="35000"/>
                  </a:schemeClr>
                </a:solidFill>
                <a:latin typeface="+mn-lt"/>
              </a:rPr>
              <a:t>phase</a:t>
            </a:r>
            <a:endParaRPr lang="en-US" sz="1800" dirty="0" smtClean="0">
              <a:solidFill>
                <a:schemeClr val="tx1">
                  <a:lumMod val="65000"/>
                  <a:lumOff val="35000"/>
                </a:schemeClr>
              </a:solidFill>
              <a:latin typeface="+mn-lt"/>
            </a:endParaRPr>
          </a:p>
          <a:p>
            <a:pPr lvl="1">
              <a:buFont typeface="Cambria" pitchFamily="18" charset="0"/>
              <a:buChar char="–"/>
              <a:defRPr/>
            </a:pPr>
            <a:endParaRPr lang="en-US" sz="800" dirty="0">
              <a:solidFill>
                <a:schemeClr val="tx1">
                  <a:lumMod val="65000"/>
                  <a:lumOff val="35000"/>
                </a:schemeClr>
              </a:solidFill>
              <a:latin typeface="+mn-lt"/>
            </a:endParaRPr>
          </a:p>
          <a:p>
            <a:pPr>
              <a:buFont typeface="Arial" pitchFamily="34" charset="0"/>
              <a:buChar char="•"/>
              <a:defRPr/>
            </a:pPr>
            <a:r>
              <a:rPr lang="en-US" sz="1800" dirty="0">
                <a:solidFill>
                  <a:schemeClr val="tx1">
                    <a:lumMod val="65000"/>
                    <a:lumOff val="35000"/>
                  </a:schemeClr>
                </a:solidFill>
                <a:latin typeface="+mn-lt"/>
              </a:rPr>
              <a:t> </a:t>
            </a:r>
            <a:r>
              <a:rPr lang="en-US" sz="1800" dirty="0" smtClean="0">
                <a:solidFill>
                  <a:schemeClr val="tx1">
                    <a:lumMod val="65000"/>
                    <a:lumOff val="35000"/>
                  </a:schemeClr>
                </a:solidFill>
                <a:latin typeface="+mn-lt"/>
              </a:rPr>
              <a:t> </a:t>
            </a:r>
            <a:r>
              <a:rPr lang="en-US" b="1" dirty="0" smtClean="0">
                <a:solidFill>
                  <a:schemeClr val="tx1">
                    <a:lumMod val="65000"/>
                    <a:lumOff val="35000"/>
                  </a:schemeClr>
                </a:solidFill>
              </a:rPr>
              <a:t>Electric Tankless POU</a:t>
            </a:r>
          </a:p>
          <a:p>
            <a:pPr lvl="1">
              <a:buFont typeface="Cambria" pitchFamily="18" charset="0"/>
              <a:buChar char="–"/>
              <a:defRPr/>
            </a:pPr>
            <a:r>
              <a:rPr lang="en-US" dirty="0" smtClean="0">
                <a:solidFill>
                  <a:schemeClr val="tx1">
                    <a:lumMod val="65000"/>
                    <a:lumOff val="35000"/>
                  </a:schemeClr>
                </a:solidFill>
              </a:rPr>
              <a:t>  3.2 KW,  120 Volt</a:t>
            </a:r>
            <a:endParaRPr lang="en-US" b="1" dirty="0" smtClean="0">
              <a:solidFill>
                <a:schemeClr val="tx1">
                  <a:lumMod val="65000"/>
                  <a:lumOff val="35000"/>
                </a:schemeClr>
              </a:solidFill>
            </a:endParaRPr>
          </a:p>
          <a:p>
            <a:pPr lvl="1">
              <a:buFont typeface="Cambria" pitchFamily="18" charset="0"/>
              <a:buChar char="–"/>
              <a:defRPr/>
            </a:pPr>
            <a:r>
              <a:rPr lang="en-US" dirty="0" smtClean="0">
                <a:solidFill>
                  <a:schemeClr val="tx1">
                    <a:lumMod val="65000"/>
                    <a:lumOff val="35000"/>
                  </a:schemeClr>
                </a:solidFill>
              </a:rPr>
              <a:t>  7, 9, 13, 18, 27 KW, 240 Volt</a:t>
            </a:r>
            <a:endParaRPr lang="en-US" b="1" dirty="0" smtClean="0">
              <a:solidFill>
                <a:schemeClr val="tx1">
                  <a:lumMod val="65000"/>
                  <a:lumOff val="35000"/>
                </a:schemeClr>
              </a:solidFill>
            </a:endParaRPr>
          </a:p>
          <a:p>
            <a:pPr>
              <a:buFont typeface="Arial" pitchFamily="34" charset="0"/>
              <a:buChar char="•"/>
              <a:defRPr/>
            </a:pPr>
            <a:endParaRPr lang="en-US" b="1" dirty="0" smtClean="0">
              <a:solidFill>
                <a:schemeClr val="tx1">
                  <a:lumMod val="65000"/>
                  <a:lumOff val="35000"/>
                </a:schemeClr>
              </a:solidFill>
            </a:endParaRPr>
          </a:p>
          <a:p>
            <a:pPr>
              <a:buFont typeface="Arial" pitchFamily="34" charset="0"/>
              <a:buChar char="•"/>
              <a:defRPr/>
            </a:pPr>
            <a:r>
              <a:rPr lang="en-US" b="1" dirty="0" smtClean="0">
                <a:solidFill>
                  <a:schemeClr val="tx1">
                    <a:lumMod val="65000"/>
                    <a:lumOff val="35000"/>
                  </a:schemeClr>
                </a:solidFill>
              </a:rPr>
              <a:t>  Marathon </a:t>
            </a:r>
            <a:r>
              <a:rPr lang="en-US" sz="1800" b="1" dirty="0" smtClean="0">
                <a:solidFill>
                  <a:schemeClr val="tx1">
                    <a:lumMod val="65000"/>
                    <a:lumOff val="35000"/>
                  </a:schemeClr>
                </a:solidFill>
                <a:latin typeface="+mn-lt"/>
              </a:rPr>
              <a:t>POU</a:t>
            </a:r>
            <a:endParaRPr lang="en-US" sz="1800" b="1" dirty="0">
              <a:solidFill>
                <a:schemeClr val="tx1">
                  <a:lumMod val="65000"/>
                  <a:lumOff val="35000"/>
                </a:schemeClr>
              </a:solidFill>
              <a:latin typeface="+mn-lt"/>
            </a:endParaRPr>
          </a:p>
          <a:p>
            <a:pPr lvl="1">
              <a:buFont typeface="Cambria" pitchFamily="18" charset="0"/>
              <a:buChar char="–"/>
              <a:defRPr/>
            </a:pPr>
            <a:r>
              <a:rPr lang="en-US" sz="1800" dirty="0" smtClean="0">
                <a:solidFill>
                  <a:schemeClr val="tx1">
                    <a:lumMod val="65000"/>
                    <a:lumOff val="35000"/>
                  </a:schemeClr>
                </a:solidFill>
                <a:latin typeface="+mn-lt"/>
              </a:rPr>
              <a:t>  15 </a:t>
            </a:r>
            <a:r>
              <a:rPr lang="en-US" sz="1800" dirty="0">
                <a:solidFill>
                  <a:schemeClr val="tx1">
                    <a:lumMod val="65000"/>
                    <a:lumOff val="35000"/>
                  </a:schemeClr>
                </a:solidFill>
                <a:latin typeface="+mn-lt"/>
              </a:rPr>
              <a:t>and 20-gallon product</a:t>
            </a:r>
          </a:p>
          <a:p>
            <a:pPr lvl="1">
              <a:buFont typeface="Cambria" pitchFamily="18" charset="0"/>
              <a:buChar char="–"/>
              <a:defRPr/>
            </a:pPr>
            <a:r>
              <a:rPr lang="en-US" sz="1800" dirty="0">
                <a:solidFill>
                  <a:schemeClr val="tx1">
                    <a:lumMod val="65000"/>
                    <a:lumOff val="35000"/>
                  </a:schemeClr>
                </a:solidFill>
                <a:latin typeface="+mn-lt"/>
              </a:rPr>
              <a:t>  Standard </a:t>
            </a:r>
            <a:r>
              <a:rPr lang="en-US" sz="1800" dirty="0" smtClean="0">
                <a:solidFill>
                  <a:schemeClr val="tx1">
                    <a:lumMod val="65000"/>
                    <a:lumOff val="35000"/>
                  </a:schemeClr>
                </a:solidFill>
                <a:latin typeface="+mn-lt"/>
              </a:rPr>
              <a:t>120V, </a:t>
            </a:r>
            <a:r>
              <a:rPr lang="en-US" sz="1800" dirty="0">
                <a:solidFill>
                  <a:schemeClr val="tx1">
                    <a:lumMod val="65000"/>
                    <a:lumOff val="35000"/>
                  </a:schemeClr>
                </a:solidFill>
                <a:latin typeface="+mn-lt"/>
              </a:rPr>
              <a:t>with some </a:t>
            </a:r>
            <a:r>
              <a:rPr lang="en-US" sz="1800" dirty="0" smtClean="0">
                <a:solidFill>
                  <a:schemeClr val="tx1">
                    <a:lumMod val="65000"/>
                    <a:lumOff val="35000"/>
                  </a:schemeClr>
                </a:solidFill>
                <a:latin typeface="+mn-lt"/>
              </a:rPr>
              <a:t>240V</a:t>
            </a:r>
          </a:p>
          <a:p>
            <a:pPr lvl="1">
              <a:buFont typeface="Arial" pitchFamily="34" charset="0"/>
              <a:buChar char="•"/>
              <a:defRPr/>
            </a:pPr>
            <a:endParaRPr lang="en-US" sz="800" dirty="0" smtClean="0">
              <a:solidFill>
                <a:schemeClr val="tx1">
                  <a:lumMod val="65000"/>
                  <a:lumOff val="35000"/>
                </a:schemeClr>
              </a:solidFill>
            </a:endParaRPr>
          </a:p>
          <a:p>
            <a:pPr>
              <a:buFont typeface="Arial" pitchFamily="34" charset="0"/>
              <a:buChar char="•"/>
              <a:defRPr/>
            </a:pPr>
            <a:r>
              <a:rPr lang="en-US" dirty="0" smtClean="0">
                <a:solidFill>
                  <a:schemeClr val="tx1">
                    <a:lumMod val="65000"/>
                    <a:lumOff val="35000"/>
                  </a:schemeClr>
                </a:solidFill>
              </a:rPr>
              <a:t>  </a:t>
            </a:r>
            <a:r>
              <a:rPr lang="en-US" b="1" dirty="0" smtClean="0">
                <a:solidFill>
                  <a:schemeClr val="tx1">
                    <a:lumMod val="65000"/>
                    <a:lumOff val="35000"/>
                  </a:schemeClr>
                </a:solidFill>
              </a:rPr>
              <a:t>Table Top</a:t>
            </a:r>
          </a:p>
          <a:p>
            <a:pPr lvl="1">
              <a:buFont typeface="Cambria" pitchFamily="18" charset="0"/>
              <a:buChar char="–"/>
              <a:defRPr/>
            </a:pPr>
            <a:r>
              <a:rPr lang="en-US" dirty="0" smtClean="0">
                <a:solidFill>
                  <a:schemeClr val="tx1">
                    <a:lumMod val="65000"/>
                    <a:lumOff val="35000"/>
                  </a:schemeClr>
                </a:solidFill>
              </a:rPr>
              <a:t>  40 </a:t>
            </a:r>
            <a:r>
              <a:rPr lang="en-US" dirty="0" smtClean="0">
                <a:solidFill>
                  <a:schemeClr val="tx1">
                    <a:lumMod val="65000"/>
                    <a:lumOff val="35000"/>
                  </a:schemeClr>
                </a:solidFill>
              </a:rPr>
              <a:t>Gallon</a:t>
            </a:r>
          </a:p>
          <a:p>
            <a:pPr lvl="1">
              <a:buFont typeface="Cambria" pitchFamily="18" charset="0"/>
              <a:buChar char="–"/>
              <a:defRPr/>
            </a:pPr>
            <a:r>
              <a:rPr lang="en-US" sz="1800" dirty="0" smtClean="0">
                <a:solidFill>
                  <a:schemeClr val="tx1">
                    <a:lumMod val="65000"/>
                    <a:lumOff val="35000"/>
                  </a:schemeClr>
                </a:solidFill>
                <a:latin typeface="+mn-lt"/>
              </a:rPr>
              <a:t>  240V, 4500 watt</a:t>
            </a:r>
            <a:endParaRPr lang="en-US" sz="1800" dirty="0">
              <a:solidFill>
                <a:schemeClr val="accent3">
                  <a:lumMod val="50000"/>
                </a:schemeClr>
              </a:solidFill>
              <a:latin typeface="+mn-lt"/>
            </a:endParaRPr>
          </a:p>
          <a:p>
            <a:pPr lvl="1">
              <a:defRPr/>
            </a:pPr>
            <a:endParaRPr lang="en-US" sz="1800" dirty="0">
              <a:solidFill>
                <a:schemeClr val="accent3">
                  <a:lumMod val="50000"/>
                </a:schemeClr>
              </a:solidFill>
              <a:latin typeface="+mn-lt"/>
            </a:endParaRPr>
          </a:p>
          <a:p>
            <a:pPr lvl="1">
              <a:buFont typeface="Arial" pitchFamily="34" charset="0"/>
              <a:buChar char="•"/>
              <a:defRPr/>
            </a:pPr>
            <a:endParaRPr lang="en-US" sz="1800" dirty="0">
              <a:latin typeface="+mn-lt"/>
            </a:endParaRPr>
          </a:p>
          <a:p>
            <a:pPr>
              <a:defRPr/>
            </a:pPr>
            <a:endParaRPr lang="en-US" sz="1800" dirty="0">
              <a:latin typeface="+mn-lt"/>
            </a:endParaRPr>
          </a:p>
        </p:txBody>
      </p:sp>
      <p:pic>
        <p:nvPicPr>
          <p:cNvPr id="12295" name="Picture 20" descr="Table Top"/>
          <p:cNvPicPr>
            <a:picLocks noChangeAspect="1" noChangeArrowheads="1"/>
          </p:cNvPicPr>
          <p:nvPr/>
        </p:nvPicPr>
        <p:blipFill>
          <a:blip r:embed="rId2"/>
          <a:srcRect/>
          <a:stretch>
            <a:fillRect/>
          </a:stretch>
        </p:blipFill>
        <p:spPr bwMode="auto">
          <a:xfrm>
            <a:off x="1436011" y="4384923"/>
            <a:ext cx="1261827" cy="1798904"/>
          </a:xfrm>
          <a:prstGeom prst="rect">
            <a:avLst/>
          </a:prstGeom>
          <a:noFill/>
          <a:ln w="9525">
            <a:noFill/>
            <a:miter lim="800000"/>
            <a:headEnd/>
            <a:tailEnd/>
          </a:ln>
        </p:spPr>
      </p:pic>
      <p:sp>
        <p:nvSpPr>
          <p:cNvPr id="9"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0" name="Picture 8" descr="Rheem_3-10kW_FrontV.jpg"/>
          <p:cNvPicPr>
            <a:picLocks noChangeAspect="1"/>
          </p:cNvPicPr>
          <p:nvPr/>
        </p:nvPicPr>
        <p:blipFill>
          <a:blip r:embed="rId3"/>
          <a:srcRect/>
          <a:stretch>
            <a:fillRect/>
          </a:stretch>
        </p:blipFill>
        <p:spPr bwMode="auto">
          <a:xfrm>
            <a:off x="5576776" y="2899979"/>
            <a:ext cx="480635" cy="694918"/>
          </a:xfrm>
          <a:prstGeom prst="rect">
            <a:avLst/>
          </a:prstGeom>
          <a:noFill/>
          <a:ln w="9525">
            <a:noFill/>
            <a:miter lim="800000"/>
            <a:headEnd/>
            <a:tailEnd/>
          </a:ln>
        </p:spPr>
      </p:pic>
      <p:pic>
        <p:nvPicPr>
          <p:cNvPr id="12" name="Picture 2" descr="R:\2012-VBL-Product-Images\Marathon\Marathon-20Gal.jpg"/>
          <p:cNvPicPr>
            <a:picLocks noChangeAspect="1" noChangeArrowheads="1"/>
          </p:cNvPicPr>
          <p:nvPr/>
        </p:nvPicPr>
        <p:blipFill>
          <a:blip r:embed="rId4"/>
          <a:srcRect/>
          <a:stretch>
            <a:fillRect/>
          </a:stretch>
        </p:blipFill>
        <p:spPr bwMode="auto">
          <a:xfrm>
            <a:off x="6542916" y="3976727"/>
            <a:ext cx="806956" cy="1241693"/>
          </a:xfrm>
          <a:prstGeom prst="rect">
            <a:avLst/>
          </a:prstGeom>
          <a:noFill/>
        </p:spPr>
      </p:pic>
      <p:pic>
        <p:nvPicPr>
          <p:cNvPr id="11" name="Picture 9" descr="Rheem_14kW_Front.jpg"/>
          <p:cNvPicPr>
            <a:picLocks noChangeAspect="1"/>
          </p:cNvPicPr>
          <p:nvPr/>
        </p:nvPicPr>
        <p:blipFill>
          <a:blip r:embed="rId5"/>
          <a:srcRect r="4" b="16"/>
          <a:stretch>
            <a:fillRect/>
          </a:stretch>
        </p:blipFill>
        <p:spPr bwMode="auto">
          <a:xfrm>
            <a:off x="6121210" y="2868080"/>
            <a:ext cx="646368" cy="726817"/>
          </a:xfrm>
          <a:prstGeom prst="rect">
            <a:avLst/>
          </a:prstGeom>
          <a:noFill/>
          <a:ln w="9525">
            <a:noFill/>
            <a:miter lim="800000"/>
            <a:headEnd/>
            <a:tailEnd/>
          </a:ln>
        </p:spPr>
      </p:pic>
      <p:grpSp>
        <p:nvGrpSpPr>
          <p:cNvPr id="15" name="Group 14"/>
          <p:cNvGrpSpPr/>
          <p:nvPr/>
        </p:nvGrpSpPr>
        <p:grpSpPr>
          <a:xfrm>
            <a:off x="852344" y="1311640"/>
            <a:ext cx="1721045" cy="1775070"/>
            <a:chOff x="355405" y="1692858"/>
            <a:chExt cx="2151258" cy="2218788"/>
          </a:xfrm>
        </p:grpSpPr>
        <p:pic>
          <p:nvPicPr>
            <p:cNvPr id="17" name="Picture 3" descr="\\bdataprod1\lbutler\My Documents\Residential Reset Commercialization\Reset Images_Rheem+Ruud\Rheem Lower+Higher Res Cropped Pro Images\RHClassic-POU_6Gal-Low.png"/>
            <p:cNvPicPr>
              <a:picLocks noChangeAspect="1" noChangeArrowheads="1"/>
            </p:cNvPicPr>
            <p:nvPr/>
          </p:nvPicPr>
          <p:blipFill>
            <a:blip r:embed="rId6"/>
            <a:srcRect/>
            <a:stretch>
              <a:fillRect/>
            </a:stretch>
          </p:blipFill>
          <p:spPr bwMode="auto">
            <a:xfrm>
              <a:off x="355405" y="1692858"/>
              <a:ext cx="1518192" cy="1607498"/>
            </a:xfrm>
            <a:prstGeom prst="rect">
              <a:avLst/>
            </a:prstGeom>
            <a:noFill/>
          </p:spPr>
        </p:pic>
        <p:pic>
          <p:nvPicPr>
            <p:cNvPr id="18" name="Picture 2" descr="\\bdataprod1\lbutler\My Documents\Residential Reset Commercialization\Reset Images_Rheem+Ruud\Rheem Lower+Higher Res Cropped Pro Images\RHClassic-POU_10Gal-30Gal-Low.png"/>
            <p:cNvPicPr>
              <a:picLocks noChangeAspect="1" noChangeArrowheads="1"/>
            </p:cNvPicPr>
            <p:nvPr/>
          </p:nvPicPr>
          <p:blipFill>
            <a:blip r:embed="rId7"/>
            <a:srcRect/>
            <a:stretch>
              <a:fillRect/>
            </a:stretch>
          </p:blipFill>
          <p:spPr bwMode="auto">
            <a:xfrm>
              <a:off x="1531959" y="2325740"/>
              <a:ext cx="974704" cy="1428574"/>
            </a:xfrm>
            <a:prstGeom prst="rect">
              <a:avLst/>
            </a:prstGeom>
            <a:noFill/>
          </p:spPr>
        </p:pic>
        <p:pic>
          <p:nvPicPr>
            <p:cNvPr id="19" name="Picture 4"/>
            <p:cNvPicPr>
              <a:picLocks noChangeAspect="1" noChangeArrowheads="1"/>
            </p:cNvPicPr>
            <p:nvPr/>
          </p:nvPicPr>
          <p:blipFill>
            <a:blip r:embed="rId8"/>
            <a:srcRect/>
            <a:stretch>
              <a:fillRect/>
            </a:stretch>
          </p:blipFill>
          <p:spPr bwMode="auto">
            <a:xfrm>
              <a:off x="757869" y="2689065"/>
              <a:ext cx="902513" cy="1222581"/>
            </a:xfrm>
            <a:prstGeom prst="rect">
              <a:avLst/>
            </a:prstGeom>
            <a:noFill/>
            <a:ln w="9525">
              <a:noFill/>
              <a:miter lim="800000"/>
              <a:headEnd/>
              <a:tailEnd/>
            </a:ln>
            <a:effectLst/>
          </p:spPr>
        </p:pic>
      </p:grpSp>
    </p:spTree>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438397"/>
            <a:ext cx="9143999" cy="496887"/>
          </a:xfrm>
        </p:spPr>
        <p:txBody>
          <a:bodyPr rtlCol="0"/>
          <a:lstStyle/>
          <a:p>
            <a:pPr eaLnBrk="1" fontAlgn="auto" hangingPunct="1">
              <a:spcAft>
                <a:spcPts val="0"/>
              </a:spcAft>
              <a:buFont typeface="Arial"/>
              <a:buNone/>
              <a:defRPr/>
            </a:pPr>
            <a:r>
              <a:rPr lang="en-US" sz="1350" dirty="0" smtClean="0">
                <a:ea typeface="+mn-ea"/>
              </a:rPr>
              <a:t>WATER HEATING PRODUCTS</a:t>
            </a:r>
            <a:endParaRPr lang="en-US" sz="1350" dirty="0">
              <a:ea typeface="+mn-ea"/>
            </a:endParaRPr>
          </a:p>
        </p:txBody>
      </p:sp>
      <p:sp>
        <p:nvSpPr>
          <p:cNvPr id="14339" name="Title 2"/>
          <p:cNvSpPr>
            <a:spLocks noGrp="1"/>
          </p:cNvSpPr>
          <p:nvPr>
            <p:ph type="ctrTitle"/>
          </p:nvPr>
        </p:nvSpPr>
        <p:spPr>
          <a:xfrm>
            <a:off x="0" y="3446463"/>
            <a:ext cx="9144000" cy="1209675"/>
          </a:xfrm>
        </p:spPr>
        <p:txBody>
          <a:bodyPr/>
          <a:lstStyle/>
          <a:p>
            <a:pPr eaLnBrk="1" hangingPunct="1">
              <a:defRPr/>
            </a:pPr>
            <a:r>
              <a:rPr lang="en-US" sz="3600" dirty="0" smtClean="0"/>
              <a:t>Rheem Prestige</a:t>
            </a:r>
            <a:r>
              <a:rPr lang="en-US" sz="3000" baseline="30000" dirty="0" smtClean="0"/>
              <a:t>™</a:t>
            </a:r>
            <a:r>
              <a:rPr lang="en-US" sz="3600" dirty="0" smtClean="0"/>
              <a:t> Series Hybrid</a:t>
            </a:r>
            <a:br>
              <a:rPr lang="en-US" sz="3600" dirty="0" smtClean="0"/>
            </a:br>
            <a:r>
              <a:rPr lang="en-US" sz="2400" dirty="0" smtClean="0"/>
              <a:t>2.45 Energy Factor</a:t>
            </a:r>
          </a:p>
        </p:txBody>
      </p:sp>
      <p:pic>
        <p:nvPicPr>
          <p:cNvPr id="14341" name="Content Placeholder 5" descr="HB50RM_035.png"/>
          <p:cNvPicPr>
            <a:picLocks noChangeAspect="1"/>
          </p:cNvPicPr>
          <p:nvPr/>
        </p:nvPicPr>
        <p:blipFill>
          <a:blip r:embed="rId3"/>
          <a:srcRect t="-381" b="62305"/>
          <a:stretch>
            <a:fillRect/>
          </a:stretch>
        </p:blipFill>
        <p:spPr bwMode="auto">
          <a:xfrm>
            <a:off x="6637338" y="4000500"/>
            <a:ext cx="2405062" cy="2857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41275"/>
            <a:ext cx="9144000" cy="973138"/>
          </a:xfrm>
        </p:spPr>
        <p:txBody>
          <a:bodyPr>
            <a:normAutofit fontScale="90000"/>
          </a:bodyPr>
          <a:lstStyle/>
          <a:p>
            <a:r>
              <a:rPr lang="en-US" dirty="0" smtClean="0"/>
              <a:t>Professional Prestige™ Series Hybrid</a:t>
            </a:r>
            <a:br>
              <a:rPr lang="en-US" dirty="0" smtClean="0"/>
            </a:br>
            <a:r>
              <a:rPr lang="en-US" sz="2400" dirty="0" smtClean="0"/>
              <a:t>Integrated Heat Pump Technology</a:t>
            </a:r>
          </a:p>
        </p:txBody>
      </p:sp>
      <p:pic>
        <p:nvPicPr>
          <p:cNvPr id="2" name="Content Placeholder 5" descr="HB50RM_035.png"/>
          <p:cNvPicPr>
            <a:picLocks noGrp="1" noChangeAspect="1"/>
          </p:cNvPicPr>
          <p:nvPr>
            <p:ph idx="1"/>
          </p:nvPr>
        </p:nvPicPr>
        <p:blipFill>
          <a:blip r:embed="rId3"/>
          <a:srcRect t="-381" b="-478"/>
          <a:stretch>
            <a:fillRect/>
          </a:stretch>
        </p:blipFill>
        <p:spPr>
          <a:xfrm>
            <a:off x="769938" y="1592263"/>
            <a:ext cx="1373187" cy="4322762"/>
          </a:xfrm>
          <a:effectLst>
            <a:outerShdw blurRad="292100" dist="139700" dir="2700000" algn="tl" rotWithShape="0">
              <a:srgbClr val="333333">
                <a:alpha val="65000"/>
              </a:srgbClr>
            </a:outerShdw>
          </a:effectLst>
        </p:spPr>
      </p:pic>
      <p:sp>
        <p:nvSpPr>
          <p:cNvPr id="15363" name="TextBox 6"/>
          <p:cNvSpPr txBox="1">
            <a:spLocks noChangeArrowheads="1"/>
          </p:cNvSpPr>
          <p:nvPr/>
        </p:nvSpPr>
        <p:spPr bwMode="auto">
          <a:xfrm>
            <a:off x="2314575" y="1474788"/>
            <a:ext cx="6661150" cy="4887912"/>
          </a:xfrm>
          <a:prstGeom prst="rect">
            <a:avLst/>
          </a:prstGeom>
          <a:noFill/>
          <a:ln w="9525">
            <a:noFill/>
            <a:miter lim="800000"/>
            <a:headEnd/>
            <a:tailEnd/>
          </a:ln>
        </p:spPr>
        <p:txBody>
          <a:bodyPr>
            <a:spAutoFit/>
          </a:bodyPr>
          <a:lstStyle/>
          <a:p>
            <a:pPr>
              <a:defRPr/>
            </a:pPr>
            <a:r>
              <a:rPr lang="en-US" sz="2400" b="1" dirty="0">
                <a:solidFill>
                  <a:schemeClr val="tx1">
                    <a:lumMod val="65000"/>
                    <a:lumOff val="35000"/>
                  </a:schemeClr>
                </a:solidFill>
              </a:rPr>
              <a:t>Introducing the Next Generation </a:t>
            </a:r>
            <a:br>
              <a:rPr lang="en-US" sz="2400" b="1" dirty="0">
                <a:solidFill>
                  <a:schemeClr val="tx1">
                    <a:lumMod val="65000"/>
                    <a:lumOff val="35000"/>
                  </a:schemeClr>
                </a:solidFill>
              </a:rPr>
            </a:br>
            <a:r>
              <a:rPr lang="en-US" sz="2400" b="1" dirty="0">
                <a:solidFill>
                  <a:schemeClr val="tx1">
                    <a:lumMod val="65000"/>
                    <a:lumOff val="35000"/>
                  </a:schemeClr>
                </a:solidFill>
              </a:rPr>
              <a:t>Rheem Prestige Series Hybrid Water Heater</a:t>
            </a:r>
            <a:r>
              <a:rPr lang="en-US" sz="800" b="1" dirty="0">
                <a:solidFill>
                  <a:schemeClr val="tx1">
                    <a:lumMod val="65000"/>
                    <a:lumOff val="35000"/>
                  </a:schemeClr>
                </a:solidFill>
              </a:rPr>
              <a:t/>
            </a:r>
            <a:br>
              <a:rPr lang="en-US" sz="800" b="1" dirty="0">
                <a:solidFill>
                  <a:schemeClr val="tx1">
                    <a:lumMod val="65000"/>
                    <a:lumOff val="35000"/>
                  </a:schemeClr>
                </a:solidFill>
              </a:rPr>
            </a:br>
            <a:r>
              <a:rPr lang="en-US" dirty="0">
                <a:solidFill>
                  <a:schemeClr val="tx1">
                    <a:lumMod val="65000"/>
                    <a:lumOff val="35000"/>
                  </a:schemeClr>
                </a:solidFill>
              </a:rPr>
              <a:t>The newly designed hybrid offers the latest features: </a:t>
            </a:r>
          </a:p>
          <a:p>
            <a:pPr marL="403225" indent="-176213">
              <a:lnSpc>
                <a:spcPct val="150000"/>
              </a:lnSpc>
              <a:spcBef>
                <a:spcPts val="400"/>
              </a:spcBef>
              <a:buFont typeface="Arial" pitchFamily="34" charset="0"/>
              <a:buChar char="•"/>
              <a:defRPr/>
            </a:pPr>
            <a:r>
              <a:rPr lang="en-US" b="1" dirty="0">
                <a:solidFill>
                  <a:schemeClr val="tx1">
                    <a:lumMod val="65000"/>
                    <a:lumOff val="35000"/>
                  </a:schemeClr>
                </a:solidFill>
              </a:rPr>
              <a:t>2.45 EF: </a:t>
            </a:r>
            <a:r>
              <a:rPr lang="en-US" dirty="0">
                <a:solidFill>
                  <a:schemeClr val="tx1">
                    <a:lumMod val="65000"/>
                    <a:lumOff val="35000"/>
                  </a:schemeClr>
                </a:solidFill>
              </a:rPr>
              <a:t>Provides homeowners with real energy savings</a:t>
            </a:r>
          </a:p>
          <a:p>
            <a:pPr marL="403225" indent="-176213">
              <a:spcBef>
                <a:spcPts val="400"/>
              </a:spcBef>
              <a:buFont typeface="Arial" pitchFamily="34" charset="0"/>
              <a:buChar char="•"/>
              <a:defRPr/>
            </a:pPr>
            <a:r>
              <a:rPr lang="en-US" b="1" dirty="0">
                <a:solidFill>
                  <a:schemeClr val="tx1">
                    <a:lumMod val="65000"/>
                    <a:lumOff val="35000"/>
                  </a:schemeClr>
                </a:solidFill>
              </a:rPr>
              <a:t>8700 Btu/h Compressor:  </a:t>
            </a:r>
            <a:r>
              <a:rPr lang="en-US" dirty="0">
                <a:solidFill>
                  <a:schemeClr val="tx1">
                    <a:lumMod val="65000"/>
                    <a:lumOff val="35000"/>
                  </a:schemeClr>
                </a:solidFill>
              </a:rPr>
              <a:t>Most powerful in its class – means </a:t>
            </a:r>
            <a:br>
              <a:rPr lang="en-US" dirty="0">
                <a:solidFill>
                  <a:schemeClr val="tx1">
                    <a:lumMod val="65000"/>
                    <a:lumOff val="35000"/>
                  </a:schemeClr>
                </a:solidFill>
              </a:rPr>
            </a:br>
            <a:r>
              <a:rPr lang="en-US" dirty="0">
                <a:solidFill>
                  <a:schemeClr val="tx1">
                    <a:lumMod val="65000"/>
                    <a:lumOff val="35000"/>
                  </a:schemeClr>
                </a:solidFill>
              </a:rPr>
              <a:t>less dependence on traditional element heat year round</a:t>
            </a:r>
            <a:br>
              <a:rPr lang="en-US" dirty="0">
                <a:solidFill>
                  <a:schemeClr val="tx1">
                    <a:lumMod val="65000"/>
                    <a:lumOff val="35000"/>
                  </a:schemeClr>
                </a:solidFill>
              </a:rPr>
            </a:br>
            <a:endParaRPr lang="en-US" sz="400" dirty="0">
              <a:solidFill>
                <a:schemeClr val="tx1">
                  <a:lumMod val="65000"/>
                  <a:lumOff val="35000"/>
                </a:schemeClr>
              </a:solidFill>
            </a:endParaRPr>
          </a:p>
          <a:p>
            <a:pPr marL="403225" indent="-176213">
              <a:spcBef>
                <a:spcPts val="400"/>
              </a:spcBef>
              <a:buFont typeface="Arial" pitchFamily="34" charset="0"/>
              <a:buChar char="•"/>
              <a:defRPr/>
            </a:pPr>
            <a:r>
              <a:rPr lang="en-US" b="1" dirty="0">
                <a:solidFill>
                  <a:schemeClr val="tx1">
                    <a:lumMod val="65000"/>
                    <a:lumOff val="35000"/>
                  </a:schemeClr>
                </a:solidFill>
              </a:rPr>
              <a:t>Backlit LCD Display:  </a:t>
            </a:r>
            <a:r>
              <a:rPr lang="en-US" dirty="0">
                <a:solidFill>
                  <a:schemeClr val="tx1">
                    <a:lumMod val="65000"/>
                    <a:lumOff val="35000"/>
                  </a:schemeClr>
                </a:solidFill>
              </a:rPr>
              <a:t>Full-color, touch screen with intuitive adjustments and service diagnostics – </a:t>
            </a:r>
            <a:r>
              <a:rPr lang="en-US" i="1" dirty="0">
                <a:solidFill>
                  <a:schemeClr val="tx1">
                    <a:lumMod val="65000"/>
                    <a:lumOff val="35000"/>
                  </a:schemeClr>
                </a:solidFill>
              </a:rPr>
              <a:t>operate it in the dark!</a:t>
            </a:r>
            <a:endParaRPr lang="en-US" dirty="0">
              <a:solidFill>
                <a:schemeClr val="tx1">
                  <a:lumMod val="65000"/>
                  <a:lumOff val="35000"/>
                </a:schemeClr>
              </a:solidFill>
            </a:endParaRPr>
          </a:p>
          <a:p>
            <a:pPr marL="403225" indent="-176213">
              <a:spcBef>
                <a:spcPts val="400"/>
              </a:spcBef>
              <a:buFont typeface="Arial" pitchFamily="34" charset="0"/>
              <a:buChar char="•"/>
              <a:defRPr/>
            </a:pPr>
            <a:r>
              <a:rPr lang="en-US" b="1" dirty="0">
                <a:solidFill>
                  <a:schemeClr val="tx1">
                    <a:lumMod val="65000"/>
                    <a:lumOff val="35000"/>
                  </a:schemeClr>
                </a:solidFill>
              </a:rPr>
              <a:t>Widest Ambient Operating Range for a Heat Pump: </a:t>
            </a:r>
            <a:br>
              <a:rPr lang="en-US" b="1" dirty="0">
                <a:solidFill>
                  <a:schemeClr val="tx1">
                    <a:lumMod val="65000"/>
                    <a:lumOff val="35000"/>
                  </a:schemeClr>
                </a:solidFill>
              </a:rPr>
            </a:br>
            <a:r>
              <a:rPr lang="en-US" dirty="0">
                <a:solidFill>
                  <a:schemeClr val="tx1">
                    <a:lumMod val="65000"/>
                    <a:lumOff val="35000"/>
                  </a:schemeClr>
                </a:solidFill>
              </a:rPr>
              <a:t>37-120 degrees; HP compressor can be used more days out of the year in cooler climates</a:t>
            </a:r>
          </a:p>
          <a:p>
            <a:pPr marL="403225" indent="-176213">
              <a:spcBef>
                <a:spcPts val="400"/>
              </a:spcBef>
              <a:buFont typeface="Arial" pitchFamily="34" charset="0"/>
              <a:buChar char="•"/>
              <a:defRPr/>
            </a:pPr>
            <a:r>
              <a:rPr lang="en-US" b="1" dirty="0">
                <a:solidFill>
                  <a:schemeClr val="tx1">
                    <a:lumMod val="65000"/>
                    <a:lumOff val="35000"/>
                  </a:schemeClr>
                </a:solidFill>
              </a:rPr>
              <a:t>Interconnectivity Enabled:  </a:t>
            </a:r>
            <a:r>
              <a:rPr lang="en-US" dirty="0" err="1">
                <a:solidFill>
                  <a:schemeClr val="tx1">
                    <a:lumMod val="65000"/>
                    <a:lumOff val="35000"/>
                  </a:schemeClr>
                </a:solidFill>
              </a:rPr>
              <a:t>EcoNet</a:t>
            </a:r>
            <a:r>
              <a:rPr lang="en-US" dirty="0">
                <a:solidFill>
                  <a:schemeClr val="tx1">
                    <a:lumMod val="65000"/>
                    <a:lumOff val="35000"/>
                  </a:schemeClr>
                </a:solidFill>
              </a:rPr>
              <a:t>™ compatible for future integration with home automation, energy management and demand response sys</a:t>
            </a:r>
            <a:r>
              <a:rPr lang="en-US" dirty="0"/>
              <a:t>tems</a:t>
            </a:r>
          </a:p>
          <a:p>
            <a:pPr>
              <a:defRPr/>
            </a:pPr>
            <a:endParaRPr lang="en-US" dirty="0"/>
          </a:p>
        </p:txBody>
      </p:sp>
      <p:sp>
        <p:nvSpPr>
          <p:cNvPr id="5" name="Rectangle 4"/>
          <p:cNvSpPr/>
          <p:nvPr/>
        </p:nvSpPr>
        <p:spPr>
          <a:xfrm>
            <a:off x="8801100" y="6527800"/>
            <a:ext cx="315913" cy="246063"/>
          </a:xfrm>
          <a:prstGeom prst="rect">
            <a:avLst/>
          </a:prstGeom>
        </p:spPr>
        <p:txBody>
          <a:bodyPr wrap="none">
            <a:spAutoFit/>
          </a:bodyPr>
          <a:lstStyle/>
          <a:p>
            <a:pPr>
              <a:defRPr/>
            </a:pPr>
            <a:fld id="{8539F9F1-15C7-4729-866A-B9DC6D936F00}" type="slidenum">
              <a:rPr lang="en-US" sz="1000">
                <a:solidFill>
                  <a:schemeClr val="tx1">
                    <a:lumMod val="65000"/>
                    <a:lumOff val="35000"/>
                  </a:schemeClr>
                </a:solidFill>
              </a:rPr>
              <a:pPr>
                <a:defRPr/>
              </a:pPr>
              <a:t>37</a:t>
            </a:fld>
            <a:endParaRPr lang="en-US" sz="1000" dirty="0"/>
          </a:p>
        </p:txBody>
      </p:sp>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50800"/>
            <a:ext cx="9144000" cy="973138"/>
          </a:xfrm>
        </p:spPr>
        <p:txBody>
          <a:bodyPr>
            <a:normAutofit fontScale="90000"/>
          </a:bodyPr>
          <a:lstStyle/>
          <a:p>
            <a:r>
              <a:rPr lang="en-US" dirty="0" smtClean="0"/>
              <a:t>Professional Prestige™ Series Hybrid</a:t>
            </a:r>
            <a:br>
              <a:rPr lang="en-US" dirty="0" smtClean="0"/>
            </a:br>
            <a:r>
              <a:rPr lang="en-US" sz="2400" dirty="0" smtClean="0"/>
              <a:t>Energy Efficiency &amp; Fuel Savings</a:t>
            </a:r>
          </a:p>
        </p:txBody>
      </p:sp>
      <p:pic>
        <p:nvPicPr>
          <p:cNvPr id="17411" name="Content Placeholder 5" descr="HB50RM_035.png"/>
          <p:cNvPicPr>
            <a:picLocks noGrp="1" noChangeAspect="1"/>
          </p:cNvPicPr>
          <p:nvPr>
            <p:ph idx="1"/>
          </p:nvPr>
        </p:nvPicPr>
        <p:blipFill>
          <a:blip r:embed="rId2"/>
          <a:srcRect t="-381" b="-478"/>
          <a:stretch>
            <a:fillRect/>
          </a:stretch>
        </p:blipFill>
        <p:spPr>
          <a:xfrm>
            <a:off x="769938" y="1468438"/>
            <a:ext cx="1412875" cy="4446587"/>
          </a:xfrm>
        </p:spPr>
      </p:pic>
      <p:sp>
        <p:nvSpPr>
          <p:cNvPr id="17412" name="TextBox 6"/>
          <p:cNvSpPr txBox="1">
            <a:spLocks noChangeArrowheads="1"/>
          </p:cNvSpPr>
          <p:nvPr/>
        </p:nvSpPr>
        <p:spPr bwMode="auto">
          <a:xfrm>
            <a:off x="2484438" y="1625600"/>
            <a:ext cx="6216650" cy="3339376"/>
          </a:xfrm>
          <a:prstGeom prst="rect">
            <a:avLst/>
          </a:prstGeom>
          <a:noFill/>
          <a:ln w="9525">
            <a:noFill/>
            <a:miter lim="800000"/>
            <a:headEnd/>
            <a:tailEnd/>
          </a:ln>
        </p:spPr>
        <p:txBody>
          <a:bodyPr>
            <a:spAutoFit/>
          </a:bodyPr>
          <a:lstStyle/>
          <a:p>
            <a:pPr marL="0" lvl="1">
              <a:tabLst>
                <a:tab pos="233363" algn="l"/>
              </a:tabLst>
              <a:defRPr/>
            </a:pPr>
            <a:r>
              <a:rPr lang="en-US" sz="2800" b="1" dirty="0">
                <a:solidFill>
                  <a:schemeClr val="tx1">
                    <a:lumMod val="65000"/>
                    <a:lumOff val="35000"/>
                  </a:schemeClr>
                </a:solidFill>
              </a:rPr>
              <a:t>Energy Efficiency</a:t>
            </a:r>
            <a:endParaRPr lang="en-US" dirty="0">
              <a:solidFill>
                <a:schemeClr val="tx1">
                  <a:lumMod val="65000"/>
                  <a:lumOff val="35000"/>
                </a:schemeClr>
              </a:solidFill>
            </a:endParaRPr>
          </a:p>
          <a:p>
            <a:pPr marL="0" lvl="2">
              <a:spcBef>
                <a:spcPts val="600"/>
              </a:spcBef>
              <a:tabLst>
                <a:tab pos="233363" algn="l"/>
              </a:tabLst>
              <a:defRPr/>
            </a:pPr>
            <a:r>
              <a:rPr lang="en-US" sz="2400" dirty="0">
                <a:solidFill>
                  <a:schemeClr val="tx1">
                    <a:lumMod val="65000"/>
                    <a:lumOff val="35000"/>
                  </a:schemeClr>
                </a:solidFill>
              </a:rPr>
              <a:t>• 2.45 Energy </a:t>
            </a:r>
            <a:r>
              <a:rPr lang="en-US" sz="2400" dirty="0" smtClean="0">
                <a:solidFill>
                  <a:schemeClr val="tx1">
                    <a:lumMod val="65000"/>
                    <a:lumOff val="35000"/>
                  </a:schemeClr>
                </a:solidFill>
              </a:rPr>
              <a:t>Factor</a:t>
            </a:r>
            <a:endParaRPr lang="en-US" sz="2400" dirty="0">
              <a:solidFill>
                <a:schemeClr val="tx1">
                  <a:lumMod val="65000"/>
                  <a:lumOff val="35000"/>
                </a:schemeClr>
              </a:solidFill>
            </a:endParaRPr>
          </a:p>
          <a:p>
            <a:pPr marL="0" lvl="2">
              <a:spcBef>
                <a:spcPts val="600"/>
              </a:spcBef>
              <a:tabLst>
                <a:tab pos="233363" algn="l"/>
              </a:tabLst>
              <a:defRPr/>
            </a:pPr>
            <a:r>
              <a:rPr lang="en-US" sz="2400" dirty="0">
                <a:solidFill>
                  <a:schemeClr val="tx1">
                    <a:lumMod val="65000"/>
                    <a:lumOff val="35000"/>
                  </a:schemeClr>
                </a:solidFill>
              </a:rPr>
              <a:t>• ENERGY STAR® </a:t>
            </a:r>
            <a:r>
              <a:rPr lang="en-US" sz="2400" dirty="0" smtClean="0">
                <a:solidFill>
                  <a:schemeClr val="tx1">
                    <a:lumMod val="65000"/>
                    <a:lumOff val="35000"/>
                  </a:schemeClr>
                </a:solidFill>
              </a:rPr>
              <a:t>rated</a:t>
            </a:r>
            <a:endParaRPr lang="en-US" sz="2400" dirty="0">
              <a:solidFill>
                <a:schemeClr val="tx1">
                  <a:lumMod val="65000"/>
                  <a:lumOff val="35000"/>
                </a:schemeClr>
              </a:solidFill>
            </a:endParaRPr>
          </a:p>
          <a:p>
            <a:pPr marL="0" lvl="2">
              <a:spcBef>
                <a:spcPts val="600"/>
              </a:spcBef>
              <a:tabLst>
                <a:tab pos="233363" algn="l"/>
              </a:tabLst>
              <a:defRPr/>
            </a:pPr>
            <a:r>
              <a:rPr lang="en-US" sz="2400" dirty="0">
                <a:solidFill>
                  <a:schemeClr val="tx1">
                    <a:lumMod val="65000"/>
                    <a:lumOff val="35000"/>
                  </a:schemeClr>
                </a:solidFill>
              </a:rPr>
              <a:t>• Average yearly operating cost is </a:t>
            </a:r>
            <a:r>
              <a:rPr lang="en-US" sz="2400" dirty="0" smtClean="0">
                <a:solidFill>
                  <a:schemeClr val="tx1">
                    <a:lumMod val="65000"/>
                    <a:lumOff val="35000"/>
                  </a:schemeClr>
                </a:solidFill>
              </a:rPr>
              <a:t>$215 </a:t>
            </a:r>
            <a:r>
              <a:rPr lang="en-US" sz="2400" dirty="0">
                <a:solidFill>
                  <a:schemeClr val="tx1">
                    <a:lumMod val="65000"/>
                    <a:lumOff val="35000"/>
                  </a:schemeClr>
                </a:solidFill>
              </a:rPr>
              <a:t/>
            </a:r>
            <a:br>
              <a:rPr lang="en-US" sz="2400" dirty="0">
                <a:solidFill>
                  <a:schemeClr val="tx1">
                    <a:lumMod val="65000"/>
                    <a:lumOff val="35000"/>
                  </a:schemeClr>
                </a:solidFill>
              </a:rPr>
            </a:br>
            <a:r>
              <a:rPr lang="en-US" sz="2400" dirty="0">
                <a:solidFill>
                  <a:schemeClr val="tx1">
                    <a:lumMod val="65000"/>
                    <a:lumOff val="35000"/>
                  </a:schemeClr>
                </a:solidFill>
              </a:rPr>
              <a:t> 	</a:t>
            </a:r>
            <a:r>
              <a:rPr lang="en-US" sz="2400" i="1" dirty="0">
                <a:solidFill>
                  <a:schemeClr val="tx1">
                    <a:lumMod val="65000"/>
                    <a:lumOff val="35000"/>
                  </a:schemeClr>
                </a:solidFill>
              </a:rPr>
              <a:t>– less than $</a:t>
            </a:r>
            <a:r>
              <a:rPr lang="en-US" sz="2400" i="1" dirty="0" smtClean="0">
                <a:solidFill>
                  <a:schemeClr val="tx1">
                    <a:lumMod val="65000"/>
                    <a:lumOff val="35000"/>
                  </a:schemeClr>
                </a:solidFill>
              </a:rPr>
              <a:t>18 </a:t>
            </a:r>
            <a:r>
              <a:rPr lang="en-US" sz="2400" i="1" dirty="0">
                <a:solidFill>
                  <a:schemeClr val="tx1">
                    <a:lumMod val="65000"/>
                    <a:lumOff val="35000"/>
                  </a:schemeClr>
                </a:solidFill>
              </a:rPr>
              <a:t>per month!</a:t>
            </a:r>
          </a:p>
          <a:p>
            <a:pPr marL="0" lvl="2">
              <a:tabLst>
                <a:tab pos="233363" algn="l"/>
              </a:tabLst>
              <a:defRPr/>
            </a:pPr>
            <a:r>
              <a:rPr lang="en-US" sz="800" dirty="0"/>
              <a:t/>
            </a:r>
            <a:br>
              <a:rPr lang="en-US" sz="800" dirty="0"/>
            </a:br>
            <a:r>
              <a:rPr lang="en-US" i="1" dirty="0" smtClean="0">
                <a:solidFill>
                  <a:srgbClr val="C00000"/>
                </a:solidFill>
              </a:rPr>
              <a:t>Earn ProClub points!</a:t>
            </a:r>
            <a:r>
              <a:rPr lang="en-US" sz="2400" dirty="0"/>
              <a:t/>
            </a:r>
            <a:br>
              <a:rPr lang="en-US" sz="2400" dirty="0"/>
            </a:br>
            <a:endParaRPr lang="en-US" sz="2800" dirty="0"/>
          </a:p>
          <a:p>
            <a:pPr>
              <a:tabLst>
                <a:tab pos="233363" algn="l"/>
              </a:tabLst>
              <a:defRPr/>
            </a:pPr>
            <a:endParaRPr lang="en-US" dirty="0"/>
          </a:p>
        </p:txBody>
      </p:sp>
      <p:sp>
        <p:nvSpPr>
          <p:cNvPr id="5" name="Rectangle 4"/>
          <p:cNvSpPr/>
          <p:nvPr/>
        </p:nvSpPr>
        <p:spPr>
          <a:xfrm>
            <a:off x="8801100" y="6527800"/>
            <a:ext cx="315913" cy="246063"/>
          </a:xfrm>
          <a:prstGeom prst="rect">
            <a:avLst/>
          </a:prstGeom>
        </p:spPr>
        <p:txBody>
          <a:bodyPr wrap="none">
            <a:spAutoFit/>
          </a:bodyPr>
          <a:lstStyle/>
          <a:p>
            <a:pPr>
              <a:defRPr/>
            </a:pPr>
            <a:fld id="{C15F6A26-8C07-41CE-9284-CFBF9BC47C15}" type="slidenum">
              <a:rPr lang="en-US" sz="1000">
                <a:solidFill>
                  <a:schemeClr val="tx1">
                    <a:lumMod val="65000"/>
                    <a:lumOff val="35000"/>
                  </a:schemeClr>
                </a:solidFill>
              </a:rPr>
              <a:pPr>
                <a:defRPr/>
              </a:pPr>
              <a:t>38</a:t>
            </a:fld>
            <a:endParaRPr lang="en-US" sz="1000" dirty="0"/>
          </a:p>
        </p:txBody>
      </p:sp>
      <p:pic>
        <p:nvPicPr>
          <p:cNvPr id="7" name="Picture 3"/>
          <p:cNvPicPr>
            <a:picLocks noChangeAspect="1" noChangeArrowheads="1"/>
          </p:cNvPicPr>
          <p:nvPr/>
        </p:nvPicPr>
        <p:blipFill>
          <a:blip r:embed="rId3"/>
          <a:srcRect r="21"/>
          <a:stretch>
            <a:fillRect/>
          </a:stretch>
        </p:blipFill>
        <p:spPr bwMode="auto">
          <a:xfrm rot="962063">
            <a:off x="7621861" y="5182135"/>
            <a:ext cx="1112831" cy="1475460"/>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9" name="Picture 4" descr="\\bdataprod1\lbutler\My Documents\Presentations\2013 Presentations\ProClubIcons\5ProClubPts.png"/>
          <p:cNvPicPr>
            <a:picLocks noChangeAspect="1" noChangeArrowheads="1"/>
          </p:cNvPicPr>
          <p:nvPr/>
        </p:nvPicPr>
        <p:blipFill>
          <a:blip r:embed="rId4"/>
          <a:srcRect/>
          <a:stretch>
            <a:fillRect/>
          </a:stretch>
        </p:blipFill>
        <p:spPr bwMode="auto">
          <a:xfrm>
            <a:off x="7008443" y="5833300"/>
            <a:ext cx="862586" cy="8625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up)">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33338"/>
            <a:ext cx="9144000" cy="973137"/>
          </a:xfrm>
        </p:spPr>
        <p:txBody>
          <a:bodyPr>
            <a:normAutofit fontScale="90000"/>
          </a:bodyPr>
          <a:lstStyle/>
          <a:p>
            <a:r>
              <a:rPr lang="en-US" dirty="0" smtClean="0"/>
              <a:t>Professional Prestige™ Series Hybrid</a:t>
            </a:r>
            <a:br>
              <a:rPr lang="en-US" dirty="0" smtClean="0"/>
            </a:br>
            <a:r>
              <a:rPr lang="en-US" sz="2400" dirty="0" smtClean="0"/>
              <a:t>Performance</a:t>
            </a:r>
          </a:p>
        </p:txBody>
      </p:sp>
      <p:pic>
        <p:nvPicPr>
          <p:cNvPr id="18435" name="Content Placeholder 5" descr="HB50RM_035.png"/>
          <p:cNvPicPr>
            <a:picLocks noGrp="1" noChangeAspect="1"/>
          </p:cNvPicPr>
          <p:nvPr>
            <p:ph idx="1"/>
          </p:nvPr>
        </p:nvPicPr>
        <p:blipFill>
          <a:blip r:embed="rId3"/>
          <a:srcRect t="-381" b="-478"/>
          <a:stretch>
            <a:fillRect/>
          </a:stretch>
        </p:blipFill>
        <p:spPr>
          <a:xfrm>
            <a:off x="769938" y="1592263"/>
            <a:ext cx="1373187" cy="4322762"/>
          </a:xfrm>
        </p:spPr>
      </p:pic>
      <p:sp>
        <p:nvSpPr>
          <p:cNvPr id="18436" name="TextBox 6"/>
          <p:cNvSpPr txBox="1">
            <a:spLocks noChangeArrowheads="1"/>
          </p:cNvSpPr>
          <p:nvPr/>
        </p:nvSpPr>
        <p:spPr bwMode="auto">
          <a:xfrm>
            <a:off x="2333625" y="1443038"/>
            <a:ext cx="6651625" cy="2062162"/>
          </a:xfrm>
          <a:prstGeom prst="rect">
            <a:avLst/>
          </a:prstGeom>
          <a:noFill/>
          <a:ln w="9525">
            <a:noFill/>
            <a:miter lim="800000"/>
            <a:headEnd/>
            <a:tailEnd/>
          </a:ln>
        </p:spPr>
        <p:txBody>
          <a:bodyPr>
            <a:spAutoFit/>
          </a:bodyPr>
          <a:lstStyle/>
          <a:p>
            <a:pPr marL="0" lvl="1">
              <a:tabLst>
                <a:tab pos="233363" algn="l"/>
              </a:tabLst>
              <a:defRPr/>
            </a:pPr>
            <a:r>
              <a:rPr lang="en-US" sz="2800" b="1" dirty="0">
                <a:solidFill>
                  <a:schemeClr val="tx1">
                    <a:lumMod val="65000"/>
                    <a:lumOff val="35000"/>
                  </a:schemeClr>
                </a:solidFill>
              </a:rPr>
              <a:t>Powerful Performance</a:t>
            </a:r>
            <a:endParaRPr lang="en-US" dirty="0">
              <a:solidFill>
                <a:schemeClr val="tx1">
                  <a:lumMod val="65000"/>
                  <a:lumOff val="35000"/>
                </a:schemeClr>
              </a:solidFill>
            </a:endParaRPr>
          </a:p>
          <a:p>
            <a:pPr marL="0" lvl="2" indent="227013">
              <a:spcAft>
                <a:spcPts val="600"/>
              </a:spcAft>
              <a:buFont typeface="Arial" pitchFamily="34" charset="0"/>
              <a:buChar char="•"/>
              <a:tabLst>
                <a:tab pos="227013" algn="l"/>
              </a:tabLst>
              <a:defRPr/>
            </a:pPr>
            <a:r>
              <a:rPr lang="en-US" b="1" dirty="0">
                <a:solidFill>
                  <a:schemeClr val="tx1">
                    <a:lumMod val="65000"/>
                    <a:lumOff val="35000"/>
                  </a:schemeClr>
                </a:solidFill>
              </a:rPr>
              <a:t>8700 Btu/h compressor: </a:t>
            </a:r>
            <a:r>
              <a:rPr lang="en-US" dirty="0">
                <a:solidFill>
                  <a:schemeClr val="tx1">
                    <a:lumMod val="65000"/>
                    <a:lumOff val="35000"/>
                  </a:schemeClr>
                </a:solidFill>
              </a:rPr>
              <a:t>the most powerful in its class – more  	water is heated by the heat pump and less by traditional elements</a:t>
            </a:r>
          </a:p>
          <a:p>
            <a:pPr indent="227013">
              <a:spcAft>
                <a:spcPts val="600"/>
              </a:spcAft>
              <a:buFont typeface="Arial" pitchFamily="34" charset="0"/>
              <a:buChar char="•"/>
              <a:tabLst>
                <a:tab pos="227013" algn="l"/>
              </a:tabLst>
              <a:defRPr/>
            </a:pPr>
            <a:r>
              <a:rPr lang="en-US" b="1" dirty="0">
                <a:solidFill>
                  <a:schemeClr val="tx1">
                    <a:lumMod val="65000"/>
                    <a:lumOff val="35000"/>
                  </a:schemeClr>
                </a:solidFill>
              </a:rPr>
              <a:t>Ambient Operating range:</a:t>
            </a:r>
            <a:r>
              <a:rPr lang="en-US" dirty="0">
                <a:solidFill>
                  <a:schemeClr val="tx1">
                    <a:lumMod val="65000"/>
                    <a:lumOff val="35000"/>
                  </a:schemeClr>
                </a:solidFill>
              </a:rPr>
              <a:t> 37-120° F is widest in its class…  	</a:t>
            </a:r>
            <a:br>
              <a:rPr lang="en-US" dirty="0">
                <a:solidFill>
                  <a:schemeClr val="tx1">
                    <a:lumMod val="65000"/>
                    <a:lumOff val="35000"/>
                  </a:schemeClr>
                </a:solidFill>
              </a:rPr>
            </a:br>
            <a:r>
              <a:rPr lang="en-US" dirty="0">
                <a:solidFill>
                  <a:schemeClr val="tx1">
                    <a:lumMod val="65000"/>
                    <a:lumOff val="35000"/>
                  </a:schemeClr>
                </a:solidFill>
              </a:rPr>
              <a:t>	more days of HP operation in cooler regions annually </a:t>
            </a:r>
          </a:p>
          <a:p>
            <a:pPr indent="227013">
              <a:spcAft>
                <a:spcPts val="600"/>
              </a:spcAft>
              <a:buFont typeface="Arial" pitchFamily="34" charset="0"/>
              <a:buChar char="•"/>
              <a:defRPr/>
            </a:pPr>
            <a:r>
              <a:rPr lang="en-US" dirty="0">
                <a:solidFill>
                  <a:schemeClr val="tx1">
                    <a:lumMod val="65000"/>
                    <a:lumOff val="35000"/>
                  </a:schemeClr>
                </a:solidFill>
              </a:rPr>
              <a:t>Designed to meet Northern Climate Spec (Tier 1) </a:t>
            </a:r>
          </a:p>
        </p:txBody>
      </p:sp>
      <p:grpSp>
        <p:nvGrpSpPr>
          <p:cNvPr id="2" name="Group 9"/>
          <p:cNvGrpSpPr>
            <a:grpSpLocks/>
          </p:cNvGrpSpPr>
          <p:nvPr/>
        </p:nvGrpSpPr>
        <p:grpSpPr bwMode="auto">
          <a:xfrm>
            <a:off x="2438400" y="3505200"/>
            <a:ext cx="6394450" cy="2782888"/>
            <a:chOff x="2438399" y="3505200"/>
            <a:chExt cx="6394451" cy="2783355"/>
          </a:xfrm>
        </p:grpSpPr>
        <p:pic>
          <p:nvPicPr>
            <p:cNvPr id="18439" name="Picture 9" descr="\\bdataprod1\lbutler\My Documents\HPWH 2013\New_Replacement_ChartsJPEGs\RheemRecoveryChartClr.jpg"/>
            <p:cNvPicPr>
              <a:picLocks noChangeAspect="1" noChangeArrowheads="1"/>
            </p:cNvPicPr>
            <p:nvPr/>
          </p:nvPicPr>
          <p:blipFill>
            <a:blip r:embed="rId4"/>
            <a:srcRect/>
            <a:stretch>
              <a:fillRect/>
            </a:stretch>
          </p:blipFill>
          <p:spPr bwMode="auto">
            <a:xfrm>
              <a:off x="2438399" y="3505200"/>
              <a:ext cx="3552825" cy="2783355"/>
            </a:xfrm>
            <a:prstGeom prst="rect">
              <a:avLst/>
            </a:prstGeom>
            <a:noFill/>
            <a:ln w="9525">
              <a:noFill/>
              <a:miter lim="800000"/>
              <a:headEnd/>
              <a:tailEnd/>
            </a:ln>
          </p:spPr>
        </p:pic>
        <p:sp>
          <p:nvSpPr>
            <p:cNvPr id="18440" name="TextBox 5"/>
            <p:cNvSpPr txBox="1">
              <a:spLocks noChangeArrowheads="1"/>
            </p:cNvSpPr>
            <p:nvPr/>
          </p:nvSpPr>
          <p:spPr bwMode="auto">
            <a:xfrm>
              <a:off x="6025830" y="3615846"/>
              <a:ext cx="2807020" cy="2308333"/>
            </a:xfrm>
            <a:prstGeom prst="rect">
              <a:avLst/>
            </a:prstGeom>
            <a:noFill/>
            <a:ln w="9525">
              <a:noFill/>
              <a:miter lim="800000"/>
              <a:headEnd/>
              <a:tailEnd/>
            </a:ln>
          </p:spPr>
          <p:txBody>
            <a:bodyPr>
              <a:spAutoFit/>
            </a:bodyPr>
            <a:lstStyle/>
            <a:p>
              <a:r>
                <a:rPr lang="en-US" sz="1600" b="1" dirty="0">
                  <a:solidFill>
                    <a:srgbClr val="C00000"/>
                  </a:solidFill>
                </a:rPr>
                <a:t>Heat Pump Only Test </a:t>
              </a:r>
            </a:p>
            <a:p>
              <a:r>
                <a:rPr lang="en-US" sz="1600" dirty="0"/>
                <a:t>This test Illustrates the true value of  a 8700 Btu/h Heat Pump compressor. The </a:t>
              </a:r>
              <a:r>
                <a:rPr lang="en-US" sz="1600" i="1" dirty="0"/>
                <a:t>three hour temperature rise</a:t>
              </a:r>
              <a:r>
                <a:rPr lang="en-US" sz="1600" dirty="0"/>
                <a:t> test is closer to a real-life example </a:t>
              </a:r>
              <a:r>
                <a:rPr lang="en-US" sz="1600" dirty="0" smtClean="0"/>
                <a:t>of </a:t>
              </a:r>
              <a:r>
                <a:rPr lang="en-US" sz="1600" dirty="0"/>
                <a:t>how the Rheem hybrid reduces </a:t>
              </a:r>
              <a:br>
                <a:rPr lang="en-US" sz="1600" dirty="0"/>
              </a:br>
              <a:r>
                <a:rPr lang="en-US" sz="1600" dirty="0"/>
                <a:t>fuel costs and speeds hot water recovery.</a:t>
              </a:r>
              <a:endParaRPr lang="en-US" sz="800" dirty="0"/>
            </a:p>
          </p:txBody>
        </p:sp>
      </p:grpSp>
      <p:sp>
        <p:nvSpPr>
          <p:cNvPr id="8" name="Rectangle 7"/>
          <p:cNvSpPr/>
          <p:nvPr/>
        </p:nvSpPr>
        <p:spPr>
          <a:xfrm>
            <a:off x="8801100" y="6527800"/>
            <a:ext cx="315913" cy="246063"/>
          </a:xfrm>
          <a:prstGeom prst="rect">
            <a:avLst/>
          </a:prstGeom>
        </p:spPr>
        <p:txBody>
          <a:bodyPr wrap="none">
            <a:spAutoFit/>
          </a:bodyPr>
          <a:lstStyle/>
          <a:p>
            <a:pPr>
              <a:defRPr/>
            </a:pPr>
            <a:fld id="{692E84D4-81B9-4ACC-9D81-5CC649DE6B19}" type="slidenum">
              <a:rPr lang="en-US" sz="1000">
                <a:solidFill>
                  <a:schemeClr val="tx1">
                    <a:lumMod val="65000"/>
                    <a:lumOff val="35000"/>
                  </a:schemeClr>
                </a:solidFill>
              </a:rPr>
              <a:pPr>
                <a:defRPr/>
              </a:pPr>
              <a:t>39</a:t>
            </a:fld>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up)">
                                      <p:cBhvr>
                                        <p:cTn id="7" dur="500"/>
                                        <p:tgtEl>
                                          <p:spTgt spid="184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42040"/>
            <a:ext cx="9144000" cy="972564"/>
          </a:xfrm>
        </p:spPr>
        <p:txBody>
          <a:bodyPr/>
          <a:lstStyle/>
          <a:p>
            <a:r>
              <a:rPr lang="en-US" dirty="0" smtClean="0"/>
              <a:t>The Value of the Rheem Brand </a:t>
            </a:r>
          </a:p>
        </p:txBody>
      </p:sp>
      <p:sp>
        <p:nvSpPr>
          <p:cNvPr id="6147" name="Content Placeholder 2"/>
          <p:cNvSpPr>
            <a:spLocks noGrp="1"/>
          </p:cNvSpPr>
          <p:nvPr>
            <p:ph idx="1"/>
          </p:nvPr>
        </p:nvSpPr>
        <p:spPr>
          <a:xfrm>
            <a:off x="446283" y="1470584"/>
            <a:ext cx="5106103" cy="3773488"/>
          </a:xfrm>
        </p:spPr>
        <p:txBody>
          <a:bodyPr>
            <a:normAutofit/>
          </a:bodyPr>
          <a:lstStyle/>
          <a:p>
            <a:r>
              <a:rPr lang="en-US" sz="2400" dirty="0" smtClean="0"/>
              <a:t>Rheem brand has been voted the most familiar brand year after year</a:t>
            </a:r>
          </a:p>
          <a:p>
            <a:r>
              <a:rPr lang="en-US" sz="2400" dirty="0" smtClean="0"/>
              <a:t>Strong brand recognition with consumers and within the trade </a:t>
            </a:r>
          </a:p>
          <a:p>
            <a:r>
              <a:rPr lang="en-US" sz="2400" dirty="0" smtClean="0"/>
              <a:t>Trusted name for quality and unsurpassed reliability</a:t>
            </a:r>
          </a:p>
        </p:txBody>
      </p:sp>
      <p:pic>
        <p:nvPicPr>
          <p:cNvPr id="4098" name="Picture 2" descr="C:\Documents and Settings\lbutler\Desktop\Rheem ad from June Builder.jpg"/>
          <p:cNvPicPr>
            <a:picLocks noChangeAspect="1" noChangeArrowheads="1"/>
          </p:cNvPicPr>
          <p:nvPr/>
        </p:nvPicPr>
        <p:blipFill>
          <a:blip r:embed="rId3">
            <a:lum bright="9000"/>
          </a:blip>
          <a:srcRect b="33"/>
          <a:stretch>
            <a:fillRect/>
          </a:stretch>
        </p:blipFill>
        <p:spPr bwMode="auto">
          <a:xfrm rot="900000">
            <a:off x="5348023" y="2015526"/>
            <a:ext cx="2945428" cy="3682301"/>
          </a:xfrm>
          <a:prstGeom prst="rect">
            <a:avLst/>
          </a:prstGeom>
          <a:ln>
            <a:noFill/>
          </a:ln>
          <a:effectLst>
            <a:outerShdw blurRad="190500" algn="tl" rotWithShape="0">
              <a:srgbClr val="000000">
                <a:alpha val="70000"/>
              </a:srgbClr>
            </a:outerShdw>
          </a:effectLst>
        </p:spPr>
      </p:pic>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7938"/>
            <a:ext cx="9144000" cy="990600"/>
          </a:xfrm>
        </p:spPr>
        <p:txBody>
          <a:bodyPr>
            <a:normAutofit fontScale="90000"/>
          </a:bodyPr>
          <a:lstStyle/>
          <a:p>
            <a:r>
              <a:rPr lang="en-US" dirty="0" smtClean="0"/>
              <a:t>Rheem Prestige™ Hybrid</a:t>
            </a:r>
            <a:br>
              <a:rPr lang="en-US" dirty="0" smtClean="0"/>
            </a:br>
            <a:r>
              <a:rPr lang="en-US" sz="2400" dirty="0" smtClean="0"/>
              <a:t>Overview</a:t>
            </a:r>
          </a:p>
        </p:txBody>
      </p:sp>
      <p:pic>
        <p:nvPicPr>
          <p:cNvPr id="19459" name="Content Placeholder 5" descr="HB50RM_035.png"/>
          <p:cNvPicPr>
            <a:picLocks noGrp="1" noChangeAspect="1"/>
          </p:cNvPicPr>
          <p:nvPr>
            <p:ph idx="1"/>
          </p:nvPr>
        </p:nvPicPr>
        <p:blipFill>
          <a:blip r:embed="rId3"/>
          <a:srcRect t="-381" b="-478"/>
          <a:stretch>
            <a:fillRect/>
          </a:stretch>
        </p:blipFill>
        <p:spPr>
          <a:xfrm>
            <a:off x="225425" y="1584325"/>
            <a:ext cx="1373188" cy="4322763"/>
          </a:xfrm>
        </p:spPr>
      </p:pic>
      <p:sp>
        <p:nvSpPr>
          <p:cNvPr id="22532" name="TextBox 6"/>
          <p:cNvSpPr txBox="1">
            <a:spLocks noChangeArrowheads="1"/>
          </p:cNvSpPr>
          <p:nvPr/>
        </p:nvSpPr>
        <p:spPr bwMode="auto">
          <a:xfrm>
            <a:off x="1770063" y="1489091"/>
            <a:ext cx="7151687" cy="4770537"/>
          </a:xfrm>
          <a:prstGeom prst="rect">
            <a:avLst/>
          </a:prstGeom>
          <a:noFill/>
          <a:ln w="9525">
            <a:noFill/>
            <a:miter lim="800000"/>
            <a:headEnd/>
            <a:tailEnd/>
          </a:ln>
        </p:spPr>
        <p:txBody>
          <a:bodyPr>
            <a:spAutoFit/>
          </a:bodyPr>
          <a:lstStyle/>
          <a:p>
            <a:pPr marL="0" lvl="2">
              <a:spcBef>
                <a:spcPts val="600"/>
              </a:spcBef>
              <a:buFont typeface="Arial" pitchFamily="34" charset="0"/>
              <a:buChar char="•"/>
              <a:tabLst>
                <a:tab pos="230188" algn="l"/>
              </a:tabLst>
              <a:defRPr/>
            </a:pPr>
            <a:r>
              <a:rPr lang="en-US" dirty="0" smtClean="0">
                <a:solidFill>
                  <a:schemeClr val="tx1">
                    <a:lumMod val="65000"/>
                    <a:lumOff val="35000"/>
                  </a:schemeClr>
                </a:solidFill>
              </a:rPr>
              <a:t> 	2.45 Energy Factor</a:t>
            </a:r>
          </a:p>
          <a:p>
            <a:pPr marL="0" lvl="2">
              <a:spcBef>
                <a:spcPts val="600"/>
              </a:spcBef>
              <a:buFont typeface="Arial" pitchFamily="34" charset="0"/>
              <a:buChar char="•"/>
              <a:tabLst>
                <a:tab pos="230188" algn="l"/>
              </a:tabLst>
              <a:defRPr/>
            </a:pPr>
            <a:r>
              <a:rPr lang="en-US" dirty="0" smtClean="0">
                <a:solidFill>
                  <a:schemeClr val="tx1">
                    <a:lumMod val="65000"/>
                    <a:lumOff val="35000"/>
                  </a:schemeClr>
                </a:solidFill>
              </a:rPr>
              <a:t> 	ENERGY STAR® rated</a:t>
            </a:r>
          </a:p>
          <a:p>
            <a:pPr marL="0" lvl="2">
              <a:spcBef>
                <a:spcPts val="600"/>
              </a:spcBef>
              <a:buFont typeface="Arial" pitchFamily="34" charset="0"/>
              <a:buChar char="•"/>
              <a:tabLst>
                <a:tab pos="230188" algn="l"/>
              </a:tabLst>
              <a:defRPr/>
            </a:pPr>
            <a:r>
              <a:rPr lang="en-US" dirty="0" smtClean="0">
                <a:solidFill>
                  <a:schemeClr val="tx1">
                    <a:lumMod val="65000"/>
                    <a:lumOff val="35000"/>
                  </a:schemeClr>
                </a:solidFill>
              </a:rPr>
              <a:t>  	2.45 Energy Factor</a:t>
            </a:r>
          </a:p>
          <a:p>
            <a:pPr marL="0" lvl="2">
              <a:spcBef>
                <a:spcPts val="600"/>
              </a:spcBef>
              <a:buFont typeface="Arial" pitchFamily="34" charset="0"/>
              <a:buChar char="•"/>
              <a:tabLst>
                <a:tab pos="230188" algn="l"/>
              </a:tabLst>
              <a:defRPr/>
            </a:pPr>
            <a:r>
              <a:rPr lang="en-US" dirty="0" smtClean="0">
                <a:solidFill>
                  <a:schemeClr val="tx1">
                    <a:lumMod val="65000"/>
                    <a:lumOff val="35000"/>
                  </a:schemeClr>
                </a:solidFill>
              </a:rPr>
              <a:t> 	8700 Btu/h compressor:  most powerful in its class – more water is 	heated by the heat pump and less by traditional elements</a:t>
            </a:r>
          </a:p>
          <a:p>
            <a:pPr>
              <a:spcAft>
                <a:spcPts val="600"/>
              </a:spcAft>
              <a:buFont typeface="Arial" pitchFamily="34" charset="0"/>
              <a:buChar char="•"/>
              <a:tabLst>
                <a:tab pos="230188" algn="l"/>
              </a:tabLst>
              <a:defRPr/>
            </a:pPr>
            <a:r>
              <a:rPr lang="en-US" dirty="0" smtClean="0">
                <a:solidFill>
                  <a:schemeClr val="tx1">
                    <a:lumMod val="65000"/>
                    <a:lumOff val="35000"/>
                  </a:schemeClr>
                </a:solidFill>
              </a:rPr>
              <a:t> 	Ambient Operating range: 37-120° F is widest in its class</a:t>
            </a:r>
          </a:p>
          <a:p>
            <a:pPr>
              <a:spcAft>
                <a:spcPts val="600"/>
              </a:spcAft>
              <a:buFont typeface="Arial" pitchFamily="34" charset="0"/>
              <a:buChar char="•"/>
              <a:tabLst>
                <a:tab pos="230188" algn="l"/>
              </a:tabLst>
              <a:defRPr/>
            </a:pPr>
            <a:r>
              <a:rPr lang="en-US" dirty="0" smtClean="0">
                <a:solidFill>
                  <a:schemeClr val="tx1">
                    <a:lumMod val="65000"/>
                    <a:lumOff val="35000"/>
                  </a:schemeClr>
                </a:solidFill>
              </a:rPr>
              <a:t> 	21</a:t>
            </a:r>
            <a:r>
              <a:rPr lang="en-US" altLang="en-US" dirty="0">
                <a:solidFill>
                  <a:schemeClr val="tx1">
                    <a:lumMod val="65000"/>
                    <a:lumOff val="35000"/>
                  </a:schemeClr>
                </a:solidFill>
              </a:rPr>
              <a:t>”</a:t>
            </a:r>
            <a:r>
              <a:rPr lang="en-US" dirty="0">
                <a:solidFill>
                  <a:schemeClr val="tx1">
                    <a:lumMod val="65000"/>
                    <a:lumOff val="35000"/>
                  </a:schemeClr>
                </a:solidFill>
              </a:rPr>
              <a:t> </a:t>
            </a:r>
            <a:r>
              <a:rPr lang="en-US" dirty="0" smtClean="0">
                <a:solidFill>
                  <a:schemeClr val="tx1">
                    <a:lumMod val="65000"/>
                    <a:lumOff val="35000"/>
                  </a:schemeClr>
                </a:solidFill>
              </a:rPr>
              <a:t>diameter fits </a:t>
            </a:r>
            <a:r>
              <a:rPr lang="en-US" dirty="0">
                <a:solidFill>
                  <a:schemeClr val="tx1">
                    <a:lumMod val="65000"/>
                    <a:lumOff val="35000"/>
                  </a:schemeClr>
                </a:solidFill>
              </a:rPr>
              <a:t>through access doors</a:t>
            </a:r>
          </a:p>
          <a:p>
            <a:pPr marL="0" lvl="1">
              <a:spcBef>
                <a:spcPts val="600"/>
              </a:spcBef>
              <a:spcAft>
                <a:spcPts val="600"/>
              </a:spcAft>
              <a:buFont typeface="Arial" pitchFamily="34" charset="0"/>
              <a:buChar char="•"/>
              <a:tabLst>
                <a:tab pos="230188" algn="l"/>
              </a:tabLst>
              <a:defRPr/>
            </a:pPr>
            <a:r>
              <a:rPr lang="en-US" dirty="0" smtClean="0">
                <a:solidFill>
                  <a:schemeClr val="tx1">
                    <a:lumMod val="65000"/>
                    <a:lumOff val="35000"/>
                  </a:schemeClr>
                </a:solidFill>
              </a:rPr>
              <a:t> 	Easily </a:t>
            </a:r>
            <a:r>
              <a:rPr lang="en-US" dirty="0">
                <a:solidFill>
                  <a:schemeClr val="tx1">
                    <a:lumMod val="65000"/>
                    <a:lumOff val="35000"/>
                  </a:schemeClr>
                </a:solidFill>
              </a:rPr>
              <a:t>replaces a standard electric water heater</a:t>
            </a:r>
          </a:p>
          <a:p>
            <a:pPr marL="0" lvl="2">
              <a:spcBef>
                <a:spcPts val="600"/>
              </a:spcBef>
              <a:spcAft>
                <a:spcPts val="600"/>
              </a:spcAft>
              <a:buFont typeface="Arial" pitchFamily="34" charset="0"/>
              <a:buChar char="•"/>
              <a:tabLst>
                <a:tab pos="230188" algn="l"/>
              </a:tabLst>
              <a:defRPr/>
            </a:pPr>
            <a:r>
              <a:rPr lang="en-US" dirty="0" smtClean="0">
                <a:solidFill>
                  <a:schemeClr val="tx1">
                    <a:lumMod val="65000"/>
                    <a:lumOff val="35000"/>
                  </a:schemeClr>
                </a:solidFill>
              </a:rPr>
              <a:t> 	Backlit </a:t>
            </a:r>
            <a:r>
              <a:rPr lang="en-US" dirty="0">
                <a:solidFill>
                  <a:schemeClr val="tx1">
                    <a:lumMod val="65000"/>
                    <a:lumOff val="35000"/>
                  </a:schemeClr>
                </a:solidFill>
              </a:rPr>
              <a:t>LCD controls and diagnostics</a:t>
            </a:r>
          </a:p>
          <a:p>
            <a:pPr marL="0" lvl="2">
              <a:spcBef>
                <a:spcPts val="600"/>
              </a:spcBef>
              <a:spcAft>
                <a:spcPts val="600"/>
              </a:spcAft>
              <a:buFont typeface="Arial" pitchFamily="34" charset="0"/>
              <a:buChar char="•"/>
              <a:tabLst>
                <a:tab pos="230188" algn="l"/>
              </a:tabLst>
              <a:defRPr/>
            </a:pPr>
            <a:r>
              <a:rPr lang="en-US" dirty="0" smtClean="0">
                <a:solidFill>
                  <a:schemeClr val="tx1">
                    <a:lumMod val="65000"/>
                    <a:lumOff val="35000"/>
                  </a:schemeClr>
                </a:solidFill>
              </a:rPr>
              <a:t> 	</a:t>
            </a:r>
            <a:r>
              <a:rPr lang="en-US" dirty="0" smtClean="0">
                <a:solidFill>
                  <a:schemeClr val="tx1">
                    <a:lumMod val="65000"/>
                    <a:lumOff val="35000"/>
                  </a:schemeClr>
                </a:solidFill>
              </a:rPr>
              <a:t>240v </a:t>
            </a:r>
            <a:r>
              <a:rPr lang="en-US" dirty="0">
                <a:solidFill>
                  <a:schemeClr val="tx1">
                    <a:lumMod val="65000"/>
                    <a:lumOff val="35000"/>
                  </a:schemeClr>
                </a:solidFill>
              </a:rPr>
              <a:t>/ Single phase / 24 AMPS</a:t>
            </a:r>
          </a:p>
          <a:p>
            <a:pPr marL="0" lvl="2">
              <a:spcBef>
                <a:spcPts val="600"/>
              </a:spcBef>
              <a:spcAft>
                <a:spcPts val="600"/>
              </a:spcAft>
              <a:buFont typeface="Arial" pitchFamily="34" charset="0"/>
              <a:buChar char="•"/>
              <a:tabLst>
                <a:tab pos="230188" algn="l"/>
              </a:tabLst>
              <a:defRPr/>
            </a:pPr>
            <a:r>
              <a:rPr lang="en-US" dirty="0" smtClean="0">
                <a:solidFill>
                  <a:schemeClr val="tx1">
                    <a:lumMod val="65000"/>
                    <a:lumOff val="35000"/>
                  </a:schemeClr>
                </a:solidFill>
              </a:rPr>
              <a:t> 	Keep </a:t>
            </a:r>
            <a:r>
              <a:rPr lang="en-US" dirty="0">
                <a:solidFill>
                  <a:schemeClr val="tx1">
                    <a:lumMod val="65000"/>
                    <a:lumOff val="35000"/>
                  </a:schemeClr>
                </a:solidFill>
              </a:rPr>
              <a:t>unit upright during transportation and installation  </a:t>
            </a:r>
            <a:endParaRPr lang="en-US" sz="1600" dirty="0">
              <a:solidFill>
                <a:schemeClr val="tx1">
                  <a:lumMod val="65000"/>
                  <a:lumOff val="35000"/>
                </a:schemeClr>
              </a:solidFill>
            </a:endParaRPr>
          </a:p>
          <a:p>
            <a:pPr marL="227013" lvl="2" indent="-227013">
              <a:spcBef>
                <a:spcPts val="600"/>
              </a:spcBef>
              <a:spcAft>
                <a:spcPts val="600"/>
              </a:spcAft>
              <a:buFont typeface="Arial" pitchFamily="34" charset="0"/>
              <a:buChar char="•"/>
              <a:tabLst>
                <a:tab pos="230188" algn="l"/>
              </a:tabLst>
              <a:defRPr/>
            </a:pPr>
            <a:r>
              <a:rPr lang="en-US" dirty="0">
                <a:solidFill>
                  <a:schemeClr val="tx1">
                    <a:lumMod val="65000"/>
                    <a:lumOff val="35000"/>
                  </a:schemeClr>
                </a:solidFill>
              </a:rPr>
              <a:t>Select the right installation site</a:t>
            </a:r>
            <a:br>
              <a:rPr lang="en-US" dirty="0">
                <a:solidFill>
                  <a:schemeClr val="tx1">
                    <a:lumMod val="65000"/>
                    <a:lumOff val="35000"/>
                  </a:schemeClr>
                </a:solidFill>
              </a:rPr>
            </a:br>
            <a:r>
              <a:rPr lang="en-US" dirty="0">
                <a:solidFill>
                  <a:schemeClr val="tx1">
                    <a:lumMod val="65000"/>
                    <a:lumOff val="35000"/>
                  </a:schemeClr>
                </a:solidFill>
              </a:rPr>
              <a:t>-</a:t>
            </a:r>
            <a:r>
              <a:rPr lang="en-US" sz="1600" dirty="0">
                <a:solidFill>
                  <a:schemeClr val="tx1">
                    <a:lumMod val="65000"/>
                    <a:lumOff val="35000"/>
                  </a:schemeClr>
                </a:solidFill>
              </a:rPr>
              <a:t> Install </a:t>
            </a:r>
            <a:r>
              <a:rPr lang="en-US" sz="1600" dirty="0" smtClean="0">
                <a:solidFill>
                  <a:schemeClr val="tx1">
                    <a:lumMod val="65000"/>
                    <a:lumOff val="35000"/>
                  </a:schemeClr>
                </a:solidFill>
              </a:rPr>
              <a:t>indoors, ambient temp </a:t>
            </a:r>
            <a:r>
              <a:rPr lang="en-US" sz="1600" dirty="0">
                <a:solidFill>
                  <a:schemeClr val="tx1">
                    <a:lumMod val="65000"/>
                    <a:lumOff val="35000"/>
                  </a:schemeClr>
                </a:solidFill>
              </a:rPr>
              <a:t>37-120 degrees </a:t>
            </a:r>
            <a:r>
              <a:rPr lang="en-US" sz="1600" dirty="0" smtClean="0">
                <a:solidFill>
                  <a:schemeClr val="tx1">
                    <a:lumMod val="65000"/>
                    <a:lumOff val="35000"/>
                  </a:schemeClr>
                </a:solidFill>
              </a:rPr>
              <a:t>(</a:t>
            </a:r>
            <a:r>
              <a:rPr lang="en-US" sz="1600" dirty="0">
                <a:solidFill>
                  <a:schemeClr val="tx1">
                    <a:lumMod val="65000"/>
                    <a:lumOff val="35000"/>
                  </a:schemeClr>
                </a:solidFill>
              </a:rPr>
              <a:t>i.e. basements, attics </a:t>
            </a:r>
            <a:r>
              <a:rPr lang="en-US" sz="1600" dirty="0" smtClean="0">
                <a:solidFill>
                  <a:schemeClr val="tx1">
                    <a:lumMod val="65000"/>
                    <a:lumOff val="35000"/>
                  </a:schemeClr>
                </a:solidFill>
              </a:rPr>
              <a:t>&amp; </a:t>
            </a:r>
            <a:r>
              <a:rPr lang="en-US" sz="1600" dirty="0">
                <a:solidFill>
                  <a:schemeClr val="tx1">
                    <a:lumMod val="65000"/>
                    <a:lumOff val="35000"/>
                  </a:schemeClr>
                </a:solidFill>
              </a:rPr>
              <a:t>garages</a:t>
            </a:r>
            <a:r>
              <a:rPr lang="en-US" sz="1600" dirty="0" smtClean="0">
                <a:solidFill>
                  <a:schemeClr val="tx1">
                    <a:lumMod val="65000"/>
                    <a:lumOff val="35000"/>
                  </a:schemeClr>
                </a:solidFill>
              </a:rPr>
              <a:t>)</a:t>
            </a:r>
            <a:endParaRPr lang="en-US" dirty="0">
              <a:solidFill>
                <a:schemeClr val="tx1">
                  <a:lumMod val="65000"/>
                  <a:lumOff val="35000"/>
                </a:schemeClr>
              </a:solidFill>
            </a:endParaRPr>
          </a:p>
        </p:txBody>
      </p:sp>
      <p:sp>
        <p:nvSpPr>
          <p:cNvPr id="5" name="Rectangle 4"/>
          <p:cNvSpPr/>
          <p:nvPr/>
        </p:nvSpPr>
        <p:spPr>
          <a:xfrm>
            <a:off x="8801100" y="6527800"/>
            <a:ext cx="315913" cy="246063"/>
          </a:xfrm>
          <a:prstGeom prst="rect">
            <a:avLst/>
          </a:prstGeom>
        </p:spPr>
        <p:txBody>
          <a:bodyPr wrap="none">
            <a:spAutoFit/>
          </a:bodyPr>
          <a:lstStyle/>
          <a:p>
            <a:pPr>
              <a:defRPr/>
            </a:pPr>
            <a:fld id="{F7EE24F1-E6C1-43FF-9F2C-E1E941938BB8}" type="slidenum">
              <a:rPr lang="en-US" sz="1000">
                <a:solidFill>
                  <a:schemeClr val="tx1">
                    <a:lumMod val="65000"/>
                    <a:lumOff val="35000"/>
                  </a:schemeClr>
                </a:solidFill>
              </a:rPr>
              <a:pPr>
                <a:defRPr/>
              </a:pPr>
              <a:t>40</a:t>
            </a:fld>
            <a:endParaRPr lang="en-US" sz="1000" dirty="0"/>
          </a:p>
        </p:txBody>
      </p:sp>
    </p:spTree>
  </p:cSld>
  <p:clrMapOvr>
    <a:masterClrMapping/>
  </p:clrMapOvr>
  <p:transition>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5956300"/>
            <a:ext cx="9144000" cy="9017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83" name="Title 1"/>
          <p:cNvSpPr>
            <a:spLocks noGrp="1"/>
          </p:cNvSpPr>
          <p:nvPr>
            <p:ph type="title"/>
          </p:nvPr>
        </p:nvSpPr>
        <p:spPr>
          <a:xfrm>
            <a:off x="176213" y="66675"/>
            <a:ext cx="8967787" cy="973138"/>
          </a:xfrm>
        </p:spPr>
        <p:txBody>
          <a:bodyPr>
            <a:normAutofit fontScale="90000"/>
          </a:bodyPr>
          <a:lstStyle/>
          <a:p>
            <a:r>
              <a:rPr lang="en-US" smtClean="0"/>
              <a:t>Intuitive LCD Display</a:t>
            </a:r>
            <a:br>
              <a:rPr lang="en-US" smtClean="0"/>
            </a:br>
            <a:r>
              <a:rPr lang="en-US" sz="2400" smtClean="0"/>
              <a:t>Back Lit, Full Color, Touch Screen Controls</a:t>
            </a:r>
          </a:p>
        </p:txBody>
      </p:sp>
      <p:cxnSp>
        <p:nvCxnSpPr>
          <p:cNvPr id="34" name="Straight Connector 33"/>
          <p:cNvCxnSpPr/>
          <p:nvPr/>
        </p:nvCxnSpPr>
        <p:spPr>
          <a:xfrm>
            <a:off x="4756150" y="2382838"/>
            <a:ext cx="0" cy="3414712"/>
          </a:xfrm>
          <a:prstGeom prst="line">
            <a:avLst/>
          </a:prstGeom>
          <a:ln w="19050">
            <a:solidFill>
              <a:schemeClr val="tx2">
                <a:lumMod val="20000"/>
                <a:lumOff val="80000"/>
              </a:schemeClr>
            </a:solidFill>
            <a:prstDash val="dash"/>
          </a:ln>
        </p:spPr>
        <p:style>
          <a:lnRef idx="2">
            <a:schemeClr val="accent1"/>
          </a:lnRef>
          <a:fillRef idx="0">
            <a:schemeClr val="accent1"/>
          </a:fillRef>
          <a:effectRef idx="1">
            <a:schemeClr val="accent1"/>
          </a:effectRef>
          <a:fontRef idx="minor">
            <a:schemeClr val="tx1"/>
          </a:fontRef>
        </p:style>
      </p:cxnSp>
      <p:pic>
        <p:nvPicPr>
          <p:cNvPr id="20485" name="Picture 20" descr="All_Screens_Chart.jpg"/>
          <p:cNvPicPr>
            <a:picLocks noChangeAspect="1"/>
          </p:cNvPicPr>
          <p:nvPr/>
        </p:nvPicPr>
        <p:blipFill>
          <a:blip r:embed="rId2"/>
          <a:stretch>
            <a:fillRect/>
          </a:stretch>
        </p:blipFill>
        <p:spPr bwMode="auto">
          <a:xfrm>
            <a:off x="804863" y="1292225"/>
            <a:ext cx="7539037" cy="5470525"/>
          </a:xfrm>
          <a:prstGeom prst="rect">
            <a:avLst/>
          </a:prstGeom>
          <a:noFill/>
          <a:ln w="9525">
            <a:noFill/>
            <a:miter lim="800000"/>
            <a:headEnd/>
            <a:tailEnd/>
          </a:ln>
        </p:spPr>
      </p:pic>
      <p:sp>
        <p:nvSpPr>
          <p:cNvPr id="23" name="TextBox 22"/>
          <p:cNvSpPr txBox="1"/>
          <p:nvPr/>
        </p:nvSpPr>
        <p:spPr>
          <a:xfrm>
            <a:off x="7080250" y="2101850"/>
            <a:ext cx="1738313" cy="415925"/>
          </a:xfrm>
          <a:prstGeom prst="rect">
            <a:avLst/>
          </a:prstGeom>
          <a:noFill/>
        </p:spPr>
        <p:txBody>
          <a:bodyPr>
            <a:spAutoFit/>
          </a:bodyPr>
          <a:lstStyle/>
          <a:p>
            <a:pPr>
              <a:defRPr/>
            </a:pPr>
            <a:r>
              <a:rPr lang="en-US" sz="1050" dirty="0">
                <a:solidFill>
                  <a:srgbClr val="CC0000"/>
                </a:solidFill>
              </a:rPr>
              <a:t>Button toggles between </a:t>
            </a:r>
            <a:br>
              <a:rPr lang="en-US" sz="1050" dirty="0">
                <a:solidFill>
                  <a:srgbClr val="CC0000"/>
                </a:solidFill>
              </a:rPr>
            </a:br>
            <a:r>
              <a:rPr lang="en-US" sz="1050" b="1" dirty="0">
                <a:solidFill>
                  <a:srgbClr val="CC0000"/>
                </a:solidFill>
              </a:rPr>
              <a:t>Standby</a:t>
            </a:r>
            <a:r>
              <a:rPr lang="en-US" sz="1050" dirty="0">
                <a:solidFill>
                  <a:srgbClr val="CC0000"/>
                </a:solidFill>
              </a:rPr>
              <a:t> </a:t>
            </a:r>
            <a:r>
              <a:rPr lang="en-US" sz="1050" b="1" dirty="0">
                <a:solidFill>
                  <a:srgbClr val="CC0000"/>
                </a:solidFill>
              </a:rPr>
              <a:t>&amp;</a:t>
            </a:r>
            <a:r>
              <a:rPr lang="en-US" sz="1050" dirty="0">
                <a:solidFill>
                  <a:srgbClr val="CC0000"/>
                </a:solidFill>
              </a:rPr>
              <a:t> </a:t>
            </a:r>
            <a:r>
              <a:rPr lang="en-US" sz="1050" b="1" dirty="0">
                <a:solidFill>
                  <a:srgbClr val="CC0000"/>
                </a:solidFill>
              </a:rPr>
              <a:t>Enabled</a:t>
            </a:r>
          </a:p>
        </p:txBody>
      </p:sp>
      <p:sp>
        <p:nvSpPr>
          <p:cNvPr id="24" name="Oval 23"/>
          <p:cNvSpPr/>
          <p:nvPr/>
        </p:nvSpPr>
        <p:spPr>
          <a:xfrm>
            <a:off x="5054600" y="2030413"/>
            <a:ext cx="490538" cy="48736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p:nvSpPr>
        <p:spPr>
          <a:xfrm>
            <a:off x="8801100" y="6527800"/>
            <a:ext cx="315913" cy="246063"/>
          </a:xfrm>
          <a:prstGeom prst="rect">
            <a:avLst/>
          </a:prstGeom>
        </p:spPr>
        <p:txBody>
          <a:bodyPr wrap="none">
            <a:spAutoFit/>
          </a:bodyPr>
          <a:lstStyle/>
          <a:p>
            <a:pPr>
              <a:defRPr/>
            </a:pPr>
            <a:fld id="{F12CD58F-455E-4225-BC80-510132BF8D04}" type="slidenum">
              <a:rPr lang="en-US" sz="1000">
                <a:solidFill>
                  <a:schemeClr val="tx1">
                    <a:lumMod val="65000"/>
                    <a:lumOff val="35000"/>
                  </a:schemeClr>
                </a:solidFill>
              </a:rPr>
              <a:pPr>
                <a:defRPr/>
              </a:pPr>
              <a:t>41</a:t>
            </a:fld>
            <a:endParaRPr lang="en-US" sz="1000" dirty="0"/>
          </a:p>
        </p:txBody>
      </p:sp>
      <p:pic>
        <p:nvPicPr>
          <p:cNvPr id="20489" name="Picture 13" descr="\\bdataprod1\lbutler\My Documents\HPWH 2013\Modes2-5.jpg"/>
          <p:cNvPicPr>
            <a:picLocks noChangeAspect="1" noChangeArrowheads="1"/>
          </p:cNvPicPr>
          <p:nvPr/>
        </p:nvPicPr>
        <p:blipFill>
          <a:blip r:embed="rId3"/>
          <a:srcRect/>
          <a:stretch>
            <a:fillRect/>
          </a:stretch>
        </p:blipFill>
        <p:spPr bwMode="auto">
          <a:xfrm>
            <a:off x="822325" y="4048125"/>
            <a:ext cx="1820863" cy="214313"/>
          </a:xfrm>
          <a:prstGeom prst="rect">
            <a:avLst/>
          </a:prstGeom>
          <a:noFill/>
          <a:ln w="9525">
            <a:noFill/>
            <a:miter lim="800000"/>
            <a:headEnd/>
            <a:tailEnd/>
          </a:ln>
        </p:spPr>
      </p:pic>
      <p:pic>
        <p:nvPicPr>
          <p:cNvPr id="20490" name="Picture 14" descr="\\bdataprod1\lbutler\My Documents\HPWH 2013\ESMode1_Patch.jpg"/>
          <p:cNvPicPr>
            <a:picLocks noChangeAspect="1" noChangeArrowheads="1"/>
          </p:cNvPicPr>
          <p:nvPr/>
        </p:nvPicPr>
        <p:blipFill>
          <a:blip r:embed="rId4"/>
          <a:srcRect/>
          <a:stretch>
            <a:fillRect/>
          </a:stretch>
        </p:blipFill>
        <p:spPr bwMode="auto">
          <a:xfrm>
            <a:off x="1846263" y="2711450"/>
            <a:ext cx="1627187" cy="962025"/>
          </a:xfrm>
          <a:prstGeom prst="rect">
            <a:avLst/>
          </a:prstGeom>
          <a:noFill/>
          <a:ln w="9525">
            <a:noFill/>
            <a:miter lim="800000"/>
            <a:headEnd/>
            <a:tailEnd/>
          </a:ln>
        </p:spPr>
      </p:pic>
      <p:sp>
        <p:nvSpPr>
          <p:cNvPr id="12" name="Rectangle 11"/>
          <p:cNvSpPr/>
          <p:nvPr/>
        </p:nvSpPr>
        <p:spPr>
          <a:xfrm>
            <a:off x="5703888" y="2684463"/>
            <a:ext cx="1795462" cy="1017587"/>
          </a:xfrm>
          <a:prstGeom prst="rect">
            <a:avLst/>
          </a:prstGeom>
          <a:solidFill>
            <a:schemeClr val="bg1"/>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6" presetClass="emph" presetSubtype="0" fill="hold" grpId="0" nodeType="afterEffect">
                                  <p:stCondLst>
                                    <p:cond delay="0"/>
                                  </p:stCondLst>
                                  <p:childTnLst>
                                    <p:animScale>
                                      <p:cBhvr>
                                        <p:cTn id="10" dur="2000" fill="hold"/>
                                        <p:tgtEl>
                                          <p:spTgt spid="24"/>
                                        </p:tgtEl>
                                      </p:cBhvr>
                                      <p:by x="150000" y="150000"/>
                                    </p:animScale>
                                  </p:childTnLst>
                                </p:cTn>
                              </p:par>
                            </p:childTnLst>
                          </p:cTn>
                        </p:par>
                        <p:par>
                          <p:cTn id="11" fill="hold">
                            <p:stCondLst>
                              <p:cond delay="2500"/>
                            </p:stCondLst>
                            <p:childTnLst>
                              <p:par>
                                <p:cTn id="12" presetID="0" presetClass="path" presetSubtype="0" accel="50000" decel="50000" fill="hold" grpId="1" nodeType="afterEffect">
                                  <p:stCondLst>
                                    <p:cond delay="0"/>
                                  </p:stCondLst>
                                  <p:childTnLst>
                                    <p:animMotion origin="layout" path="M -3.88889E-6 0.04765 L -3.88889E-6 0.1883 " pathEditMode="relative" rAng="0" ptsTypes="AA">
                                      <p:cBhvr>
                                        <p:cTn id="13" dur="2000" fill="hold"/>
                                        <p:tgtEl>
                                          <p:spTgt spid="24"/>
                                        </p:tgtEl>
                                        <p:attrNameLst>
                                          <p:attrName>ppt_x</p:attrName>
                                          <p:attrName>ppt_y</p:attrName>
                                        </p:attrNameLst>
                                      </p:cBhvr>
                                      <p:rCtr x="0" y="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42000"/>
            <a:ext cx="9144000" cy="101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21507" name="Title 1"/>
          <p:cNvSpPr>
            <a:spLocks noGrp="1"/>
          </p:cNvSpPr>
          <p:nvPr>
            <p:ph type="title"/>
          </p:nvPr>
        </p:nvSpPr>
        <p:spPr>
          <a:xfrm>
            <a:off x="0" y="0"/>
            <a:ext cx="9144000" cy="1027113"/>
          </a:xfrm>
        </p:spPr>
        <p:txBody>
          <a:bodyPr/>
          <a:lstStyle/>
          <a:p>
            <a:r>
              <a:rPr lang="en-US" dirty="0" smtClean="0"/>
              <a:t>Rheem Prestige™ Series Hybrid FABs</a:t>
            </a:r>
            <a:br>
              <a:rPr lang="en-US" dirty="0" smtClean="0"/>
            </a:br>
            <a:r>
              <a:rPr lang="en-US" sz="2400" dirty="0" smtClean="0"/>
              <a:t>Competitive Features, Advantages &amp; Benefits</a:t>
            </a:r>
          </a:p>
        </p:txBody>
      </p:sp>
      <p:graphicFrame>
        <p:nvGraphicFramePr>
          <p:cNvPr id="3" name="Table 2"/>
          <p:cNvGraphicFramePr>
            <a:graphicFrameLocks noGrp="1"/>
          </p:cNvGraphicFramePr>
          <p:nvPr/>
        </p:nvGraphicFramePr>
        <p:xfrm>
          <a:off x="423863" y="1370013"/>
          <a:ext cx="8376557" cy="5335647"/>
        </p:xfrm>
        <a:graphic>
          <a:graphicData uri="http://schemas.openxmlformats.org/drawingml/2006/table">
            <a:tbl>
              <a:tblPr/>
              <a:tblGrid>
                <a:gridCol w="1447968"/>
                <a:gridCol w="1721223"/>
                <a:gridCol w="1775012"/>
                <a:gridCol w="2033195"/>
                <a:gridCol w="1399159"/>
              </a:tblGrid>
              <a:tr h="458787">
                <a:tc>
                  <a:txBody>
                    <a:bodyPr/>
                    <a:lstStyle/>
                    <a:p>
                      <a:pPr algn="ctr" fontAlgn="ctr"/>
                      <a:r>
                        <a:rPr lang="en-US" sz="900" b="1" i="0" u="none" strike="noStrike" dirty="0">
                          <a:solidFill>
                            <a:srgbClr val="FFFFFF"/>
                          </a:solidFill>
                          <a:latin typeface="Verdana"/>
                        </a:rPr>
                        <a:t>Feature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a:txBody>
                    <a:bodyPr/>
                    <a:lstStyle/>
                    <a:p>
                      <a:pPr algn="ctr" fontAlgn="ctr"/>
                      <a:r>
                        <a:rPr lang="en-US" sz="900" b="1" i="0" u="none" strike="noStrike">
                          <a:solidFill>
                            <a:srgbClr val="FFFFFF"/>
                          </a:solidFill>
                          <a:latin typeface="Verdana"/>
                        </a:rPr>
                        <a:t>Advantage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a:txBody>
                    <a:bodyPr/>
                    <a:lstStyle/>
                    <a:p>
                      <a:pPr algn="ctr" fontAlgn="ctr"/>
                      <a:r>
                        <a:rPr lang="en-US" sz="900" b="1" i="0" u="none" strike="noStrike">
                          <a:solidFill>
                            <a:srgbClr val="FFFFFF"/>
                          </a:solidFill>
                          <a:latin typeface="Verdana"/>
                        </a:rPr>
                        <a:t>Homeowner Benefit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a:txBody>
                    <a:bodyPr/>
                    <a:lstStyle/>
                    <a:p>
                      <a:pPr algn="ctr" fontAlgn="ctr"/>
                      <a:r>
                        <a:rPr lang="en-US" sz="900" b="1" i="0" u="none" strike="noStrike" dirty="0">
                          <a:solidFill>
                            <a:srgbClr val="FFFFFF"/>
                          </a:solidFill>
                          <a:latin typeface="Verdana"/>
                        </a:rPr>
                        <a:t>Contractor Benefit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a:txBody>
                    <a:bodyPr/>
                    <a:lstStyle/>
                    <a:p>
                      <a:pPr algn="ctr" fontAlgn="ctr"/>
                      <a:r>
                        <a:rPr lang="en-US" sz="900" b="1" i="0" u="none" strike="noStrike">
                          <a:solidFill>
                            <a:srgbClr val="FFFFFF"/>
                          </a:solidFill>
                          <a:latin typeface="Verdana"/>
                        </a:rPr>
                        <a:t>Wholesaler Benefit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r>
              <a:tr h="387912">
                <a:tc>
                  <a:txBody>
                    <a:bodyPr/>
                    <a:lstStyle/>
                    <a:p>
                      <a:pPr algn="ctr" fontAlgn="ctr"/>
                      <a:r>
                        <a:rPr lang="en-US" sz="1000" b="1" i="0" u="none" strike="noStrike" dirty="0">
                          <a:solidFill>
                            <a:srgbClr val="C00000"/>
                          </a:solidFill>
                          <a:latin typeface="Arial" pitchFamily="34" charset="0"/>
                          <a:cs typeface="Arial" pitchFamily="34" charset="0"/>
                        </a:rPr>
                        <a:t>2.45 EF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smtClean="0">
                          <a:latin typeface="Arial Narrow"/>
                        </a:rPr>
                        <a:t>High efficiency</a:t>
                      </a:r>
                      <a:endParaRPr lang="en-US" sz="1000" b="0" i="0" u="none" strike="noStrike" dirty="0">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Significantly lowers </a:t>
                      </a:r>
                      <a:r>
                        <a:rPr lang="en-US" sz="1000" b="0" i="0" u="none" strike="noStrike" dirty="0" smtClean="0">
                          <a:latin typeface="Arial Narrow"/>
                        </a:rPr>
                        <a:t>homeowner’s </a:t>
                      </a:r>
                      <a:r>
                        <a:rPr lang="en-US" sz="1000" b="0" i="0" u="none" strike="noStrike" dirty="0">
                          <a:latin typeface="Arial Narrow"/>
                        </a:rPr>
                        <a:t>energy bills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Lower operating cost makes it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easier </a:t>
                      </a:r>
                      <a:r>
                        <a:rPr lang="en-US" sz="1000" b="0" i="0" u="none" strike="noStrike" dirty="0">
                          <a:latin typeface="Arial Narrow"/>
                        </a:rPr>
                        <a:t>to up sell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latin typeface="Arial Narrow"/>
                        </a:rPr>
                        <a:t>Competitive advantage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7741">
                <a:tc>
                  <a:txBody>
                    <a:bodyPr/>
                    <a:lstStyle/>
                    <a:p>
                      <a:pPr algn="ctr" fontAlgn="ctr"/>
                      <a:r>
                        <a:rPr lang="en-US" sz="1000" b="1" i="0" u="none" strike="noStrike" dirty="0">
                          <a:solidFill>
                            <a:srgbClr val="C00000"/>
                          </a:solidFill>
                          <a:latin typeface="Arial" pitchFamily="34" charset="0"/>
                          <a:cs typeface="Arial" pitchFamily="34" charset="0"/>
                        </a:rPr>
                        <a:t>8700 Btu/h </a:t>
                      </a:r>
                      <a:r>
                        <a:rPr lang="en-US" sz="1000" b="1" i="0" u="none" strike="noStrike" dirty="0" smtClean="0">
                          <a:solidFill>
                            <a:srgbClr val="C00000"/>
                          </a:solidFill>
                          <a:latin typeface="Arial" pitchFamily="34" charset="0"/>
                          <a:cs typeface="Arial" pitchFamily="34" charset="0"/>
                        </a:rPr>
                        <a:t/>
                      </a:r>
                      <a:br>
                        <a:rPr lang="en-US" sz="1000" b="1" i="0" u="none" strike="noStrike" dirty="0" smtClean="0">
                          <a:solidFill>
                            <a:srgbClr val="C00000"/>
                          </a:solidFill>
                          <a:latin typeface="Arial" pitchFamily="34" charset="0"/>
                          <a:cs typeface="Arial" pitchFamily="34" charset="0"/>
                        </a:rPr>
                      </a:br>
                      <a:r>
                        <a:rPr lang="en-US" sz="1000" b="1" i="0" u="none" strike="noStrike" dirty="0" smtClean="0">
                          <a:solidFill>
                            <a:srgbClr val="C00000"/>
                          </a:solidFill>
                          <a:latin typeface="Arial" pitchFamily="34" charset="0"/>
                          <a:cs typeface="Arial" pitchFamily="34" charset="0"/>
                        </a:rPr>
                        <a:t>compressor</a:t>
                      </a:r>
                      <a:endParaRPr lang="en-US" sz="1000" b="1" i="0" u="none" strike="noStrike" dirty="0">
                        <a:solidFill>
                          <a:srgbClr val="C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latin typeface="Arial Narrow"/>
                        </a:rPr>
                        <a:t>Most powerful compressor in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its </a:t>
                      </a:r>
                      <a:r>
                        <a:rPr lang="en-US" sz="1000" b="0" i="0" u="none" strike="noStrike" dirty="0">
                          <a:latin typeface="Arial Narrow"/>
                        </a:rPr>
                        <a:t>class, highest Btu; heats water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much </a:t>
                      </a:r>
                      <a:r>
                        <a:rPr lang="en-US" sz="1000" b="0" i="0" u="none" strike="noStrike" dirty="0">
                          <a:latin typeface="Arial Narrow"/>
                        </a:rPr>
                        <a:t>faster in HP-only mode; less reliance on electric elements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Greater energy efficiency in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real-life </a:t>
                      </a:r>
                      <a:r>
                        <a:rPr lang="en-US" sz="1000" b="0" i="0" u="none" strike="noStrike" dirty="0">
                          <a:latin typeface="Arial Narrow"/>
                        </a:rPr>
                        <a:t>applications;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lower </a:t>
                      </a:r>
                      <a:r>
                        <a:rPr lang="en-US" sz="1000" b="0" i="0" u="none" strike="noStrike" dirty="0">
                          <a:latin typeface="Arial Narrow"/>
                        </a:rPr>
                        <a:t>energy costs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Increased reliability, built to work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longer </a:t>
                      </a:r>
                      <a:r>
                        <a:rPr lang="en-US" sz="1000" b="0" i="0" u="none" strike="noStrike" dirty="0">
                          <a:latin typeface="Arial Narrow"/>
                        </a:rPr>
                        <a:t>and harder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latin typeface="Arial Narrow"/>
                        </a:rPr>
                        <a:t>Competitive advantage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5435">
                <a:tc>
                  <a:txBody>
                    <a:bodyPr/>
                    <a:lstStyle/>
                    <a:p>
                      <a:pPr algn="ctr" fontAlgn="ctr"/>
                      <a:r>
                        <a:rPr lang="en-US" sz="1000" b="1" i="0" u="none" strike="noStrike" dirty="0">
                          <a:solidFill>
                            <a:srgbClr val="C00000"/>
                          </a:solidFill>
                          <a:latin typeface="Arial" pitchFamily="34" charset="0"/>
                          <a:cs typeface="Arial" pitchFamily="34" charset="0"/>
                        </a:rPr>
                        <a:t>Intuitive, full-color, </a:t>
                      </a:r>
                      <a:r>
                        <a:rPr lang="en-US" sz="1000" b="1" i="0" u="none" strike="noStrike" dirty="0" smtClean="0">
                          <a:solidFill>
                            <a:srgbClr val="C00000"/>
                          </a:solidFill>
                          <a:latin typeface="Arial" pitchFamily="34" charset="0"/>
                          <a:cs typeface="Arial" pitchFamily="34" charset="0"/>
                        </a:rPr>
                        <a:t/>
                      </a:r>
                      <a:br>
                        <a:rPr lang="en-US" sz="1000" b="1" i="0" u="none" strike="noStrike" dirty="0" smtClean="0">
                          <a:solidFill>
                            <a:srgbClr val="C00000"/>
                          </a:solidFill>
                          <a:latin typeface="Arial" pitchFamily="34" charset="0"/>
                          <a:cs typeface="Arial" pitchFamily="34" charset="0"/>
                        </a:rPr>
                      </a:br>
                      <a:r>
                        <a:rPr lang="en-US" sz="1000" b="1" i="0" u="none" strike="noStrike" dirty="0" smtClean="0">
                          <a:solidFill>
                            <a:srgbClr val="C00000"/>
                          </a:solidFill>
                          <a:latin typeface="Arial" pitchFamily="34" charset="0"/>
                          <a:cs typeface="Arial" pitchFamily="34" charset="0"/>
                        </a:rPr>
                        <a:t>back </a:t>
                      </a:r>
                      <a:r>
                        <a:rPr lang="en-US" sz="1000" b="1" i="0" u="none" strike="noStrike" dirty="0">
                          <a:solidFill>
                            <a:srgbClr val="C00000"/>
                          </a:solidFill>
                          <a:latin typeface="Arial" pitchFamily="34" charset="0"/>
                          <a:cs typeface="Arial" pitchFamily="34" charset="0"/>
                        </a:rPr>
                        <a:t>lit, LCD display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smtClean="0">
                          <a:latin typeface="Arial Narrow"/>
                        </a:rPr>
                        <a:t>Intuitive operation</a:t>
                      </a:r>
                      <a:r>
                        <a:rPr lang="en-US" sz="1000" b="0" i="0" u="none" strike="noStrike" baseline="0" dirty="0" smtClean="0">
                          <a:latin typeface="Arial Narrow"/>
                        </a:rPr>
                        <a:t> </a:t>
                      </a:r>
                      <a:r>
                        <a:rPr lang="en-US" sz="1000" b="0" i="0" u="none" strike="noStrike" dirty="0" smtClean="0">
                          <a:latin typeface="Arial Narrow"/>
                        </a:rPr>
                        <a:t>and  the </a:t>
                      </a:r>
                      <a:r>
                        <a:rPr lang="en-US" sz="1000" b="0" i="0" u="none" strike="noStrike" dirty="0">
                          <a:latin typeface="Arial Narrow"/>
                        </a:rPr>
                        <a:t>only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full-color</a:t>
                      </a:r>
                      <a:r>
                        <a:rPr lang="en-US" sz="1000" b="0" i="0" u="none" strike="noStrike" dirty="0">
                          <a:latin typeface="Arial Narrow"/>
                        </a:rPr>
                        <a:t>, back lit, touch screen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that </a:t>
                      </a:r>
                      <a:r>
                        <a:rPr lang="en-US" sz="1000" b="0" i="0" u="none" strike="noStrike" dirty="0">
                          <a:latin typeface="Arial Narrow"/>
                        </a:rPr>
                        <a:t>can be operated </a:t>
                      </a:r>
                      <a:r>
                        <a:rPr lang="en-US" sz="1000" b="0" i="0" u="none" strike="noStrike" dirty="0" smtClean="0">
                          <a:latin typeface="Arial Narrow"/>
                        </a:rPr>
                        <a:t>in </a:t>
                      </a:r>
                      <a:br>
                        <a:rPr lang="en-US" sz="1000" b="0" i="0" u="none" strike="noStrike" dirty="0" smtClean="0">
                          <a:latin typeface="Arial Narrow"/>
                        </a:rPr>
                      </a:br>
                      <a:r>
                        <a:rPr lang="en-US" sz="1000" b="0" i="0" u="none" strike="noStrike" dirty="0" smtClean="0">
                          <a:latin typeface="Arial Narrow"/>
                        </a:rPr>
                        <a:t>a dark basement or attic</a:t>
                      </a:r>
                      <a:endParaRPr lang="en-US" sz="1000" b="0" i="0" u="none" strike="noStrike" dirty="0">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Easy-to-adjust water temperature. Five operating modes for top </a:t>
                      </a:r>
                      <a:r>
                        <a:rPr lang="en-US" sz="1000" b="0" i="0" u="none" strike="noStrike" dirty="0" smtClean="0">
                          <a:latin typeface="Arial Narrow"/>
                        </a:rPr>
                        <a:t>efficiency. </a:t>
                      </a:r>
                      <a:r>
                        <a:rPr lang="en-US" sz="1000" b="0" i="0" u="none" strike="noStrike" dirty="0">
                          <a:latin typeface="Arial Narrow"/>
                        </a:rPr>
                        <a:t>&amp; comfort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Speeds installation &amp; maintenance with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intuitive </a:t>
                      </a:r>
                      <a:r>
                        <a:rPr lang="en-US" sz="1000" b="0" i="0" u="none" strike="noStrike" dirty="0">
                          <a:latin typeface="Arial Narrow"/>
                        </a:rPr>
                        <a:t>diagnostics, scrollable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history </a:t>
                      </a:r>
                      <a:r>
                        <a:rPr lang="en-US" sz="1000" b="0" i="0" u="none" strike="noStrike" dirty="0">
                          <a:latin typeface="Arial Narrow"/>
                        </a:rPr>
                        <a:t>and </a:t>
                      </a:r>
                      <a:r>
                        <a:rPr lang="en-US" sz="1000" b="0" i="0" u="none" strike="noStrike" dirty="0" smtClean="0">
                          <a:latin typeface="Arial Narrow"/>
                        </a:rPr>
                        <a:t>alarms (system alerts)</a:t>
                      </a:r>
                      <a:endParaRPr lang="en-US" sz="1000" b="0" i="0" u="none" strike="noStrike" dirty="0">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latin typeface="Arial Narrow"/>
                        </a:rPr>
                        <a:t>Competitive advantage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906">
                <a:tc>
                  <a:txBody>
                    <a:bodyPr/>
                    <a:lstStyle/>
                    <a:p>
                      <a:pPr algn="ctr" fontAlgn="ctr"/>
                      <a:r>
                        <a:rPr lang="en-US" sz="1000" b="1" i="0" u="none" strike="noStrike" dirty="0">
                          <a:solidFill>
                            <a:srgbClr val="C00000"/>
                          </a:solidFill>
                          <a:latin typeface="Arial" pitchFamily="34" charset="0"/>
                          <a:cs typeface="Arial" pitchFamily="34" charset="0"/>
                        </a:rPr>
                        <a:t>Sleek, contemporary </a:t>
                      </a:r>
                      <a:r>
                        <a:rPr lang="en-US" sz="1000" b="1" i="0" u="none" strike="noStrike" dirty="0" smtClean="0">
                          <a:solidFill>
                            <a:srgbClr val="C00000"/>
                          </a:solidFill>
                          <a:latin typeface="Arial" pitchFamily="34" charset="0"/>
                          <a:cs typeface="Arial" pitchFamily="34" charset="0"/>
                        </a:rPr>
                        <a:t/>
                      </a:r>
                      <a:br>
                        <a:rPr lang="en-US" sz="1000" b="1" i="0" u="none" strike="noStrike" dirty="0" smtClean="0">
                          <a:solidFill>
                            <a:srgbClr val="C00000"/>
                          </a:solidFill>
                          <a:latin typeface="Arial" pitchFamily="34" charset="0"/>
                          <a:cs typeface="Arial" pitchFamily="34" charset="0"/>
                        </a:rPr>
                      </a:br>
                      <a:r>
                        <a:rPr lang="en-US" sz="1000" b="1" i="0" u="none" strike="noStrike" dirty="0" smtClean="0">
                          <a:solidFill>
                            <a:srgbClr val="C00000"/>
                          </a:solidFill>
                          <a:latin typeface="Arial" pitchFamily="34" charset="0"/>
                          <a:cs typeface="Arial" pitchFamily="34" charset="0"/>
                        </a:rPr>
                        <a:t>design</a:t>
                      </a:r>
                      <a:endParaRPr lang="en-US" sz="1000" b="1" i="0" u="none" strike="noStrike" dirty="0">
                        <a:solidFill>
                          <a:srgbClr val="C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smtClean="0">
                          <a:latin typeface="Arial Narrow"/>
                        </a:rPr>
                        <a:t>Elegant, high tech </a:t>
                      </a:r>
                      <a:r>
                        <a:rPr lang="en-US" sz="1000" b="0" i="0" u="none" strike="noStrike" dirty="0">
                          <a:latin typeface="Arial Narrow"/>
                        </a:rPr>
                        <a:t>design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instills </a:t>
                      </a:r>
                      <a:r>
                        <a:rPr lang="en-US" sz="1000" b="0" i="0" u="none" strike="noStrike" dirty="0">
                          <a:latin typeface="Arial Narrow"/>
                        </a:rPr>
                        <a:t>confidence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Homeowner product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satisfaction </a:t>
                      </a:r>
                      <a:r>
                        <a:rPr lang="en-US" sz="1000" b="0" i="0" u="none" strike="noStrike" dirty="0">
                          <a:latin typeface="Arial Narrow"/>
                        </a:rPr>
                        <a:t>increased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Easier to up sell an attractive water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heater</a:t>
                      </a:r>
                      <a:r>
                        <a:rPr lang="en-US" sz="1000" b="0" i="0" u="none" strike="noStrike" dirty="0">
                          <a:latin typeface="Arial Narrow"/>
                        </a:rPr>
                        <a:t>; more sales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latin typeface="Arial Narrow"/>
                        </a:rPr>
                        <a:t>Competitive advantage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9633">
                <a:tc>
                  <a:txBody>
                    <a:bodyPr/>
                    <a:lstStyle/>
                    <a:p>
                      <a:pPr algn="ctr" fontAlgn="ctr"/>
                      <a:r>
                        <a:rPr lang="en-US" sz="1000" b="1" i="0" u="none" strike="noStrike" dirty="0">
                          <a:solidFill>
                            <a:srgbClr val="C00000"/>
                          </a:solidFill>
                          <a:latin typeface="Arial" pitchFamily="34" charset="0"/>
                          <a:cs typeface="Arial" pitchFamily="34" charset="0"/>
                        </a:rPr>
                        <a:t>Narrow diameter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latin typeface="Arial Narrow"/>
                        </a:rPr>
                        <a:t>Easier installation in tight spots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Takes up less floor space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Fits through tight access doors for more application flexibility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latin typeface="Arial Narrow"/>
                        </a:rPr>
                        <a:t>Competitive advantage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7624">
                <a:tc>
                  <a:txBody>
                    <a:bodyPr/>
                    <a:lstStyle/>
                    <a:p>
                      <a:pPr algn="ctr" fontAlgn="ctr"/>
                      <a:r>
                        <a:rPr lang="en-US" sz="1000" b="1" i="0" u="none" strike="noStrike" dirty="0">
                          <a:solidFill>
                            <a:srgbClr val="C00000"/>
                          </a:solidFill>
                          <a:latin typeface="Arial" pitchFamily="34" charset="0"/>
                          <a:cs typeface="Arial" pitchFamily="34" charset="0"/>
                        </a:rPr>
                        <a:t>Ambient temp operating range: </a:t>
                      </a:r>
                      <a:r>
                        <a:rPr lang="en-US" sz="1000" b="1" i="0" u="none" strike="noStrike" dirty="0" smtClean="0">
                          <a:solidFill>
                            <a:srgbClr val="C00000"/>
                          </a:solidFill>
                          <a:latin typeface="Arial" pitchFamily="34" charset="0"/>
                          <a:cs typeface="Arial" pitchFamily="34" charset="0"/>
                        </a:rPr>
                        <a:t/>
                      </a:r>
                      <a:br>
                        <a:rPr lang="en-US" sz="1000" b="1" i="0" u="none" strike="noStrike" dirty="0" smtClean="0">
                          <a:solidFill>
                            <a:srgbClr val="C00000"/>
                          </a:solidFill>
                          <a:latin typeface="Arial" pitchFamily="34" charset="0"/>
                          <a:cs typeface="Arial" pitchFamily="34" charset="0"/>
                        </a:rPr>
                      </a:br>
                      <a:r>
                        <a:rPr lang="en-US" sz="1000" b="1" i="0" u="none" strike="noStrike" dirty="0" smtClean="0">
                          <a:solidFill>
                            <a:srgbClr val="C00000"/>
                          </a:solidFill>
                          <a:latin typeface="Arial" pitchFamily="34" charset="0"/>
                          <a:cs typeface="Arial" pitchFamily="34" charset="0"/>
                        </a:rPr>
                        <a:t>37-120 </a:t>
                      </a:r>
                      <a:r>
                        <a:rPr lang="en-US" sz="1000" b="1" i="0" u="none" strike="noStrike" dirty="0">
                          <a:solidFill>
                            <a:srgbClr val="C00000"/>
                          </a:solidFill>
                          <a:latin typeface="Arial" pitchFamily="34" charset="0"/>
                          <a:cs typeface="Arial" pitchFamily="34" charset="0"/>
                        </a:rPr>
                        <a:t>degrees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latin typeface="Arial Narrow"/>
                        </a:rPr>
                        <a:t>Widest operating temp. range in its class, able to operate in lower temperatures (cooler climates)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Lowers energy costs by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operating Heat Pump more </a:t>
                      </a:r>
                      <a:br>
                        <a:rPr lang="en-US" sz="1000" b="0" i="0" u="none" strike="noStrike" dirty="0" smtClean="0">
                          <a:latin typeface="Arial Narrow"/>
                        </a:rPr>
                      </a:br>
                      <a:r>
                        <a:rPr lang="en-US" sz="1000" b="0" i="0" u="none" strike="noStrike" dirty="0" smtClean="0">
                          <a:latin typeface="Arial Narrow"/>
                        </a:rPr>
                        <a:t>days </a:t>
                      </a:r>
                      <a:r>
                        <a:rPr lang="en-US" sz="1000" b="0" i="0" u="none" strike="noStrike" dirty="0">
                          <a:latin typeface="Arial Narrow"/>
                        </a:rPr>
                        <a:t>per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Can be installed in more geographic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areas</a:t>
                      </a:r>
                      <a:r>
                        <a:rPr lang="en-US" sz="1000" b="0" i="0" u="none" strike="noStrike" dirty="0">
                          <a:latin typeface="Arial Narrow"/>
                        </a:rPr>
                        <a:t>. Designed to meet Northern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climate </a:t>
                      </a:r>
                      <a:r>
                        <a:rPr lang="en-US" sz="1000" b="0" i="0" u="none" strike="noStrike" dirty="0">
                          <a:latin typeface="Arial Narrow"/>
                        </a:rPr>
                        <a:t>spec (Tier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latin typeface="Arial Narrow"/>
                        </a:rPr>
                        <a:t>Competitive advantage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623">
                <a:tc>
                  <a:txBody>
                    <a:bodyPr/>
                    <a:lstStyle/>
                    <a:p>
                      <a:pPr algn="ctr" fontAlgn="ctr"/>
                      <a:r>
                        <a:rPr lang="en-US" sz="1000" b="1" i="0" u="none" strike="noStrike" dirty="0">
                          <a:solidFill>
                            <a:srgbClr val="C00000"/>
                          </a:solidFill>
                          <a:latin typeface="Arial" pitchFamily="34" charset="0"/>
                          <a:cs typeface="Arial" pitchFamily="34" charset="0"/>
                        </a:rPr>
                        <a:t>R410A Refrigerant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smtClean="0">
                          <a:latin typeface="Arial Narrow"/>
                        </a:rPr>
                        <a:t>Considered </a:t>
                      </a:r>
                      <a:r>
                        <a:rPr lang="en-US" sz="1000" b="0" i="0" u="none" strike="noStrike" dirty="0">
                          <a:latin typeface="Arial Narrow"/>
                        </a:rPr>
                        <a:t>to be a more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eco-friendly </a:t>
                      </a:r>
                      <a:r>
                        <a:rPr lang="en-US" sz="1000" b="0" i="0" u="none" strike="noStrike" dirty="0">
                          <a:latin typeface="Arial Narrow"/>
                        </a:rPr>
                        <a:t>choice </a:t>
                      </a:r>
                      <a:r>
                        <a:rPr lang="en-US" sz="1000" b="0" i="0" u="none" strike="noStrike">
                          <a:latin typeface="Arial Narrow"/>
                        </a:rPr>
                        <a:t>over </a:t>
                      </a:r>
                      <a:r>
                        <a:rPr lang="en-US" sz="1000" b="0" i="0" u="none" strike="noStrike" smtClean="0">
                          <a:latin typeface="Arial Narrow"/>
                        </a:rPr>
                        <a:t>R134A,</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only Rheem Hybrid has it</a:t>
                      </a:r>
                      <a:endParaRPr lang="en-US" sz="1000" b="0" i="0" u="none" strike="noStrike" dirty="0">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A "greener" </a:t>
                      </a:r>
                      <a:r>
                        <a:rPr lang="en-US" sz="1000" b="0" i="0" u="none" strike="noStrike" dirty="0" smtClean="0">
                          <a:latin typeface="Arial Narrow"/>
                        </a:rPr>
                        <a:t>feel-good </a:t>
                      </a:r>
                      <a:br>
                        <a:rPr lang="en-US" sz="1000" b="0" i="0" u="none" strike="noStrike" dirty="0" smtClean="0">
                          <a:latin typeface="Arial Narrow"/>
                        </a:rPr>
                      </a:br>
                      <a:r>
                        <a:rPr lang="en-US" sz="1000" b="0" i="0" u="none" strike="noStrike" dirty="0" smtClean="0">
                          <a:latin typeface="Arial Narrow"/>
                        </a:rPr>
                        <a:t>product </a:t>
                      </a:r>
                      <a:r>
                        <a:rPr lang="en-US" sz="1000" b="0" i="0" u="none" strike="noStrike" dirty="0">
                          <a:latin typeface="Arial Narrow"/>
                        </a:rPr>
                        <a:t>choice.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Required by new Federal laws for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HVAC equipment, R410A </a:t>
                      </a:r>
                      <a:r>
                        <a:rPr lang="en-US" sz="1000" b="0" i="0" u="none" strike="noStrike" dirty="0">
                          <a:latin typeface="Arial Narrow"/>
                        </a:rPr>
                        <a:t>is now a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commonly </a:t>
                      </a:r>
                      <a:r>
                        <a:rPr lang="en-US" sz="1000" b="0" i="0" u="none" strike="noStrike" dirty="0">
                          <a:latin typeface="Arial Narrow"/>
                        </a:rPr>
                        <a:t>available </a:t>
                      </a:r>
                      <a:r>
                        <a:rPr lang="en-US" sz="1000" b="0" i="0" u="none" strike="noStrike" dirty="0" smtClean="0">
                          <a:latin typeface="Arial Narrow"/>
                        </a:rPr>
                        <a:t>refrigerant </a:t>
                      </a:r>
                      <a:r>
                        <a:rPr lang="en-US" sz="1000" b="0" i="0" u="none" strike="noStrike" dirty="0">
                          <a:latin typeface="Arial Narrow"/>
                        </a:rPr>
                        <a:t>that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contractors know and </a:t>
                      </a:r>
                      <a:r>
                        <a:rPr lang="en-US" sz="1000" b="0" i="0" u="none" strike="noStrike" dirty="0">
                          <a:latin typeface="Arial Narrow"/>
                        </a:rPr>
                        <a:t>respect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latin typeface="Arial Narrow"/>
                        </a:rPr>
                        <a:t>Competitive advantage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4852">
                <a:tc>
                  <a:txBody>
                    <a:bodyPr/>
                    <a:lstStyle/>
                    <a:p>
                      <a:pPr algn="ctr" fontAlgn="ctr"/>
                      <a:r>
                        <a:rPr lang="en-US" sz="1000" b="1" i="0" u="none" strike="noStrike" smtClean="0">
                          <a:solidFill>
                            <a:srgbClr val="C00000"/>
                          </a:solidFill>
                          <a:latin typeface="Arial" pitchFamily="34" charset="0"/>
                          <a:cs typeface="Arial" pitchFamily="34" charset="0"/>
                        </a:rPr>
                        <a:t>Interconnectivity </a:t>
                      </a:r>
                      <a:r>
                        <a:rPr lang="en-US" sz="1000" b="1" i="0" u="none" strike="noStrike" dirty="0">
                          <a:solidFill>
                            <a:srgbClr val="C00000"/>
                          </a:solidFill>
                          <a:latin typeface="Arial" pitchFamily="34" charset="0"/>
                          <a:cs typeface="Arial" pitchFamily="34" charset="0"/>
                        </a:rPr>
                        <a:t>enabled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latin typeface="Arial Narrow"/>
                        </a:rPr>
                        <a:t>Built for future communication capabilities </a:t>
                      </a:r>
                      <a:r>
                        <a:rPr lang="en-US" sz="1000" b="0" i="0" u="none" strike="noStrike" dirty="0" smtClean="0">
                          <a:latin typeface="Arial Narrow"/>
                        </a:rPr>
                        <a:t>with </a:t>
                      </a:r>
                      <a:r>
                        <a:rPr lang="en-US" sz="1000" b="0" i="0" u="none" strike="noStrike" dirty="0" err="1" smtClean="0">
                          <a:latin typeface="Arial Narrow"/>
                        </a:rPr>
                        <a:t>EcoNet</a:t>
                      </a:r>
                      <a:endParaRPr lang="en-US" sz="1000" b="0" i="0" u="none" strike="noStrike" dirty="0">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Easily upgraded with future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software </a:t>
                      </a:r>
                      <a:r>
                        <a:rPr lang="en-US" sz="1000" b="0" i="0" u="none" strike="noStrike" dirty="0">
                          <a:latin typeface="Arial Narrow"/>
                        </a:rPr>
                        <a:t>updates &amp; features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Plan to offer future remote diagnostics &amp; control features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latin typeface="Arial Narrow"/>
                        </a:rPr>
                        <a:t>Competitive advantage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0134">
                <a:tc>
                  <a:txBody>
                    <a:bodyPr/>
                    <a:lstStyle/>
                    <a:p>
                      <a:pPr algn="ctr" fontAlgn="ctr"/>
                      <a:r>
                        <a:rPr lang="en-US" sz="1000" b="1" i="0" u="none" strike="noStrike" dirty="0">
                          <a:solidFill>
                            <a:srgbClr val="C00000"/>
                          </a:solidFill>
                          <a:latin typeface="Arial" pitchFamily="34" charset="0"/>
                          <a:cs typeface="Arial" pitchFamily="34" charset="0"/>
                        </a:rPr>
                        <a:t>ENERGY STAR </a:t>
                      </a:r>
                      <a:r>
                        <a:rPr lang="en-US" sz="1000" b="1" i="0" u="none" strike="noStrike" dirty="0" smtClean="0">
                          <a:solidFill>
                            <a:srgbClr val="C00000"/>
                          </a:solidFill>
                          <a:latin typeface="Arial" pitchFamily="34" charset="0"/>
                          <a:cs typeface="Arial" pitchFamily="34" charset="0"/>
                        </a:rPr>
                        <a:t>rated</a:t>
                      </a:r>
                      <a:r>
                        <a:rPr lang="en-US" sz="1000" b="1" i="0" u="none" strike="noStrike" dirty="0">
                          <a:solidFill>
                            <a:srgbClr val="C00000"/>
                          </a:solidFill>
                          <a:latin typeface="Arial" pitchFamily="34" charset="0"/>
                          <a:cs typeface="Arial" pitchFamily="34" charset="0"/>
                        </a:rPr>
                        <a:t>, </a:t>
                      </a:r>
                      <a:r>
                        <a:rPr lang="en-US" sz="1000" b="1" i="0" u="none" strike="noStrike" dirty="0" smtClean="0">
                          <a:solidFill>
                            <a:srgbClr val="C00000"/>
                          </a:solidFill>
                          <a:latin typeface="Arial" pitchFamily="34" charset="0"/>
                          <a:cs typeface="Arial" pitchFamily="34" charset="0"/>
                        </a:rPr>
                        <a:t/>
                      </a:r>
                      <a:br>
                        <a:rPr lang="en-US" sz="1000" b="1" i="0" u="none" strike="noStrike" dirty="0" smtClean="0">
                          <a:solidFill>
                            <a:srgbClr val="C00000"/>
                          </a:solidFill>
                          <a:latin typeface="Arial" pitchFamily="34" charset="0"/>
                          <a:cs typeface="Arial" pitchFamily="34" charset="0"/>
                        </a:rPr>
                      </a:br>
                      <a:r>
                        <a:rPr lang="en-US" sz="1000" b="1" i="0" u="none" strike="noStrike" dirty="0" smtClean="0">
                          <a:solidFill>
                            <a:srgbClr val="C00000"/>
                          </a:solidFill>
                          <a:latin typeface="Arial" pitchFamily="34" charset="0"/>
                          <a:cs typeface="Arial" pitchFamily="34" charset="0"/>
                        </a:rPr>
                        <a:t>plus </a:t>
                      </a:r>
                      <a:r>
                        <a:rPr lang="en-US" sz="1000" b="1" i="0" u="none" strike="noStrike" dirty="0">
                          <a:solidFill>
                            <a:srgbClr val="C00000"/>
                          </a:solidFill>
                          <a:latin typeface="Arial" pitchFamily="34" charset="0"/>
                          <a:cs typeface="Arial" pitchFamily="34" charset="0"/>
                        </a:rPr>
                        <a:t>fed. tax credits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latin typeface="Arial Narrow"/>
                        </a:rPr>
                        <a:t>ES designation insures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energy </a:t>
                      </a:r>
                      <a:r>
                        <a:rPr lang="en-US" sz="1000" b="0" i="0" u="none" strike="noStrike" dirty="0">
                          <a:latin typeface="Arial Narrow"/>
                        </a:rPr>
                        <a:t>efficiency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Increases homeowner's confidence </a:t>
                      </a:r>
                      <a:r>
                        <a:rPr lang="en-US" sz="1000" b="0" i="0" u="none" strike="noStrike" dirty="0" smtClean="0">
                          <a:latin typeface="Arial Narrow"/>
                        </a:rPr>
                        <a:t/>
                      </a:r>
                      <a:br>
                        <a:rPr lang="en-US" sz="1000" b="0" i="0" u="none" strike="noStrike" dirty="0" smtClean="0">
                          <a:latin typeface="Arial Narrow"/>
                        </a:rPr>
                      </a:br>
                      <a:r>
                        <a:rPr lang="en-US" sz="1000" b="0" i="0" u="none" strike="noStrike" dirty="0" smtClean="0">
                          <a:latin typeface="Arial Narrow"/>
                        </a:rPr>
                        <a:t>and qualifies</a:t>
                      </a:r>
                      <a:r>
                        <a:rPr lang="en-US" sz="1000" b="0" i="0" u="none" strike="noStrike" baseline="0" dirty="0" smtClean="0">
                          <a:latin typeface="Arial Narrow"/>
                        </a:rPr>
                        <a:t> for many rebates/ incentives</a:t>
                      </a:r>
                      <a:endParaRPr lang="en-US" sz="1000" b="0" i="0" u="none" strike="noStrike" dirty="0">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Narrow"/>
                        </a:rPr>
                        <a:t>Easier up sell with ES label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latin typeface="Arial Narrow"/>
                        </a:rPr>
                        <a:t>Competitive advantage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8801100" y="6527800"/>
            <a:ext cx="315913" cy="246063"/>
          </a:xfrm>
          <a:prstGeom prst="rect">
            <a:avLst/>
          </a:prstGeom>
        </p:spPr>
        <p:txBody>
          <a:bodyPr wrap="none">
            <a:spAutoFit/>
          </a:bodyPr>
          <a:lstStyle/>
          <a:p>
            <a:pPr>
              <a:defRPr/>
            </a:pPr>
            <a:fld id="{A6A624B0-E517-41EC-A8B8-54718226FDDF}" type="slidenum">
              <a:rPr lang="en-US" sz="1000">
                <a:solidFill>
                  <a:schemeClr val="tx1">
                    <a:lumMod val="65000"/>
                    <a:lumOff val="35000"/>
                  </a:schemeClr>
                </a:solidFill>
              </a:rPr>
              <a:pPr>
                <a:defRPr/>
              </a:pPr>
              <a:t>42</a:t>
            </a:fld>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180"/>
            <a:ext cx="9144000" cy="972564"/>
          </a:xfrm>
        </p:spPr>
        <p:txBody>
          <a:bodyPr/>
          <a:lstStyle/>
          <a:p>
            <a:r>
              <a:rPr lang="en-US" dirty="0" smtClean="0"/>
              <a:t>Rheem Gas Product Line</a:t>
            </a:r>
            <a:endParaRPr lang="en-US" dirty="0"/>
          </a:p>
        </p:txBody>
      </p:sp>
      <p:sp>
        <p:nvSpPr>
          <p:cNvPr id="5"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25" name="Picture 3" descr="\\bdataprod1\lbutler\My Documents\Residential Reset Commercialization\Reset Images_Rheem+Ruud\Rheem Lower+Higher Res Cropped Pro Images\RHClassic-Hi-Eff-PowerVent-Gas-BrassDV-Low.png"/>
          <p:cNvPicPr>
            <a:picLocks noChangeAspect="1" noChangeArrowheads="1"/>
          </p:cNvPicPr>
          <p:nvPr/>
        </p:nvPicPr>
        <p:blipFill>
          <a:blip r:embed="rId2"/>
          <a:srcRect/>
          <a:stretch>
            <a:fillRect/>
          </a:stretch>
        </p:blipFill>
        <p:spPr bwMode="auto">
          <a:xfrm>
            <a:off x="2032004" y="2250373"/>
            <a:ext cx="967990" cy="2606795"/>
          </a:xfrm>
          <a:prstGeom prst="rect">
            <a:avLst/>
          </a:prstGeom>
          <a:noFill/>
        </p:spPr>
      </p:pic>
      <p:pic>
        <p:nvPicPr>
          <p:cNvPr id="26" name="Picture 2" descr="\\bdataprod1\lbutler\My Documents\Residential Reset Commercialization\Reset Images_Rheem+Ruud\Rheem Lower+Higher Res Cropped Pro Images\RHClassic-Hi-Eff-Short-PowerVent-Gas-BrassDV-Low.png"/>
          <p:cNvPicPr>
            <a:picLocks noChangeAspect="1" noChangeArrowheads="1"/>
          </p:cNvPicPr>
          <p:nvPr/>
        </p:nvPicPr>
        <p:blipFill>
          <a:blip r:embed="rId3"/>
          <a:srcRect/>
          <a:stretch>
            <a:fillRect/>
          </a:stretch>
        </p:blipFill>
        <p:spPr bwMode="auto">
          <a:xfrm>
            <a:off x="3477042" y="2138570"/>
            <a:ext cx="987758" cy="2718598"/>
          </a:xfrm>
          <a:prstGeom prst="rect">
            <a:avLst/>
          </a:prstGeom>
          <a:noFill/>
        </p:spPr>
      </p:pic>
      <p:pic>
        <p:nvPicPr>
          <p:cNvPr id="27" name="Picture 26"/>
          <p:cNvPicPr>
            <a:picLocks noChangeAspect="1"/>
          </p:cNvPicPr>
          <p:nvPr/>
        </p:nvPicPr>
        <p:blipFill>
          <a:blip r:embed="rId4">
            <a:clrChange>
              <a:clrFrom>
                <a:srgbClr val="FFFFFF"/>
              </a:clrFrom>
              <a:clrTo>
                <a:srgbClr val="FFFFFF">
                  <a:alpha val="0"/>
                </a:srgbClr>
              </a:clrTo>
            </a:clrChange>
          </a:blip>
          <a:srcRect b="-9976"/>
          <a:stretch>
            <a:fillRect/>
          </a:stretch>
        </p:blipFill>
        <p:spPr>
          <a:xfrm>
            <a:off x="6004000" y="2681734"/>
            <a:ext cx="815345" cy="2378626"/>
          </a:xfrm>
          <a:prstGeom prst="rect">
            <a:avLst/>
          </a:prstGeom>
        </p:spPr>
      </p:pic>
      <p:pic>
        <p:nvPicPr>
          <p:cNvPr id="28" name="Picture 27"/>
          <p:cNvPicPr>
            <a:picLocks noChangeAspect="1"/>
          </p:cNvPicPr>
          <p:nvPr/>
        </p:nvPicPr>
        <p:blipFill>
          <a:blip r:embed="rId5">
            <a:clrChange>
              <a:clrFrom>
                <a:srgbClr val="FFFFFF"/>
              </a:clrFrom>
              <a:clrTo>
                <a:srgbClr val="FFFFFF">
                  <a:alpha val="0"/>
                </a:srgbClr>
              </a:clrTo>
            </a:clrChange>
          </a:blip>
          <a:srcRect b="-902"/>
          <a:stretch>
            <a:fillRect/>
          </a:stretch>
        </p:blipFill>
        <p:spPr>
          <a:xfrm>
            <a:off x="4990476" y="2403296"/>
            <a:ext cx="689697" cy="2453872"/>
          </a:xfrm>
          <a:prstGeom prst="rect">
            <a:avLst/>
          </a:prstGeom>
        </p:spPr>
      </p:pic>
      <p:grpSp>
        <p:nvGrpSpPr>
          <p:cNvPr id="30" name="Group 29"/>
          <p:cNvGrpSpPr/>
          <p:nvPr/>
        </p:nvGrpSpPr>
        <p:grpSpPr>
          <a:xfrm>
            <a:off x="6609783" y="2290759"/>
            <a:ext cx="1072299" cy="2797802"/>
            <a:chOff x="7173943" y="2477072"/>
            <a:chExt cx="956680" cy="2496133"/>
          </a:xfrm>
        </p:grpSpPr>
        <p:pic>
          <p:nvPicPr>
            <p:cNvPr id="31" name="Picture 11" descr="R:\2012-VBL-Product-Images\Rheem Residential\Gas Water Heaters\RHM-Direct-Vent-Gas.jpg"/>
            <p:cNvPicPr>
              <a:picLocks noChangeAspect="1" noChangeArrowheads="1"/>
            </p:cNvPicPr>
            <p:nvPr/>
          </p:nvPicPr>
          <p:blipFill>
            <a:blip r:embed="rId6">
              <a:clrChange>
                <a:clrFrom>
                  <a:srgbClr val="FFFFFF"/>
                </a:clrFrom>
                <a:clrTo>
                  <a:srgbClr val="FFFFFF">
                    <a:alpha val="0"/>
                  </a:srgbClr>
                </a:clrTo>
              </a:clrChange>
            </a:blip>
            <a:srcRect r="49062"/>
            <a:stretch>
              <a:fillRect/>
            </a:stretch>
          </p:blipFill>
          <p:spPr bwMode="auto">
            <a:xfrm>
              <a:off x="7173943" y="2477072"/>
              <a:ext cx="661173" cy="2496132"/>
            </a:xfrm>
            <a:prstGeom prst="rect">
              <a:avLst/>
            </a:prstGeom>
            <a:noFill/>
          </p:spPr>
        </p:pic>
        <p:pic>
          <p:nvPicPr>
            <p:cNvPr id="32" name="Picture 11" descr="R:\2012-VBL-Product-Images\Rheem Residential\Gas Water Heaters\RHM-Direct-Vent-Gas.jpg"/>
            <p:cNvPicPr>
              <a:picLocks noChangeAspect="1" noChangeArrowheads="1"/>
            </p:cNvPicPr>
            <p:nvPr/>
          </p:nvPicPr>
          <p:blipFill>
            <a:blip r:embed="rId6">
              <a:clrChange>
                <a:clrFrom>
                  <a:srgbClr val="FFFFFF"/>
                </a:clrFrom>
                <a:clrTo>
                  <a:srgbClr val="FFFFFF">
                    <a:alpha val="0"/>
                  </a:srgbClr>
                </a:clrTo>
              </a:clrChange>
            </a:blip>
            <a:srcRect l="72691" b="77532"/>
            <a:stretch>
              <a:fillRect/>
            </a:stretch>
          </p:blipFill>
          <p:spPr bwMode="auto">
            <a:xfrm>
              <a:off x="7775516" y="2481350"/>
              <a:ext cx="355107" cy="560842"/>
            </a:xfrm>
            <a:prstGeom prst="rect">
              <a:avLst/>
            </a:prstGeom>
            <a:noFill/>
          </p:spPr>
        </p:pic>
        <p:pic>
          <p:nvPicPr>
            <p:cNvPr id="33" name="Picture 4" descr="\\bdataprod1\lbutler\My Documents\Residential Reset Commercialization\Reset Images_Rheem+Ruud\Rheem Lower+Higher Res Cropped Pro Images\RHClassic-Direct-Vent-Gas-BrassDV-Low.png"/>
            <p:cNvPicPr>
              <a:picLocks noChangeAspect="1" noChangeArrowheads="1"/>
            </p:cNvPicPr>
            <p:nvPr/>
          </p:nvPicPr>
          <p:blipFill>
            <a:blip r:embed="rId7"/>
            <a:srcRect t="19825" r="44942"/>
            <a:stretch>
              <a:fillRect/>
            </a:stretch>
          </p:blipFill>
          <p:spPr bwMode="auto">
            <a:xfrm>
              <a:off x="7173943" y="3194319"/>
              <a:ext cx="688880" cy="1778886"/>
            </a:xfrm>
            <a:prstGeom prst="rect">
              <a:avLst/>
            </a:prstGeom>
            <a:noFill/>
          </p:spPr>
        </p:pic>
      </p:grpSp>
      <p:pic>
        <p:nvPicPr>
          <p:cNvPr id="35" name="Picture 5" descr="\\bdataprod1\lbutler\My Documents\Residential Reset Commercialization\Reset Images_Rheem+Ruud\Rheem Lower+Higher Res Cropped Pro Images\RHClassic-MFG-Home-DVX-Gas-BrassDrainvalve-Low.png"/>
          <p:cNvPicPr>
            <a:picLocks noChangeAspect="1" noChangeArrowheads="1"/>
          </p:cNvPicPr>
          <p:nvPr/>
        </p:nvPicPr>
        <p:blipFill>
          <a:blip r:embed="rId8"/>
          <a:srcRect/>
          <a:stretch>
            <a:fillRect/>
          </a:stretch>
        </p:blipFill>
        <p:spPr bwMode="auto">
          <a:xfrm>
            <a:off x="5512241" y="1830449"/>
            <a:ext cx="792933" cy="3276584"/>
          </a:xfrm>
          <a:prstGeom prst="rect">
            <a:avLst/>
          </a:prstGeom>
          <a:noFill/>
        </p:spPr>
      </p:pic>
      <p:pic>
        <p:nvPicPr>
          <p:cNvPr id="3074" name="Picture 2" descr="\\bdataprod1\lbutler\My Documents\Residential Reset Commercialization\Reset Images_Rheem+Ruud\Rheem Lower+Higher Res Cropped Pro Images\RHClassicPlus-Non-Domed_HD-PDV-Gas-BrassDV-Low.png"/>
          <p:cNvPicPr>
            <a:picLocks noChangeAspect="1" noChangeArrowheads="1"/>
          </p:cNvPicPr>
          <p:nvPr/>
        </p:nvPicPr>
        <p:blipFill>
          <a:blip r:embed="rId9"/>
          <a:srcRect/>
          <a:stretch>
            <a:fillRect/>
          </a:stretch>
        </p:blipFill>
        <p:spPr bwMode="auto">
          <a:xfrm>
            <a:off x="2768647" y="2385030"/>
            <a:ext cx="958372" cy="2722003"/>
          </a:xfrm>
          <a:prstGeom prst="rect">
            <a:avLst/>
          </a:prstGeom>
          <a:noFill/>
        </p:spPr>
      </p:pic>
      <p:pic>
        <p:nvPicPr>
          <p:cNvPr id="24" name="Picture 8" descr="\\bdataprod1\lbutler\My Documents\Residential Reset Commercialization\Reset Images_Rheem+Ruud\Rheem Lower+Higher Res Cropped Pro Images\RHClassic-Domed-PDV-Gas-BrassDV-Low.png"/>
          <p:cNvPicPr>
            <a:picLocks noChangeAspect="1" noChangeArrowheads="1"/>
          </p:cNvPicPr>
          <p:nvPr/>
        </p:nvPicPr>
        <p:blipFill>
          <a:blip r:embed="rId10"/>
          <a:srcRect/>
          <a:stretch>
            <a:fillRect/>
          </a:stretch>
        </p:blipFill>
        <p:spPr bwMode="auto">
          <a:xfrm>
            <a:off x="4134422" y="2456264"/>
            <a:ext cx="982551" cy="2650769"/>
          </a:xfrm>
          <a:prstGeom prst="rect">
            <a:avLst/>
          </a:prstGeom>
          <a:noFill/>
        </p:spPr>
      </p:pic>
      <p:pic>
        <p:nvPicPr>
          <p:cNvPr id="20" name="Picture 2" descr="\\bdataprod1\lbutler\My Documents\Tankless 2010\Condensing Unit Images\Group_RHM-Condensing-Tankless.jpg"/>
          <p:cNvPicPr>
            <a:picLocks noChangeAspect="1" noChangeArrowheads="1"/>
          </p:cNvPicPr>
          <p:nvPr/>
        </p:nvPicPr>
        <p:blipFill>
          <a:blip r:embed="rId11">
            <a:clrChange>
              <a:clrFrom>
                <a:srgbClr val="FDFDFD"/>
              </a:clrFrom>
              <a:clrTo>
                <a:srgbClr val="FDFDFD">
                  <a:alpha val="0"/>
                </a:srgbClr>
              </a:clrTo>
            </a:clrChange>
          </a:blip>
          <a:srcRect/>
          <a:stretch>
            <a:fillRect/>
          </a:stretch>
        </p:blipFill>
        <p:spPr bwMode="auto">
          <a:xfrm>
            <a:off x="7123942" y="3200557"/>
            <a:ext cx="1116280" cy="1319238"/>
          </a:xfrm>
          <a:prstGeom prst="rect">
            <a:avLst/>
          </a:prstGeom>
          <a:noFill/>
        </p:spPr>
      </p:pic>
      <p:grpSp>
        <p:nvGrpSpPr>
          <p:cNvPr id="17" name="Group 16"/>
          <p:cNvGrpSpPr/>
          <p:nvPr/>
        </p:nvGrpSpPr>
        <p:grpSpPr>
          <a:xfrm>
            <a:off x="1332572" y="2368398"/>
            <a:ext cx="982256" cy="2738635"/>
            <a:chOff x="5089688" y="2303421"/>
            <a:chExt cx="1550475" cy="4496259"/>
          </a:xfrm>
        </p:grpSpPr>
        <p:pic>
          <p:nvPicPr>
            <p:cNvPr id="19" name="Picture 18" descr="\\bdataprod1\lbutler\My Documents\Residential Reset Commercialization\Reset Images_Rheem+Ruud\Rheem Lower+Higher Res Cropped Pro Images\RHPrestige-ResidentialHighEffici-CondPDV-Gas-nonES-BrassDV-Low.png"/>
            <p:cNvPicPr>
              <a:picLocks noChangeAspect="1" noChangeArrowheads="1"/>
            </p:cNvPicPr>
            <p:nvPr/>
          </p:nvPicPr>
          <p:blipFill>
            <a:blip r:embed="rId12"/>
            <a:srcRect/>
            <a:stretch>
              <a:fillRect/>
            </a:stretch>
          </p:blipFill>
          <p:spPr bwMode="auto">
            <a:xfrm>
              <a:off x="5089688" y="2303421"/>
              <a:ext cx="1550475" cy="4496259"/>
            </a:xfrm>
            <a:prstGeom prst="rect">
              <a:avLst/>
            </a:prstGeom>
            <a:noFill/>
          </p:spPr>
        </p:pic>
        <p:pic>
          <p:nvPicPr>
            <p:cNvPr id="22" name="Picture 21" descr="\\bdataprod1\lbutler\My Documents\Residential Reset Commercialization\Reset Images_Rheem+Ruud\Rheem Lower+Higher Res Cropped Pro Images\Energy Star Logo.png"/>
            <p:cNvPicPr>
              <a:picLocks noChangeAspect="1" noChangeArrowheads="1"/>
            </p:cNvPicPr>
            <p:nvPr/>
          </p:nvPicPr>
          <p:blipFill>
            <a:blip r:embed="rId13"/>
            <a:srcRect/>
            <a:stretch>
              <a:fillRect/>
            </a:stretch>
          </p:blipFill>
          <p:spPr bwMode="auto">
            <a:xfrm>
              <a:off x="5836805" y="3678234"/>
              <a:ext cx="94488" cy="100584"/>
            </a:xfrm>
            <a:prstGeom prst="rect">
              <a:avLst/>
            </a:prstGeom>
            <a:noFill/>
          </p:spPr>
        </p:pic>
      </p:gr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dataprod1\lbutler\My Documents\Presentations\2013 Presentations\Cutaway Images\Rheem-Classic_gas-cutaway_merged.png"/>
          <p:cNvPicPr>
            <a:picLocks noChangeAspect="1" noChangeArrowheads="1"/>
          </p:cNvPicPr>
          <p:nvPr/>
        </p:nvPicPr>
        <p:blipFill>
          <a:blip r:embed="rId3"/>
          <a:srcRect/>
          <a:stretch>
            <a:fillRect/>
          </a:stretch>
        </p:blipFill>
        <p:spPr bwMode="auto">
          <a:xfrm>
            <a:off x="6869113" y="1199453"/>
            <a:ext cx="1994605" cy="5291808"/>
          </a:xfrm>
          <a:prstGeom prst="rect">
            <a:avLst/>
          </a:prstGeom>
          <a:noFill/>
        </p:spPr>
      </p:pic>
      <p:sp>
        <p:nvSpPr>
          <p:cNvPr id="6146" name="Rectangle 2"/>
          <p:cNvSpPr>
            <a:spLocks noGrp="1" noChangeArrowheads="1"/>
          </p:cNvSpPr>
          <p:nvPr>
            <p:ph type="title"/>
          </p:nvPr>
        </p:nvSpPr>
        <p:spPr>
          <a:xfrm>
            <a:off x="0" y="178682"/>
            <a:ext cx="9144000" cy="838200"/>
          </a:xfrm>
        </p:spPr>
        <p:txBody>
          <a:bodyPr>
            <a:normAutofit fontScale="90000"/>
          </a:bodyPr>
          <a:lstStyle/>
          <a:p>
            <a:pPr eaLnBrk="1" hangingPunct="1"/>
            <a:r>
              <a:rPr lang="en-US" sz="4000" dirty="0" smtClean="0"/>
              <a:t>The Rheem Gas Advantage</a:t>
            </a:r>
            <a:r>
              <a:rPr lang="en-US" sz="2800" dirty="0" smtClean="0"/>
              <a:t/>
            </a:r>
            <a:br>
              <a:rPr lang="en-US" sz="2800" dirty="0" smtClean="0"/>
            </a:br>
            <a:r>
              <a:rPr lang="en-US" sz="2400" dirty="0" smtClean="0"/>
              <a:t>Superior Tank, FVIR Protection, ENERGY STAR Line Up</a:t>
            </a:r>
          </a:p>
        </p:txBody>
      </p:sp>
      <p:sp>
        <p:nvSpPr>
          <p:cNvPr id="8195" name="Rectangle 3"/>
          <p:cNvSpPr>
            <a:spLocks noGrp="1" noChangeArrowheads="1"/>
          </p:cNvSpPr>
          <p:nvPr>
            <p:ph type="body" idx="1"/>
          </p:nvPr>
        </p:nvSpPr>
        <p:spPr>
          <a:xfrm>
            <a:off x="766915" y="1508288"/>
            <a:ext cx="5763194" cy="4778211"/>
          </a:xfrm>
        </p:spPr>
        <p:txBody>
          <a:bodyPr>
            <a:normAutofit fontScale="92500"/>
          </a:bodyPr>
          <a:lstStyle/>
          <a:p>
            <a:pPr marL="225425" indent="-225425">
              <a:defRPr/>
            </a:pPr>
            <a:r>
              <a:rPr lang="en-US" altLang="en-US" sz="2000" b="1" dirty="0" smtClean="0"/>
              <a:t>Enhanced-Flow Brass Drain Valve</a:t>
            </a:r>
          </a:p>
          <a:p>
            <a:pPr marL="738188" lvl="1" indent="-276225">
              <a:defRPr/>
            </a:pPr>
            <a:r>
              <a:rPr lang="en-US" altLang="en-US" sz="2100" dirty="0" smtClean="0"/>
              <a:t>Enhanced flow drains the tank in </a:t>
            </a:r>
            <a:r>
              <a:rPr lang="en-US" altLang="en-US" sz="2100" u="sng" dirty="0" smtClean="0"/>
              <a:t>half</a:t>
            </a:r>
            <a:r>
              <a:rPr lang="en-US" altLang="en-US" sz="2100" dirty="0" smtClean="0"/>
              <a:t> the time!</a:t>
            </a:r>
          </a:p>
          <a:p>
            <a:pPr marL="225425" indent="-225425" eaLnBrk="1" hangingPunct="1">
              <a:defRPr/>
            </a:pPr>
            <a:r>
              <a:rPr lang="en-US" altLang="en-US" sz="2000" b="1" dirty="0" err="1" smtClean="0"/>
              <a:t>EverKleen</a:t>
            </a:r>
            <a:r>
              <a:rPr lang="en-US" altLang="en-US" sz="2000" b="1" dirty="0" smtClean="0"/>
              <a:t>™ </a:t>
            </a:r>
          </a:p>
          <a:p>
            <a:pPr lvl="1" eaLnBrk="1" hangingPunct="1">
              <a:defRPr/>
            </a:pPr>
            <a:r>
              <a:rPr lang="en-US" altLang="en-US" sz="2000" dirty="0" smtClean="0"/>
              <a:t>Self-cleaning device removes sediment</a:t>
            </a:r>
          </a:p>
          <a:p>
            <a:pPr marL="225425" indent="-225425" eaLnBrk="1" hangingPunct="1">
              <a:defRPr/>
            </a:pPr>
            <a:r>
              <a:rPr lang="en-US" altLang="en-US" sz="2000" b="1" dirty="0" smtClean="0"/>
              <a:t>Tank Protection System</a:t>
            </a:r>
          </a:p>
          <a:p>
            <a:pPr lvl="1" eaLnBrk="1" hangingPunct="1">
              <a:defRPr/>
            </a:pPr>
            <a:r>
              <a:rPr lang="en-US" altLang="en-US" sz="2000" dirty="0" smtClean="0"/>
              <a:t>Premium grade anode rod </a:t>
            </a:r>
            <a:br>
              <a:rPr lang="en-US" altLang="en-US" sz="2000" dirty="0" smtClean="0"/>
            </a:br>
            <a:r>
              <a:rPr lang="en-US" altLang="en-US" sz="2000" dirty="0" smtClean="0"/>
              <a:t>controls rate of anode depletion</a:t>
            </a:r>
          </a:p>
          <a:p>
            <a:pPr lvl="1" eaLnBrk="1" hangingPunct="1">
              <a:defRPr/>
            </a:pPr>
            <a:r>
              <a:rPr lang="en-US" altLang="en-US" sz="2000" dirty="0" smtClean="0"/>
              <a:t>Offers superior tank protection</a:t>
            </a:r>
          </a:p>
          <a:p>
            <a:pPr lvl="1" eaLnBrk="1" hangingPunct="1">
              <a:defRPr/>
            </a:pPr>
            <a:r>
              <a:rPr lang="en-US" altLang="en-US" sz="2000" dirty="0" smtClean="0"/>
              <a:t>Longer tank and component life</a:t>
            </a:r>
          </a:p>
          <a:p>
            <a:pPr marL="225425" lvl="4" indent="-225425">
              <a:spcAft>
                <a:spcPts val="600"/>
              </a:spcAft>
              <a:buFont typeface="Arial" pitchFamily="34" charset="0"/>
              <a:buChar char="•"/>
              <a:defRPr/>
            </a:pPr>
            <a:r>
              <a:rPr lang="en-US" altLang="en-US" b="1" dirty="0" smtClean="0"/>
              <a:t>Superior Design! Flammable Vapor </a:t>
            </a:r>
            <a:br>
              <a:rPr lang="en-US" altLang="en-US" b="1" dirty="0" smtClean="0"/>
            </a:br>
            <a:r>
              <a:rPr lang="en-US" altLang="en-US" b="1" dirty="0" smtClean="0"/>
              <a:t>Ignition Resistance (FVIR)</a:t>
            </a:r>
          </a:p>
          <a:p>
            <a:pPr marL="225425" lvl="4" indent="-225425">
              <a:spcAft>
                <a:spcPts val="600"/>
              </a:spcAft>
              <a:buFont typeface="Arial" pitchFamily="34" charset="0"/>
              <a:buChar char="•"/>
              <a:defRPr/>
            </a:pPr>
            <a:r>
              <a:rPr lang="en-US" altLang="en-US" b="1" dirty="0" smtClean="0"/>
              <a:t>Largest ENERGY STAR Line Up</a:t>
            </a:r>
            <a:br>
              <a:rPr lang="en-US" altLang="en-US" b="1" dirty="0" smtClean="0"/>
            </a:br>
            <a:r>
              <a:rPr lang="en-US" altLang="en-US" sz="900" b="1" dirty="0" smtClean="0">
                <a:solidFill>
                  <a:schemeClr val="accent3">
                    <a:lumMod val="50000"/>
                  </a:schemeClr>
                </a:solidFill>
              </a:rPr>
              <a:t/>
            </a:r>
            <a:br>
              <a:rPr lang="en-US" altLang="en-US" sz="900" b="1" dirty="0" smtClean="0">
                <a:solidFill>
                  <a:schemeClr val="accent3">
                    <a:lumMod val="50000"/>
                  </a:schemeClr>
                </a:solidFill>
              </a:rPr>
            </a:br>
            <a:r>
              <a:rPr lang="en-US" altLang="en-US" sz="2600" b="1" i="1" dirty="0" smtClean="0">
                <a:solidFill>
                  <a:srgbClr val="C00000"/>
                </a:solidFill>
              </a:rPr>
              <a:t>	</a:t>
            </a:r>
            <a:r>
              <a:rPr lang="en-US" altLang="en-US" b="1" i="1" dirty="0" smtClean="0">
                <a:solidFill>
                  <a:srgbClr val="C00000"/>
                </a:solidFill>
              </a:rPr>
              <a:t>…only from Rheem</a:t>
            </a:r>
            <a:endParaRPr lang="en-US" altLang="en-US" dirty="0" smtClean="0">
              <a:solidFill>
                <a:srgbClr val="C00000"/>
              </a:solidFill>
            </a:endParaRPr>
          </a:p>
          <a:p>
            <a:pPr marL="342900" lvl="4" indent="-342900">
              <a:spcAft>
                <a:spcPts val="600"/>
              </a:spcAft>
              <a:buFont typeface="Arial" pitchFamily="34" charset="0"/>
              <a:buChar char="•"/>
              <a:defRPr/>
            </a:pPr>
            <a:endParaRPr lang="en-US" altLang="en-US" b="1" dirty="0" smtClean="0">
              <a:solidFill>
                <a:schemeClr val="accent3">
                  <a:lumMod val="50000"/>
                </a:schemeClr>
              </a:solidFill>
            </a:endParaRPr>
          </a:p>
          <a:p>
            <a:pPr marL="0" lvl="1" indent="0">
              <a:buNone/>
              <a:defRPr/>
            </a:pPr>
            <a:endParaRPr lang="en-US" altLang="en-US" sz="2000" b="1" i="1" dirty="0" smtClean="0">
              <a:solidFill>
                <a:srgbClr val="FF0000"/>
              </a:solidFill>
            </a:endParaRPr>
          </a:p>
        </p:txBody>
      </p:sp>
      <p:pic>
        <p:nvPicPr>
          <p:cNvPr id="6149" name="Picture 5" descr="resistor anode1"/>
          <p:cNvPicPr>
            <a:picLocks noChangeAspect="1" noChangeArrowheads="1"/>
          </p:cNvPicPr>
          <p:nvPr/>
        </p:nvPicPr>
        <p:blipFill>
          <a:blip r:embed="rId4"/>
          <a:srcRect/>
          <a:stretch>
            <a:fillRect/>
          </a:stretch>
        </p:blipFill>
        <p:spPr bwMode="auto">
          <a:xfrm>
            <a:off x="5180734" y="3329730"/>
            <a:ext cx="1349375" cy="1228725"/>
          </a:xfrm>
          <a:prstGeom prst="rect">
            <a:avLst/>
          </a:prstGeom>
          <a:noFill/>
          <a:ln w="19050">
            <a:solidFill>
              <a:srgbClr val="27759C"/>
            </a:solidFill>
            <a:miter lim="800000"/>
            <a:headEnd/>
            <a:tailEnd/>
          </a:ln>
        </p:spPr>
      </p:pic>
      <p:pic>
        <p:nvPicPr>
          <p:cNvPr id="9" name="Object 7"/>
          <p:cNvPicPr>
            <a:picLocks noChangeAspect="1" noChangeArrowheads="1"/>
          </p:cNvPicPr>
          <p:nvPr/>
        </p:nvPicPr>
        <p:blipFill>
          <a:blip r:embed="rId5"/>
          <a:srcRect/>
          <a:stretch>
            <a:fillRect/>
          </a:stretch>
        </p:blipFill>
        <p:spPr bwMode="auto">
          <a:xfrm>
            <a:off x="4728729" y="5043633"/>
            <a:ext cx="1963738" cy="852691"/>
          </a:xfrm>
          <a:prstGeom prst="rect">
            <a:avLst/>
          </a:prstGeom>
          <a:noFill/>
          <a:ln w="19050">
            <a:solidFill>
              <a:srgbClr val="27759C"/>
            </a:solidFill>
            <a:miter lim="800000"/>
            <a:headEnd/>
            <a:tailEnd/>
          </a:ln>
        </p:spPr>
      </p:pic>
      <p:sp>
        <p:nvSpPr>
          <p:cNvPr id="10"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2" descr="\\bdataprod1\lbutler\My Documents\Presentations\2013 Presentations\Cutaway Images\Rheem-Classic_gas-cutaway_merged.png"/>
          <p:cNvPicPr>
            <a:picLocks noChangeAspect="1" noChangeArrowheads="1"/>
          </p:cNvPicPr>
          <p:nvPr/>
        </p:nvPicPr>
        <p:blipFill>
          <a:blip r:embed="rId3"/>
          <a:srcRect t="66528"/>
          <a:stretch>
            <a:fillRect/>
          </a:stretch>
        </p:blipFill>
        <p:spPr bwMode="auto">
          <a:xfrm>
            <a:off x="3262961" y="1371844"/>
            <a:ext cx="5818477" cy="5167042"/>
          </a:xfrm>
          <a:prstGeom prst="rect">
            <a:avLst/>
          </a:prstGeom>
          <a:noFill/>
        </p:spPr>
      </p:pic>
      <p:sp>
        <p:nvSpPr>
          <p:cNvPr id="18434" name="Rectangle 2"/>
          <p:cNvSpPr>
            <a:spLocks noGrp="1" noChangeArrowheads="1"/>
          </p:cNvSpPr>
          <p:nvPr>
            <p:ph type="title"/>
          </p:nvPr>
        </p:nvSpPr>
        <p:spPr>
          <a:xfrm>
            <a:off x="12304" y="22141"/>
            <a:ext cx="9143999" cy="1076990"/>
          </a:xfrm>
        </p:spPr>
        <p:txBody>
          <a:bodyPr>
            <a:normAutofit/>
          </a:bodyPr>
          <a:lstStyle/>
          <a:p>
            <a:pPr eaLnBrk="1" hangingPunct="1"/>
            <a:r>
              <a:rPr lang="en-US" dirty="0" smtClean="0"/>
              <a:t>Rheem Guardian System™ FVIR</a:t>
            </a:r>
            <a:br>
              <a:rPr lang="en-US" dirty="0" smtClean="0"/>
            </a:br>
            <a:r>
              <a:rPr lang="en-US" sz="2200" dirty="0" smtClean="0"/>
              <a:t>Flammable Vapor Ignition Resistance</a:t>
            </a:r>
          </a:p>
        </p:txBody>
      </p:sp>
      <p:pic>
        <p:nvPicPr>
          <p:cNvPr id="18445" name="Picture 6" descr="AIRshutOFF"/>
          <p:cNvPicPr>
            <a:picLocks noChangeAspect="1" noChangeArrowheads="1"/>
          </p:cNvPicPr>
          <p:nvPr/>
        </p:nvPicPr>
        <p:blipFill>
          <a:blip r:embed="rId4"/>
          <a:srcRect/>
          <a:stretch>
            <a:fillRect/>
          </a:stretch>
        </p:blipFill>
        <p:spPr bwMode="auto">
          <a:xfrm>
            <a:off x="120361" y="1272785"/>
            <a:ext cx="1444513" cy="959902"/>
          </a:xfrm>
          <a:prstGeom prst="rect">
            <a:avLst/>
          </a:prstGeom>
          <a:noFill/>
          <a:ln w="9525">
            <a:noFill/>
            <a:miter lim="800000"/>
            <a:headEnd/>
            <a:tailEnd/>
          </a:ln>
        </p:spPr>
      </p:pic>
      <p:sp>
        <p:nvSpPr>
          <p:cNvPr id="16396" name="Rectangle 5"/>
          <p:cNvSpPr>
            <a:spLocks noChangeArrowheads="1"/>
          </p:cNvSpPr>
          <p:nvPr/>
        </p:nvSpPr>
        <p:spPr bwMode="auto">
          <a:xfrm>
            <a:off x="1092279" y="1877427"/>
            <a:ext cx="3662362" cy="1154113"/>
          </a:xfrm>
          <a:prstGeom prst="rect">
            <a:avLst/>
          </a:prstGeom>
          <a:noFill/>
          <a:ln w="9525">
            <a:noFill/>
            <a:miter lim="800000"/>
            <a:headEnd/>
            <a:tailEnd/>
          </a:ln>
        </p:spPr>
        <p:txBody>
          <a:bodyPr/>
          <a:lstStyle/>
          <a:p>
            <a:pPr>
              <a:buClr>
                <a:schemeClr val="accent3">
                  <a:lumMod val="50000"/>
                </a:schemeClr>
              </a:buClr>
              <a:defRPr/>
            </a:pPr>
            <a:r>
              <a:rPr lang="en-US" sz="2400" b="1" dirty="0">
                <a:solidFill>
                  <a:schemeClr val="tx1">
                    <a:lumMod val="65000"/>
                    <a:lumOff val="35000"/>
                  </a:schemeClr>
                </a:solidFill>
              </a:rPr>
              <a:t>Exclusive Air </a:t>
            </a:r>
            <a:r>
              <a:rPr lang="en-US" sz="2400" b="1" dirty="0" smtClean="0">
                <a:solidFill>
                  <a:schemeClr val="tx1">
                    <a:lumMod val="65000"/>
                    <a:lumOff val="35000"/>
                  </a:schemeClr>
                </a:solidFill>
              </a:rPr>
              <a:t/>
            </a:r>
            <a:br>
              <a:rPr lang="en-US" sz="2400" b="1" dirty="0" smtClean="0">
                <a:solidFill>
                  <a:schemeClr val="tx1">
                    <a:lumMod val="65000"/>
                    <a:lumOff val="35000"/>
                  </a:schemeClr>
                </a:solidFill>
              </a:rPr>
            </a:br>
            <a:r>
              <a:rPr lang="en-US" sz="2400" b="1" dirty="0" smtClean="0">
                <a:solidFill>
                  <a:schemeClr val="tx1">
                    <a:lumMod val="65000"/>
                    <a:lumOff val="35000"/>
                  </a:schemeClr>
                </a:solidFill>
              </a:rPr>
              <a:t>Shut-off </a:t>
            </a:r>
            <a:r>
              <a:rPr lang="en-US" sz="2400" b="1" dirty="0">
                <a:solidFill>
                  <a:schemeClr val="tx1">
                    <a:lumMod val="65000"/>
                    <a:lumOff val="35000"/>
                  </a:schemeClr>
                </a:solidFill>
              </a:rPr>
              <a:t>System</a:t>
            </a:r>
            <a:r>
              <a:rPr lang="en-US" b="1" dirty="0">
                <a:solidFill>
                  <a:schemeClr val="tx1">
                    <a:lumMod val="65000"/>
                    <a:lumOff val="35000"/>
                  </a:schemeClr>
                </a:solidFill>
              </a:rPr>
              <a:t/>
            </a:r>
            <a:br>
              <a:rPr lang="en-US" b="1" dirty="0">
                <a:solidFill>
                  <a:schemeClr val="tx1">
                    <a:lumMod val="65000"/>
                    <a:lumOff val="35000"/>
                  </a:schemeClr>
                </a:solidFill>
              </a:rPr>
            </a:br>
            <a:r>
              <a:rPr lang="en-US" dirty="0">
                <a:solidFill>
                  <a:schemeClr val="tx1">
                    <a:lumMod val="65000"/>
                    <a:lumOff val="35000"/>
                  </a:schemeClr>
                </a:solidFill>
              </a:rPr>
              <a:t>Provides Double </a:t>
            </a:r>
            <a:r>
              <a:rPr lang="en-US" dirty="0" smtClean="0">
                <a:solidFill>
                  <a:schemeClr val="tx1">
                    <a:lumMod val="65000"/>
                    <a:lumOff val="35000"/>
                  </a:schemeClr>
                </a:solidFill>
              </a:rPr>
              <a:t/>
            </a:r>
            <a:br>
              <a:rPr lang="en-US" dirty="0" smtClean="0">
                <a:solidFill>
                  <a:schemeClr val="tx1">
                    <a:lumMod val="65000"/>
                    <a:lumOff val="35000"/>
                  </a:schemeClr>
                </a:solidFill>
              </a:rPr>
            </a:br>
            <a:r>
              <a:rPr lang="en-US" dirty="0" smtClean="0">
                <a:solidFill>
                  <a:schemeClr val="tx1">
                    <a:lumMod val="65000"/>
                    <a:lumOff val="35000"/>
                  </a:schemeClr>
                </a:solidFill>
              </a:rPr>
              <a:t>Protection</a:t>
            </a:r>
            <a:endParaRPr lang="en-US" b="1" dirty="0">
              <a:solidFill>
                <a:schemeClr val="tx1">
                  <a:lumMod val="65000"/>
                  <a:lumOff val="35000"/>
                </a:schemeClr>
              </a:solidFill>
            </a:endParaRPr>
          </a:p>
        </p:txBody>
      </p:sp>
      <p:pic>
        <p:nvPicPr>
          <p:cNvPr id="15" name="Picture 14" descr="Parts_Inside_Hardware.jpg"/>
          <p:cNvPicPr>
            <a:picLocks noChangeAspect="1"/>
          </p:cNvPicPr>
          <p:nvPr/>
        </p:nvPicPr>
        <p:blipFill>
          <a:blip r:embed="rId5"/>
          <a:stretch>
            <a:fillRect/>
          </a:stretch>
        </p:blipFill>
        <p:spPr>
          <a:xfrm>
            <a:off x="106074" y="3181393"/>
            <a:ext cx="1901843" cy="1622906"/>
          </a:xfrm>
          <a:prstGeom prst="rect">
            <a:avLst/>
          </a:prstGeom>
        </p:spPr>
      </p:pic>
      <p:sp>
        <p:nvSpPr>
          <p:cNvPr id="16394" name="Rectangle 8"/>
          <p:cNvSpPr>
            <a:spLocks noChangeArrowheads="1"/>
          </p:cNvSpPr>
          <p:nvPr/>
        </p:nvSpPr>
        <p:spPr bwMode="auto">
          <a:xfrm>
            <a:off x="1481747" y="4053896"/>
            <a:ext cx="2058577" cy="461665"/>
          </a:xfrm>
          <a:prstGeom prst="rect">
            <a:avLst/>
          </a:prstGeom>
          <a:noFill/>
          <a:ln w="9525">
            <a:noFill/>
            <a:miter lim="800000"/>
            <a:headEnd/>
            <a:tailEnd/>
          </a:ln>
        </p:spPr>
        <p:txBody>
          <a:bodyPr wrap="none">
            <a:spAutoFit/>
          </a:bodyPr>
          <a:lstStyle/>
          <a:p>
            <a:pPr eaLnBrk="0" hangingPunct="0">
              <a:buClr>
                <a:schemeClr val="accent3">
                  <a:lumMod val="50000"/>
                </a:schemeClr>
              </a:buClr>
              <a:tabLst>
                <a:tab pos="231775" algn="l"/>
              </a:tabLst>
              <a:defRPr/>
            </a:pPr>
            <a:r>
              <a:rPr lang="en-US" sz="2400" b="1" dirty="0" smtClean="0">
                <a:solidFill>
                  <a:schemeClr val="tx1">
                    <a:lumMod val="65000"/>
                    <a:lumOff val="35000"/>
                  </a:schemeClr>
                </a:solidFill>
              </a:rPr>
              <a:t>Standard </a:t>
            </a:r>
            <a:r>
              <a:rPr lang="en-US" sz="2400" b="1" dirty="0">
                <a:solidFill>
                  <a:schemeClr val="tx1">
                    <a:lumMod val="65000"/>
                    <a:lumOff val="35000"/>
                  </a:schemeClr>
                </a:solidFill>
              </a:rPr>
              <a:t>Parts</a:t>
            </a:r>
          </a:p>
        </p:txBody>
      </p:sp>
      <p:pic>
        <p:nvPicPr>
          <p:cNvPr id="18441" name="Picture 12" descr="Maintenance"/>
          <p:cNvPicPr>
            <a:picLocks noChangeAspect="1" noChangeArrowheads="1"/>
          </p:cNvPicPr>
          <p:nvPr/>
        </p:nvPicPr>
        <p:blipFill>
          <a:blip r:embed="rId6"/>
          <a:srcRect/>
          <a:stretch>
            <a:fillRect/>
          </a:stretch>
        </p:blipFill>
        <p:spPr bwMode="auto">
          <a:xfrm>
            <a:off x="120361" y="4793427"/>
            <a:ext cx="1970088" cy="1381125"/>
          </a:xfrm>
          <a:prstGeom prst="rect">
            <a:avLst/>
          </a:prstGeom>
          <a:noFill/>
          <a:ln w="9525">
            <a:noFill/>
            <a:miter lim="800000"/>
            <a:headEnd/>
            <a:tailEnd/>
          </a:ln>
        </p:spPr>
      </p:pic>
      <p:sp>
        <p:nvSpPr>
          <p:cNvPr id="16"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6392" name="Rectangle 11"/>
          <p:cNvSpPr>
            <a:spLocks noChangeArrowheads="1"/>
          </p:cNvSpPr>
          <p:nvPr/>
        </p:nvSpPr>
        <p:spPr bwMode="auto">
          <a:xfrm>
            <a:off x="120361" y="5890797"/>
            <a:ext cx="6238875" cy="769938"/>
          </a:xfrm>
          <a:prstGeom prst="rect">
            <a:avLst/>
          </a:prstGeom>
          <a:noFill/>
          <a:ln w="9525">
            <a:noFill/>
            <a:miter lim="800000"/>
            <a:headEnd/>
            <a:tailEnd/>
          </a:ln>
        </p:spPr>
        <p:txBody>
          <a:bodyPr>
            <a:spAutoFit/>
          </a:bodyPr>
          <a:lstStyle/>
          <a:p>
            <a:pPr eaLnBrk="0" hangingPunct="0">
              <a:buClr>
                <a:schemeClr val="accent3">
                  <a:lumMod val="50000"/>
                </a:schemeClr>
              </a:buClr>
              <a:tabLst>
                <a:tab pos="231775" algn="l"/>
              </a:tabLst>
              <a:defRPr/>
            </a:pPr>
            <a:r>
              <a:rPr lang="en-US" sz="2400" b="1" dirty="0" smtClean="0">
                <a:solidFill>
                  <a:schemeClr val="tx1">
                    <a:lumMod val="65000"/>
                    <a:lumOff val="35000"/>
                  </a:schemeClr>
                </a:solidFill>
              </a:rPr>
              <a:t>Maintenance </a:t>
            </a:r>
            <a:r>
              <a:rPr lang="en-US" sz="2400" b="1" dirty="0">
                <a:solidFill>
                  <a:schemeClr val="tx1">
                    <a:lumMod val="65000"/>
                    <a:lumOff val="35000"/>
                  </a:schemeClr>
                </a:solidFill>
              </a:rPr>
              <a:t>Free</a:t>
            </a:r>
            <a:r>
              <a:rPr lang="en-US" b="1" dirty="0">
                <a:solidFill>
                  <a:schemeClr val="tx1">
                    <a:lumMod val="65000"/>
                    <a:lumOff val="35000"/>
                  </a:schemeClr>
                </a:solidFill>
              </a:rPr>
              <a:t/>
            </a:r>
            <a:br>
              <a:rPr lang="en-US" b="1" dirty="0">
                <a:solidFill>
                  <a:schemeClr val="tx1">
                    <a:lumMod val="65000"/>
                    <a:lumOff val="35000"/>
                  </a:schemeClr>
                </a:solidFill>
              </a:rPr>
            </a:br>
            <a:r>
              <a:rPr lang="en-US" sz="2000" b="1" dirty="0">
                <a:solidFill>
                  <a:schemeClr val="tx1">
                    <a:lumMod val="65000"/>
                    <a:lumOff val="35000"/>
                  </a:schemeClr>
                </a:solidFill>
              </a:rPr>
              <a:t> </a:t>
            </a:r>
            <a:r>
              <a:rPr lang="en-US" dirty="0" smtClean="0">
                <a:solidFill>
                  <a:schemeClr val="tx1">
                    <a:lumMod val="65000"/>
                    <a:lumOff val="35000"/>
                  </a:schemeClr>
                </a:solidFill>
              </a:rPr>
              <a:t>No </a:t>
            </a:r>
            <a:r>
              <a:rPr lang="en-US" dirty="0">
                <a:solidFill>
                  <a:schemeClr val="tx1">
                    <a:lumMod val="65000"/>
                    <a:lumOff val="35000"/>
                  </a:schemeClr>
                </a:solidFill>
              </a:rPr>
              <a:t>filters to clean, nothing to reset…</a:t>
            </a:r>
            <a:endParaRPr lang="en-US" b="1" dirty="0">
              <a:solidFill>
                <a:schemeClr val="tx1">
                  <a:lumMod val="65000"/>
                  <a:lumOff val="35000"/>
                </a:schemeClr>
              </a:solidFill>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descr="TRD"/>
          <p:cNvPicPr>
            <a:picLocks noChangeAspect="1" noChangeArrowheads="1"/>
          </p:cNvPicPr>
          <p:nvPr/>
        </p:nvPicPr>
        <p:blipFill>
          <a:blip r:embed="rId3"/>
          <a:srcRect b="-56"/>
          <a:stretch>
            <a:fillRect/>
          </a:stretch>
        </p:blipFill>
        <p:spPr bwMode="auto">
          <a:xfrm>
            <a:off x="1116012" y="5061677"/>
            <a:ext cx="1627188" cy="1112838"/>
          </a:xfrm>
          <a:prstGeom prst="rect">
            <a:avLst/>
          </a:prstGeom>
          <a:noFill/>
          <a:ln w="9525">
            <a:solidFill>
              <a:srgbClr val="27759C"/>
            </a:solidFill>
            <a:miter lim="800000"/>
            <a:headEnd/>
            <a:tailEnd/>
          </a:ln>
        </p:spPr>
      </p:pic>
      <p:sp>
        <p:nvSpPr>
          <p:cNvPr id="16387" name="Rectangle 3"/>
          <p:cNvSpPr>
            <a:spLocks noGrp="1" noChangeArrowheads="1"/>
          </p:cNvSpPr>
          <p:nvPr>
            <p:ph type="title"/>
          </p:nvPr>
        </p:nvSpPr>
        <p:spPr>
          <a:xfrm>
            <a:off x="-12569" y="157383"/>
            <a:ext cx="9156569" cy="895350"/>
          </a:xfrm>
        </p:spPr>
        <p:txBody>
          <a:bodyPr>
            <a:normAutofit fontScale="90000"/>
          </a:bodyPr>
          <a:lstStyle/>
          <a:p>
            <a:pPr eaLnBrk="1" hangingPunct="1"/>
            <a:r>
              <a:rPr lang="en-US" sz="4000" dirty="0" smtClean="0"/>
              <a:t>The Rheem FVIR Advantage</a:t>
            </a:r>
            <a:r>
              <a:rPr lang="en-US" sz="2400" dirty="0" smtClean="0"/>
              <a:t/>
            </a:r>
            <a:br>
              <a:rPr lang="en-US" sz="2400" dirty="0" smtClean="0"/>
            </a:br>
            <a:r>
              <a:rPr lang="en-US" sz="2400" dirty="0" smtClean="0"/>
              <a:t>Unrivaled Flammable Vapor Ignition Resistance Design</a:t>
            </a:r>
          </a:p>
        </p:txBody>
      </p:sp>
      <p:pic>
        <p:nvPicPr>
          <p:cNvPr id="265220" name="Picture 4" descr="QSGS1"/>
          <p:cNvPicPr>
            <a:picLocks noChangeAspect="1" noChangeArrowheads="1"/>
          </p:cNvPicPr>
          <p:nvPr/>
        </p:nvPicPr>
        <p:blipFill>
          <a:blip r:embed="rId4">
            <a:lum bright="18000" contrast="6000"/>
          </a:blip>
          <a:srcRect/>
          <a:stretch>
            <a:fillRect/>
          </a:stretch>
        </p:blipFill>
        <p:spPr bwMode="auto">
          <a:xfrm>
            <a:off x="1676400" y="1605688"/>
            <a:ext cx="2121032" cy="1572453"/>
          </a:xfrm>
          <a:prstGeom prst="rect">
            <a:avLst/>
          </a:prstGeom>
          <a:noFill/>
          <a:ln w="9525" algn="ctr">
            <a:noFill/>
            <a:miter lim="800000"/>
            <a:headEnd/>
            <a:tailEnd/>
          </a:ln>
        </p:spPr>
      </p:pic>
      <p:pic>
        <p:nvPicPr>
          <p:cNvPr id="265221" name="Picture 5" descr="QSGS2"/>
          <p:cNvPicPr>
            <a:picLocks noChangeAspect="1" noChangeArrowheads="1"/>
          </p:cNvPicPr>
          <p:nvPr/>
        </p:nvPicPr>
        <p:blipFill>
          <a:blip r:embed="rId5">
            <a:lum bright="18000"/>
          </a:blip>
          <a:srcRect/>
          <a:stretch>
            <a:fillRect/>
          </a:stretch>
        </p:blipFill>
        <p:spPr bwMode="auto">
          <a:xfrm>
            <a:off x="2976693" y="3586888"/>
            <a:ext cx="1687081" cy="1266547"/>
          </a:xfrm>
          <a:prstGeom prst="rect">
            <a:avLst/>
          </a:prstGeom>
          <a:noFill/>
          <a:ln w="9525" algn="ctr">
            <a:solidFill>
              <a:srgbClr val="27759C"/>
            </a:solidFill>
            <a:miter lim="800000"/>
            <a:headEnd/>
            <a:tailEnd/>
          </a:ln>
        </p:spPr>
      </p:pic>
      <p:pic>
        <p:nvPicPr>
          <p:cNvPr id="265222" name="Picture 6" descr="arrestor"/>
          <p:cNvPicPr>
            <a:picLocks noChangeAspect="1" noChangeArrowheads="1"/>
          </p:cNvPicPr>
          <p:nvPr/>
        </p:nvPicPr>
        <p:blipFill>
          <a:blip r:embed="rId6"/>
          <a:srcRect r="-29" b="-27"/>
          <a:stretch>
            <a:fillRect/>
          </a:stretch>
        </p:blipFill>
        <p:spPr bwMode="auto">
          <a:xfrm>
            <a:off x="909635" y="3586888"/>
            <a:ext cx="1836131" cy="1266548"/>
          </a:xfrm>
          <a:prstGeom prst="rect">
            <a:avLst/>
          </a:prstGeom>
          <a:noFill/>
          <a:ln w="9525">
            <a:solidFill>
              <a:srgbClr val="27759C"/>
            </a:solidFill>
            <a:miter lim="800000"/>
            <a:headEnd/>
            <a:tailEnd/>
          </a:ln>
        </p:spPr>
      </p:pic>
      <p:pic>
        <p:nvPicPr>
          <p:cNvPr id="265223" name="Object 7"/>
          <p:cNvPicPr>
            <a:picLocks noChangeAspect="1" noChangeArrowheads="1"/>
          </p:cNvPicPr>
          <p:nvPr/>
        </p:nvPicPr>
        <p:blipFill>
          <a:blip r:embed="rId7"/>
          <a:srcRect/>
          <a:stretch>
            <a:fillRect/>
          </a:stretch>
        </p:blipFill>
        <p:spPr bwMode="auto">
          <a:xfrm>
            <a:off x="2989262" y="5061677"/>
            <a:ext cx="1963738" cy="852691"/>
          </a:xfrm>
          <a:prstGeom prst="rect">
            <a:avLst/>
          </a:prstGeom>
          <a:noFill/>
          <a:ln w="9525">
            <a:solidFill>
              <a:srgbClr val="27759C"/>
            </a:solidFill>
            <a:miter lim="800000"/>
            <a:headEnd/>
            <a:tailEnd/>
          </a:ln>
        </p:spPr>
      </p:pic>
      <p:sp>
        <p:nvSpPr>
          <p:cNvPr id="1032" name="Rectangle 8"/>
          <p:cNvSpPr>
            <a:spLocks noChangeArrowheads="1"/>
          </p:cNvSpPr>
          <p:nvPr/>
        </p:nvSpPr>
        <p:spPr bwMode="auto">
          <a:xfrm>
            <a:off x="4319048" y="1746975"/>
            <a:ext cx="4364037" cy="1687513"/>
          </a:xfrm>
          <a:prstGeom prst="rect">
            <a:avLst/>
          </a:prstGeom>
          <a:solidFill>
            <a:schemeClr val="bg1"/>
          </a:solidFill>
          <a:ln w="9525">
            <a:noFill/>
            <a:miter lim="800000"/>
            <a:headEnd/>
            <a:tailEnd/>
          </a:ln>
        </p:spPr>
        <p:txBody>
          <a:bodyPr/>
          <a:lstStyle/>
          <a:p>
            <a:pPr marL="234950" indent="-234950">
              <a:spcBef>
                <a:spcPct val="20000"/>
              </a:spcBef>
              <a:buClr>
                <a:schemeClr val="accent3">
                  <a:lumMod val="50000"/>
                </a:schemeClr>
              </a:buClr>
              <a:buFontTx/>
              <a:buChar char="•"/>
              <a:defRPr/>
            </a:pPr>
            <a:r>
              <a:rPr lang="en-US" sz="2400" dirty="0">
                <a:solidFill>
                  <a:schemeClr val="tx1">
                    <a:lumMod val="50000"/>
                    <a:lumOff val="50000"/>
                  </a:schemeClr>
                </a:solidFill>
              </a:rPr>
              <a:t>The Right FVIR Solution</a:t>
            </a:r>
          </a:p>
          <a:p>
            <a:pPr marL="234950" indent="-234950">
              <a:spcBef>
                <a:spcPct val="20000"/>
              </a:spcBef>
              <a:buClr>
                <a:schemeClr val="accent3">
                  <a:lumMod val="50000"/>
                </a:schemeClr>
              </a:buClr>
              <a:buFontTx/>
              <a:buChar char="•"/>
              <a:defRPr/>
            </a:pPr>
            <a:r>
              <a:rPr lang="en-US" sz="2400" dirty="0">
                <a:solidFill>
                  <a:schemeClr val="tx1">
                    <a:lumMod val="50000"/>
                    <a:lumOff val="50000"/>
                  </a:schemeClr>
                </a:solidFill>
              </a:rPr>
              <a:t>The Best FVIR </a:t>
            </a:r>
            <a:r>
              <a:rPr lang="en-US" sz="2400" dirty="0" smtClean="0">
                <a:solidFill>
                  <a:schemeClr val="tx1">
                    <a:lumMod val="50000"/>
                    <a:lumOff val="50000"/>
                  </a:schemeClr>
                </a:solidFill>
              </a:rPr>
              <a:t>Solution</a:t>
            </a:r>
            <a:endParaRPr lang="en-US" sz="2400" dirty="0">
              <a:solidFill>
                <a:schemeClr val="tx1">
                  <a:lumMod val="50000"/>
                  <a:lumOff val="50000"/>
                </a:schemeClr>
              </a:solidFill>
            </a:endParaRPr>
          </a:p>
        </p:txBody>
      </p:sp>
      <p:pic>
        <p:nvPicPr>
          <p:cNvPr id="265225" name="Picture 9" descr="genericGUARDIANlogo"/>
          <p:cNvPicPr>
            <a:picLocks noChangeAspect="1" noChangeArrowheads="1"/>
          </p:cNvPicPr>
          <p:nvPr/>
        </p:nvPicPr>
        <p:blipFill>
          <a:blip r:embed="rId8"/>
          <a:srcRect b="67"/>
          <a:stretch>
            <a:fillRect/>
          </a:stretch>
        </p:blipFill>
        <p:spPr bwMode="auto">
          <a:xfrm>
            <a:off x="5315865" y="3921400"/>
            <a:ext cx="3218535" cy="1524102"/>
          </a:xfrm>
          <a:prstGeom prst="rect">
            <a:avLst/>
          </a:prstGeom>
          <a:noFill/>
          <a:ln w="9525">
            <a:noFill/>
            <a:miter lim="800000"/>
            <a:headEnd/>
            <a:tailEnd/>
          </a:ln>
        </p:spPr>
      </p:pic>
      <p:sp>
        <p:nvSpPr>
          <p:cNvPr id="11" name="TextBox 10"/>
          <p:cNvSpPr txBox="1"/>
          <p:nvPr/>
        </p:nvSpPr>
        <p:spPr>
          <a:xfrm>
            <a:off x="1676400" y="3178141"/>
            <a:ext cx="2121032" cy="338554"/>
          </a:xfrm>
          <a:prstGeom prst="rect">
            <a:avLst/>
          </a:prstGeom>
          <a:noFill/>
        </p:spPr>
        <p:txBody>
          <a:bodyPr wrap="square" rtlCol="0">
            <a:spAutoFit/>
          </a:bodyPr>
          <a:lstStyle/>
          <a:p>
            <a:pPr algn="ctr"/>
            <a:r>
              <a:rPr lang="en-US" sz="1600" dirty="0" smtClean="0">
                <a:solidFill>
                  <a:schemeClr val="tx1">
                    <a:lumMod val="50000"/>
                    <a:lumOff val="50000"/>
                  </a:schemeClr>
                </a:solidFill>
              </a:rPr>
              <a:t>Flammable Vapor</a:t>
            </a:r>
            <a:endParaRPr lang="en-US" sz="1600" dirty="0">
              <a:solidFill>
                <a:schemeClr val="tx1">
                  <a:lumMod val="50000"/>
                  <a:lumOff val="50000"/>
                </a:schemeClr>
              </a:solidFill>
            </a:endParaRPr>
          </a:p>
        </p:txBody>
      </p:sp>
      <p:sp>
        <p:nvSpPr>
          <p:cNvPr id="12" name="TextBox 11"/>
          <p:cNvSpPr txBox="1"/>
          <p:nvPr/>
        </p:nvSpPr>
        <p:spPr>
          <a:xfrm>
            <a:off x="2989262" y="5914368"/>
            <a:ext cx="1963738" cy="338554"/>
          </a:xfrm>
          <a:prstGeom prst="rect">
            <a:avLst/>
          </a:prstGeom>
          <a:noFill/>
        </p:spPr>
        <p:txBody>
          <a:bodyPr wrap="square" rtlCol="0">
            <a:spAutoFit/>
          </a:bodyPr>
          <a:lstStyle/>
          <a:p>
            <a:pPr algn="ctr"/>
            <a:r>
              <a:rPr lang="en-US" sz="1600" dirty="0" smtClean="0">
                <a:solidFill>
                  <a:schemeClr val="tx1">
                    <a:lumMod val="50000"/>
                    <a:lumOff val="50000"/>
                  </a:schemeClr>
                </a:solidFill>
              </a:rPr>
              <a:t>Auto Shut Off!</a:t>
            </a:r>
            <a:endParaRPr lang="en-US" sz="1600" dirty="0">
              <a:solidFill>
                <a:schemeClr val="tx1">
                  <a:lumMod val="50000"/>
                  <a:lumOff val="50000"/>
                </a:schemeClr>
              </a:solidFill>
            </a:endParaRPr>
          </a:p>
        </p:txBody>
      </p:sp>
      <p:sp>
        <p:nvSpPr>
          <p:cNvPr id="13" name="Slide Number Placeholder 17"/>
          <p:cNvSpPr txBox="1">
            <a:spLocks/>
          </p:cNvSpPr>
          <p:nvPr/>
        </p:nvSpPr>
        <p:spPr>
          <a:xfrm>
            <a:off x="7010400" y="6614302"/>
            <a:ext cx="2133600" cy="243698"/>
          </a:xfrm>
          <a:prstGeom prst="rect">
            <a:avLst/>
          </a:prstGeom>
          <a:noFill/>
          <a:ln>
            <a:noFill/>
          </a:ln>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800" b="1" i="0" u="none" strike="noStrike" kern="1200" cap="none" spc="0" normalizeH="0" baseline="0" noProof="0" smtClean="0">
                <a:ln>
                  <a:noFill/>
                </a:ln>
                <a:solidFill>
                  <a:schemeClr val="tx1">
                    <a:tint val="75000"/>
                  </a:schemeClr>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800" b="1" i="0" u="none" strike="noStrike" kern="1200" cap="none" spc="0" normalizeH="0" baseline="0" noProof="0" dirty="0">
              <a:ln>
                <a:noFill/>
              </a:ln>
              <a:solidFill>
                <a:schemeClr val="tx1">
                  <a:tint val="75000"/>
                </a:schemeClr>
              </a:solidFill>
              <a:effectLst/>
              <a:uLnTx/>
              <a:uFillTx/>
              <a:latin typeface="Arial"/>
              <a:ea typeface="+mn-ea"/>
              <a:cs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65218"/>
                                        </p:tgtEl>
                                        <p:attrNameLst>
                                          <p:attrName>style.visibility</p:attrName>
                                        </p:attrNameLst>
                                      </p:cBhvr>
                                      <p:to>
                                        <p:strVal val="visible"/>
                                      </p:to>
                                    </p:set>
                                    <p:anim calcmode="lin" valueType="num">
                                      <p:cBhvr>
                                        <p:cTn id="7" dur="500" fill="hold"/>
                                        <p:tgtEl>
                                          <p:spTgt spid="265218"/>
                                        </p:tgtEl>
                                        <p:attrNameLst>
                                          <p:attrName>ppt_w</p:attrName>
                                        </p:attrNameLst>
                                      </p:cBhvr>
                                      <p:tavLst>
                                        <p:tav tm="0">
                                          <p:val>
                                            <p:fltVal val="0"/>
                                          </p:val>
                                        </p:tav>
                                        <p:tav tm="100000">
                                          <p:val>
                                            <p:strVal val="#ppt_w"/>
                                          </p:val>
                                        </p:tav>
                                      </p:tavLst>
                                    </p:anim>
                                    <p:anim calcmode="lin" valueType="num">
                                      <p:cBhvr>
                                        <p:cTn id="8" dur="500" fill="hold"/>
                                        <p:tgtEl>
                                          <p:spTgt spid="265218"/>
                                        </p:tgtEl>
                                        <p:attrNameLst>
                                          <p:attrName>ppt_h</p:attrName>
                                        </p:attrNameLst>
                                      </p:cBhvr>
                                      <p:tavLst>
                                        <p:tav tm="0">
                                          <p:val>
                                            <p:fltVal val="0"/>
                                          </p:val>
                                        </p:tav>
                                        <p:tav tm="100000">
                                          <p:val>
                                            <p:strVal val="#ppt_h"/>
                                          </p:val>
                                        </p:tav>
                                      </p:tavLst>
                                    </p:anim>
                                    <p:animEffect transition="in" filter="fade">
                                      <p:cBhvr>
                                        <p:cTn id="9" dur="500"/>
                                        <p:tgtEl>
                                          <p:spTgt spid="265218"/>
                                        </p:tgtEl>
                                      </p:cBhvr>
                                    </p:animEffect>
                                  </p:childTnLst>
                                </p:cTn>
                              </p:par>
                              <p:par>
                                <p:cTn id="10" presetID="53" presetClass="entr" presetSubtype="0" fill="hold" nodeType="withEffect">
                                  <p:stCondLst>
                                    <p:cond delay="0"/>
                                  </p:stCondLst>
                                  <p:childTnLst>
                                    <p:set>
                                      <p:cBhvr>
                                        <p:cTn id="11" dur="1" fill="hold">
                                          <p:stCondLst>
                                            <p:cond delay="0"/>
                                          </p:stCondLst>
                                        </p:cTn>
                                        <p:tgtEl>
                                          <p:spTgt spid="265220"/>
                                        </p:tgtEl>
                                        <p:attrNameLst>
                                          <p:attrName>style.visibility</p:attrName>
                                        </p:attrNameLst>
                                      </p:cBhvr>
                                      <p:to>
                                        <p:strVal val="visible"/>
                                      </p:to>
                                    </p:set>
                                    <p:anim calcmode="lin" valueType="num">
                                      <p:cBhvr>
                                        <p:cTn id="12" dur="500" fill="hold"/>
                                        <p:tgtEl>
                                          <p:spTgt spid="265220"/>
                                        </p:tgtEl>
                                        <p:attrNameLst>
                                          <p:attrName>ppt_w</p:attrName>
                                        </p:attrNameLst>
                                      </p:cBhvr>
                                      <p:tavLst>
                                        <p:tav tm="0">
                                          <p:val>
                                            <p:fltVal val="0"/>
                                          </p:val>
                                        </p:tav>
                                        <p:tav tm="100000">
                                          <p:val>
                                            <p:strVal val="#ppt_w"/>
                                          </p:val>
                                        </p:tav>
                                      </p:tavLst>
                                    </p:anim>
                                    <p:anim calcmode="lin" valueType="num">
                                      <p:cBhvr>
                                        <p:cTn id="13" dur="500" fill="hold"/>
                                        <p:tgtEl>
                                          <p:spTgt spid="265220"/>
                                        </p:tgtEl>
                                        <p:attrNameLst>
                                          <p:attrName>ppt_h</p:attrName>
                                        </p:attrNameLst>
                                      </p:cBhvr>
                                      <p:tavLst>
                                        <p:tav tm="0">
                                          <p:val>
                                            <p:fltVal val="0"/>
                                          </p:val>
                                        </p:tav>
                                        <p:tav tm="100000">
                                          <p:val>
                                            <p:strVal val="#ppt_h"/>
                                          </p:val>
                                        </p:tav>
                                      </p:tavLst>
                                    </p:anim>
                                    <p:animEffect transition="in" filter="fade">
                                      <p:cBhvr>
                                        <p:cTn id="14" dur="500"/>
                                        <p:tgtEl>
                                          <p:spTgt spid="265220"/>
                                        </p:tgtEl>
                                      </p:cBhvr>
                                    </p:animEffect>
                                  </p:childTnLst>
                                </p:cTn>
                              </p:par>
                              <p:par>
                                <p:cTn id="15" presetID="53" presetClass="entr" presetSubtype="0" fill="hold" nodeType="withEffect">
                                  <p:stCondLst>
                                    <p:cond delay="0"/>
                                  </p:stCondLst>
                                  <p:childTnLst>
                                    <p:set>
                                      <p:cBhvr>
                                        <p:cTn id="16" dur="1" fill="hold">
                                          <p:stCondLst>
                                            <p:cond delay="0"/>
                                          </p:stCondLst>
                                        </p:cTn>
                                        <p:tgtEl>
                                          <p:spTgt spid="265221"/>
                                        </p:tgtEl>
                                        <p:attrNameLst>
                                          <p:attrName>style.visibility</p:attrName>
                                        </p:attrNameLst>
                                      </p:cBhvr>
                                      <p:to>
                                        <p:strVal val="visible"/>
                                      </p:to>
                                    </p:set>
                                    <p:anim calcmode="lin" valueType="num">
                                      <p:cBhvr>
                                        <p:cTn id="17" dur="500" fill="hold"/>
                                        <p:tgtEl>
                                          <p:spTgt spid="265221"/>
                                        </p:tgtEl>
                                        <p:attrNameLst>
                                          <p:attrName>ppt_w</p:attrName>
                                        </p:attrNameLst>
                                      </p:cBhvr>
                                      <p:tavLst>
                                        <p:tav tm="0">
                                          <p:val>
                                            <p:fltVal val="0"/>
                                          </p:val>
                                        </p:tav>
                                        <p:tav tm="100000">
                                          <p:val>
                                            <p:strVal val="#ppt_w"/>
                                          </p:val>
                                        </p:tav>
                                      </p:tavLst>
                                    </p:anim>
                                    <p:anim calcmode="lin" valueType="num">
                                      <p:cBhvr>
                                        <p:cTn id="18" dur="500" fill="hold"/>
                                        <p:tgtEl>
                                          <p:spTgt spid="265221"/>
                                        </p:tgtEl>
                                        <p:attrNameLst>
                                          <p:attrName>ppt_h</p:attrName>
                                        </p:attrNameLst>
                                      </p:cBhvr>
                                      <p:tavLst>
                                        <p:tav tm="0">
                                          <p:val>
                                            <p:fltVal val="0"/>
                                          </p:val>
                                        </p:tav>
                                        <p:tav tm="100000">
                                          <p:val>
                                            <p:strVal val="#ppt_h"/>
                                          </p:val>
                                        </p:tav>
                                      </p:tavLst>
                                    </p:anim>
                                    <p:animEffect transition="in" filter="fade">
                                      <p:cBhvr>
                                        <p:cTn id="19" dur="500"/>
                                        <p:tgtEl>
                                          <p:spTgt spid="265221"/>
                                        </p:tgtEl>
                                      </p:cBhvr>
                                    </p:animEffect>
                                  </p:childTnLst>
                                </p:cTn>
                              </p:par>
                              <p:par>
                                <p:cTn id="20" presetID="53" presetClass="entr" presetSubtype="0" fill="hold" nodeType="withEffect">
                                  <p:stCondLst>
                                    <p:cond delay="0"/>
                                  </p:stCondLst>
                                  <p:childTnLst>
                                    <p:set>
                                      <p:cBhvr>
                                        <p:cTn id="21" dur="1" fill="hold">
                                          <p:stCondLst>
                                            <p:cond delay="0"/>
                                          </p:stCondLst>
                                        </p:cTn>
                                        <p:tgtEl>
                                          <p:spTgt spid="265222"/>
                                        </p:tgtEl>
                                        <p:attrNameLst>
                                          <p:attrName>style.visibility</p:attrName>
                                        </p:attrNameLst>
                                      </p:cBhvr>
                                      <p:to>
                                        <p:strVal val="visible"/>
                                      </p:to>
                                    </p:set>
                                    <p:anim calcmode="lin" valueType="num">
                                      <p:cBhvr>
                                        <p:cTn id="22" dur="500" fill="hold"/>
                                        <p:tgtEl>
                                          <p:spTgt spid="265222"/>
                                        </p:tgtEl>
                                        <p:attrNameLst>
                                          <p:attrName>ppt_w</p:attrName>
                                        </p:attrNameLst>
                                      </p:cBhvr>
                                      <p:tavLst>
                                        <p:tav tm="0">
                                          <p:val>
                                            <p:fltVal val="0"/>
                                          </p:val>
                                        </p:tav>
                                        <p:tav tm="100000">
                                          <p:val>
                                            <p:strVal val="#ppt_w"/>
                                          </p:val>
                                        </p:tav>
                                      </p:tavLst>
                                    </p:anim>
                                    <p:anim calcmode="lin" valueType="num">
                                      <p:cBhvr>
                                        <p:cTn id="23" dur="500" fill="hold"/>
                                        <p:tgtEl>
                                          <p:spTgt spid="265222"/>
                                        </p:tgtEl>
                                        <p:attrNameLst>
                                          <p:attrName>ppt_h</p:attrName>
                                        </p:attrNameLst>
                                      </p:cBhvr>
                                      <p:tavLst>
                                        <p:tav tm="0">
                                          <p:val>
                                            <p:fltVal val="0"/>
                                          </p:val>
                                        </p:tav>
                                        <p:tav tm="100000">
                                          <p:val>
                                            <p:strVal val="#ppt_h"/>
                                          </p:val>
                                        </p:tav>
                                      </p:tavLst>
                                    </p:anim>
                                    <p:animEffect transition="in" filter="fade">
                                      <p:cBhvr>
                                        <p:cTn id="24" dur="500"/>
                                        <p:tgtEl>
                                          <p:spTgt spid="265222"/>
                                        </p:tgtEl>
                                      </p:cBhvr>
                                    </p:animEffect>
                                  </p:childTnLst>
                                </p:cTn>
                              </p:par>
                              <p:par>
                                <p:cTn id="25" presetID="53" presetClass="entr" presetSubtype="0" fill="hold" nodeType="withEffect">
                                  <p:stCondLst>
                                    <p:cond delay="0"/>
                                  </p:stCondLst>
                                  <p:childTnLst>
                                    <p:set>
                                      <p:cBhvr>
                                        <p:cTn id="26" dur="1" fill="hold">
                                          <p:stCondLst>
                                            <p:cond delay="0"/>
                                          </p:stCondLst>
                                        </p:cTn>
                                        <p:tgtEl>
                                          <p:spTgt spid="265223"/>
                                        </p:tgtEl>
                                        <p:attrNameLst>
                                          <p:attrName>style.visibility</p:attrName>
                                        </p:attrNameLst>
                                      </p:cBhvr>
                                      <p:to>
                                        <p:strVal val="visible"/>
                                      </p:to>
                                    </p:set>
                                    <p:anim calcmode="lin" valueType="num">
                                      <p:cBhvr>
                                        <p:cTn id="27" dur="500" fill="hold"/>
                                        <p:tgtEl>
                                          <p:spTgt spid="265223"/>
                                        </p:tgtEl>
                                        <p:attrNameLst>
                                          <p:attrName>ppt_w</p:attrName>
                                        </p:attrNameLst>
                                      </p:cBhvr>
                                      <p:tavLst>
                                        <p:tav tm="0">
                                          <p:val>
                                            <p:fltVal val="0"/>
                                          </p:val>
                                        </p:tav>
                                        <p:tav tm="100000">
                                          <p:val>
                                            <p:strVal val="#ppt_w"/>
                                          </p:val>
                                        </p:tav>
                                      </p:tavLst>
                                    </p:anim>
                                    <p:anim calcmode="lin" valueType="num">
                                      <p:cBhvr>
                                        <p:cTn id="28" dur="500" fill="hold"/>
                                        <p:tgtEl>
                                          <p:spTgt spid="265223"/>
                                        </p:tgtEl>
                                        <p:attrNameLst>
                                          <p:attrName>ppt_h</p:attrName>
                                        </p:attrNameLst>
                                      </p:cBhvr>
                                      <p:tavLst>
                                        <p:tav tm="0">
                                          <p:val>
                                            <p:fltVal val="0"/>
                                          </p:val>
                                        </p:tav>
                                        <p:tav tm="100000">
                                          <p:val>
                                            <p:strVal val="#ppt_h"/>
                                          </p:val>
                                        </p:tav>
                                      </p:tavLst>
                                    </p:anim>
                                    <p:animEffect transition="in" filter="fade">
                                      <p:cBhvr>
                                        <p:cTn id="29" dur="500"/>
                                        <p:tgtEl>
                                          <p:spTgt spid="265223"/>
                                        </p:tgtEl>
                                      </p:cBhvr>
                                    </p:animEffect>
                                  </p:childTnLst>
                                </p:cTn>
                              </p:par>
                            </p:childTnLst>
                          </p:cTn>
                        </p:par>
                        <p:par>
                          <p:cTn id="30" fill="hold">
                            <p:stCondLst>
                              <p:cond delay="500"/>
                            </p:stCondLst>
                            <p:childTnLst>
                              <p:par>
                                <p:cTn id="31" presetID="55" presetClass="entr" presetSubtype="0" fill="hold" nodeType="afterEffect">
                                  <p:stCondLst>
                                    <p:cond delay="0"/>
                                  </p:stCondLst>
                                  <p:childTnLst>
                                    <p:set>
                                      <p:cBhvr>
                                        <p:cTn id="32" dur="1" fill="hold">
                                          <p:stCondLst>
                                            <p:cond delay="0"/>
                                          </p:stCondLst>
                                        </p:cTn>
                                        <p:tgtEl>
                                          <p:spTgt spid="265225"/>
                                        </p:tgtEl>
                                        <p:attrNameLst>
                                          <p:attrName>style.visibility</p:attrName>
                                        </p:attrNameLst>
                                      </p:cBhvr>
                                      <p:to>
                                        <p:strVal val="visible"/>
                                      </p:to>
                                    </p:set>
                                    <p:anim calcmode="lin" valueType="num">
                                      <p:cBhvr>
                                        <p:cTn id="33" dur="1000" fill="hold"/>
                                        <p:tgtEl>
                                          <p:spTgt spid="265225"/>
                                        </p:tgtEl>
                                        <p:attrNameLst>
                                          <p:attrName>ppt_w</p:attrName>
                                        </p:attrNameLst>
                                      </p:cBhvr>
                                      <p:tavLst>
                                        <p:tav tm="0">
                                          <p:val>
                                            <p:strVal val="#ppt_w*0.70"/>
                                          </p:val>
                                        </p:tav>
                                        <p:tav tm="100000">
                                          <p:val>
                                            <p:strVal val="#ppt_w"/>
                                          </p:val>
                                        </p:tav>
                                      </p:tavLst>
                                    </p:anim>
                                    <p:anim calcmode="lin" valueType="num">
                                      <p:cBhvr>
                                        <p:cTn id="34" dur="1000" fill="hold"/>
                                        <p:tgtEl>
                                          <p:spTgt spid="265225"/>
                                        </p:tgtEl>
                                        <p:attrNameLst>
                                          <p:attrName>ppt_h</p:attrName>
                                        </p:attrNameLst>
                                      </p:cBhvr>
                                      <p:tavLst>
                                        <p:tav tm="0">
                                          <p:val>
                                            <p:strVal val="#ppt_h"/>
                                          </p:val>
                                        </p:tav>
                                        <p:tav tm="100000">
                                          <p:val>
                                            <p:strVal val="#ppt_h"/>
                                          </p:val>
                                        </p:tav>
                                      </p:tavLst>
                                    </p:anim>
                                    <p:animEffect transition="in" filter="fade">
                                      <p:cBhvr>
                                        <p:cTn id="35" dur="1000"/>
                                        <p:tgtEl>
                                          <p:spTgt spid="265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088571" y="2733839"/>
            <a:ext cx="962956" cy="2984528"/>
            <a:chOff x="5088571" y="2733839"/>
            <a:chExt cx="962956" cy="2984528"/>
          </a:xfrm>
        </p:grpSpPr>
        <p:pic>
          <p:nvPicPr>
            <p:cNvPr id="1032" name="Picture 8" descr="\\bdataprod1\lbutler\My Documents\Residential Reset Commercialization\Reset Images_Rheem+Ruud\Rheem Lower+Higher Res Cropped Pro Images\RHClassic-Domed-PDV-Gas-BrassDV-Low.png"/>
            <p:cNvPicPr>
              <a:picLocks noChangeAspect="1" noChangeArrowheads="1"/>
            </p:cNvPicPr>
            <p:nvPr/>
          </p:nvPicPr>
          <p:blipFill>
            <a:blip r:embed="rId3"/>
            <a:srcRect/>
            <a:stretch>
              <a:fillRect/>
            </a:stretch>
          </p:blipFill>
          <p:spPr bwMode="auto">
            <a:xfrm>
              <a:off x="5150376" y="2733839"/>
              <a:ext cx="864292" cy="2331725"/>
            </a:xfrm>
            <a:prstGeom prst="rect">
              <a:avLst/>
            </a:prstGeom>
            <a:noFill/>
          </p:spPr>
        </p:pic>
        <p:sp>
          <p:nvSpPr>
            <p:cNvPr id="14347" name="Text Box 25"/>
            <p:cNvSpPr txBox="1">
              <a:spLocks noChangeArrowheads="1"/>
            </p:cNvSpPr>
            <p:nvPr/>
          </p:nvSpPr>
          <p:spPr bwMode="auto">
            <a:xfrm>
              <a:off x="5088571" y="5072036"/>
              <a:ext cx="962956" cy="646331"/>
            </a:xfrm>
            <a:prstGeom prst="rect">
              <a:avLst/>
            </a:prstGeom>
            <a:noFill/>
            <a:ln w="9525">
              <a:noFill/>
              <a:miter lim="800000"/>
              <a:headEnd/>
              <a:tailEnd/>
            </a:ln>
          </p:spPr>
          <p:txBody>
            <a:bodyPr wrap="square">
              <a:spAutoFit/>
            </a:bodyPr>
            <a:lstStyle/>
            <a:p>
              <a:pPr algn="ctr">
                <a:defRPr/>
              </a:pPr>
              <a:r>
                <a:rPr lang="en-US" sz="900" b="1" dirty="0" smtClean="0">
                  <a:solidFill>
                    <a:schemeClr val="tx1">
                      <a:lumMod val="65000"/>
                      <a:lumOff val="35000"/>
                    </a:schemeClr>
                  </a:solidFill>
                </a:rPr>
                <a:t>Classic Power </a:t>
              </a:r>
              <a:br>
                <a:rPr lang="en-US" sz="900" b="1" dirty="0" smtClean="0">
                  <a:solidFill>
                    <a:schemeClr val="tx1">
                      <a:lumMod val="65000"/>
                      <a:lumOff val="35000"/>
                    </a:schemeClr>
                  </a:solidFill>
                </a:rPr>
              </a:br>
              <a:r>
                <a:rPr lang="en-US" sz="900" b="1" dirty="0" smtClean="0">
                  <a:solidFill>
                    <a:schemeClr val="tx1">
                      <a:lumMod val="65000"/>
                      <a:lumOff val="35000"/>
                    </a:schemeClr>
                  </a:solidFill>
                </a:rPr>
                <a:t>Direct Vent</a:t>
              </a:r>
              <a:br>
                <a:rPr lang="en-US" sz="900" b="1" dirty="0" smtClean="0">
                  <a:solidFill>
                    <a:schemeClr val="tx1">
                      <a:lumMod val="65000"/>
                      <a:lumOff val="35000"/>
                    </a:schemeClr>
                  </a:solidFill>
                </a:rPr>
              </a:br>
              <a:r>
                <a:rPr lang="en-US" sz="900" dirty="0" smtClean="0">
                  <a:solidFill>
                    <a:schemeClr val="tx1">
                      <a:lumMod val="65000"/>
                      <a:lumOff val="35000"/>
                    </a:schemeClr>
                  </a:solidFill>
                  <a:latin typeface="Arial Narrow" pitchFamily="34" charset="0"/>
                </a:rPr>
                <a:t> Tall &amp; Short</a:t>
              </a:r>
              <a:br>
                <a:rPr lang="en-US" sz="900" dirty="0" smtClean="0">
                  <a:solidFill>
                    <a:schemeClr val="tx1">
                      <a:lumMod val="65000"/>
                      <a:lumOff val="35000"/>
                    </a:schemeClr>
                  </a:solidFill>
                  <a:latin typeface="Arial Narrow" pitchFamily="34" charset="0"/>
                </a:rPr>
              </a:br>
              <a:r>
                <a:rPr lang="en-US" sz="900" dirty="0" smtClean="0">
                  <a:solidFill>
                    <a:schemeClr val="tx1">
                      <a:lumMod val="65000"/>
                      <a:lumOff val="35000"/>
                    </a:schemeClr>
                  </a:solidFill>
                  <a:latin typeface="Arial Narrow" pitchFamily="34" charset="0"/>
                </a:rPr>
                <a:t>Models</a:t>
              </a:r>
              <a:endParaRPr lang="en-US" sz="900" b="1" dirty="0">
                <a:solidFill>
                  <a:schemeClr val="tx1">
                    <a:lumMod val="65000"/>
                    <a:lumOff val="35000"/>
                  </a:schemeClr>
                </a:solidFill>
              </a:endParaRPr>
            </a:p>
          </p:txBody>
        </p:sp>
      </p:grpSp>
      <p:grpSp>
        <p:nvGrpSpPr>
          <p:cNvPr id="30" name="Group 29"/>
          <p:cNvGrpSpPr/>
          <p:nvPr/>
        </p:nvGrpSpPr>
        <p:grpSpPr>
          <a:xfrm>
            <a:off x="6033004" y="2105870"/>
            <a:ext cx="719177" cy="3612497"/>
            <a:chOff x="6033004" y="2105870"/>
            <a:chExt cx="719177" cy="3612497"/>
          </a:xfrm>
        </p:grpSpPr>
        <p:pic>
          <p:nvPicPr>
            <p:cNvPr id="1029" name="Picture 5" descr="\\bdataprod1\lbutler\My Documents\Residential Reset Commercialization\Reset Images_Rheem+Ruud\Rheem Lower+Higher Res Cropped Pro Images\RHClassic-MFG-Home-DVX-Gas-BrassDrainvalve-Low.png"/>
            <p:cNvPicPr>
              <a:picLocks noChangeAspect="1" noChangeArrowheads="1"/>
            </p:cNvPicPr>
            <p:nvPr/>
          </p:nvPicPr>
          <p:blipFill>
            <a:blip r:embed="rId4"/>
            <a:srcRect/>
            <a:stretch>
              <a:fillRect/>
            </a:stretch>
          </p:blipFill>
          <p:spPr bwMode="auto">
            <a:xfrm>
              <a:off x="6033004" y="2105870"/>
              <a:ext cx="719177" cy="2971806"/>
            </a:xfrm>
            <a:prstGeom prst="rect">
              <a:avLst/>
            </a:prstGeom>
            <a:noFill/>
          </p:spPr>
        </p:pic>
        <p:sp>
          <p:nvSpPr>
            <p:cNvPr id="24" name="Text Box 22"/>
            <p:cNvSpPr txBox="1">
              <a:spLocks noChangeArrowheads="1"/>
            </p:cNvSpPr>
            <p:nvPr/>
          </p:nvSpPr>
          <p:spPr bwMode="auto">
            <a:xfrm>
              <a:off x="6035251" y="5072036"/>
              <a:ext cx="679926" cy="646331"/>
            </a:xfrm>
            <a:prstGeom prst="rect">
              <a:avLst/>
            </a:prstGeom>
            <a:noFill/>
            <a:ln w="9525">
              <a:noFill/>
              <a:miter lim="800000"/>
              <a:headEnd/>
              <a:tailEnd/>
            </a:ln>
          </p:spPr>
          <p:txBody>
            <a:bodyPr wrap="square">
              <a:spAutoFit/>
            </a:bodyPr>
            <a:lstStyle/>
            <a:p>
              <a:pPr algn="ctr">
                <a:defRPr/>
              </a:pPr>
              <a:r>
                <a:rPr lang="en-US" sz="900" b="1" dirty="0" smtClean="0">
                  <a:solidFill>
                    <a:schemeClr val="tx1">
                      <a:lumMod val="65000"/>
                      <a:lumOff val="35000"/>
                    </a:schemeClr>
                  </a:solidFill>
                </a:rPr>
                <a:t>Classic</a:t>
              </a:r>
              <a:br>
                <a:rPr lang="en-US" sz="900" b="1" dirty="0" smtClean="0">
                  <a:solidFill>
                    <a:schemeClr val="tx1">
                      <a:lumMod val="65000"/>
                      <a:lumOff val="35000"/>
                    </a:schemeClr>
                  </a:solidFill>
                </a:rPr>
              </a:br>
              <a:r>
                <a:rPr lang="en-US" sz="900" b="1" dirty="0" smtClean="0">
                  <a:solidFill>
                    <a:schemeClr val="tx1">
                      <a:lumMod val="65000"/>
                      <a:lumOff val="35000"/>
                    </a:schemeClr>
                  </a:solidFill>
                </a:rPr>
                <a:t>Vertical</a:t>
              </a:r>
              <a:br>
                <a:rPr lang="en-US" sz="900" b="1" dirty="0" smtClean="0">
                  <a:solidFill>
                    <a:schemeClr val="tx1">
                      <a:lumMod val="65000"/>
                      <a:lumOff val="35000"/>
                    </a:schemeClr>
                  </a:solidFill>
                </a:rPr>
              </a:br>
              <a:r>
                <a:rPr lang="en-US" sz="900" b="1" dirty="0" smtClean="0">
                  <a:solidFill>
                    <a:schemeClr val="tx1">
                      <a:lumMod val="65000"/>
                      <a:lumOff val="35000"/>
                    </a:schemeClr>
                  </a:solidFill>
                </a:rPr>
                <a:t>Direct Vent</a:t>
              </a:r>
              <a:endParaRPr lang="en-US" sz="900" b="1" dirty="0">
                <a:solidFill>
                  <a:schemeClr val="tx1">
                    <a:lumMod val="65000"/>
                    <a:lumOff val="35000"/>
                  </a:schemeClr>
                </a:solidFill>
              </a:endParaRPr>
            </a:p>
          </p:txBody>
        </p:sp>
      </p:grpSp>
      <p:grpSp>
        <p:nvGrpSpPr>
          <p:cNvPr id="39" name="Group 38"/>
          <p:cNvGrpSpPr/>
          <p:nvPr/>
        </p:nvGrpSpPr>
        <p:grpSpPr>
          <a:xfrm>
            <a:off x="7456439" y="2959046"/>
            <a:ext cx="930161" cy="2759321"/>
            <a:chOff x="7456439" y="2959046"/>
            <a:chExt cx="930161" cy="2759321"/>
          </a:xfrm>
        </p:grpSpPr>
        <p:pic>
          <p:nvPicPr>
            <p:cNvPr id="26" name="Picture 25"/>
            <p:cNvPicPr>
              <a:picLocks noChangeAspect="1"/>
            </p:cNvPicPr>
            <p:nvPr/>
          </p:nvPicPr>
          <p:blipFill>
            <a:blip r:embed="rId5">
              <a:clrChange>
                <a:clrFrom>
                  <a:srgbClr val="FFFFFF"/>
                </a:clrFrom>
                <a:clrTo>
                  <a:srgbClr val="FFFFFF">
                    <a:alpha val="0"/>
                  </a:srgbClr>
                </a:clrTo>
              </a:clrChange>
            </a:blip>
            <a:srcRect b="-9257"/>
            <a:stretch>
              <a:fillRect/>
            </a:stretch>
          </p:blipFill>
          <p:spPr>
            <a:xfrm>
              <a:off x="7632057" y="2959046"/>
              <a:ext cx="592968" cy="2284415"/>
            </a:xfrm>
            <a:prstGeom prst="rect">
              <a:avLst/>
            </a:prstGeom>
          </p:spPr>
        </p:pic>
        <p:sp>
          <p:nvSpPr>
            <p:cNvPr id="37" name="Text Box 25"/>
            <p:cNvSpPr txBox="1">
              <a:spLocks noChangeArrowheads="1"/>
            </p:cNvSpPr>
            <p:nvPr/>
          </p:nvSpPr>
          <p:spPr bwMode="auto">
            <a:xfrm>
              <a:off x="7456439" y="5072036"/>
              <a:ext cx="930161" cy="646331"/>
            </a:xfrm>
            <a:prstGeom prst="rect">
              <a:avLst/>
            </a:prstGeom>
            <a:noFill/>
            <a:ln w="9525">
              <a:noFill/>
              <a:miter lim="800000"/>
              <a:headEnd/>
              <a:tailEnd/>
            </a:ln>
          </p:spPr>
          <p:txBody>
            <a:bodyPr wrap="square">
              <a:spAutoFit/>
            </a:bodyPr>
            <a:lstStyle/>
            <a:p>
              <a:pPr algn="ctr">
                <a:defRPr/>
              </a:pPr>
              <a:r>
                <a:rPr lang="en-US" sz="900" b="1" dirty="0" smtClean="0">
                  <a:solidFill>
                    <a:schemeClr val="tx1">
                      <a:lumMod val="65000"/>
                      <a:lumOff val="35000"/>
                    </a:schemeClr>
                  </a:solidFill>
                </a:rPr>
                <a:t>Classic Plus</a:t>
              </a:r>
              <a:br>
                <a:rPr lang="en-US" sz="900" b="1" dirty="0" smtClean="0">
                  <a:solidFill>
                    <a:schemeClr val="tx1">
                      <a:lumMod val="65000"/>
                      <a:lumOff val="35000"/>
                    </a:schemeClr>
                  </a:solidFill>
                </a:rPr>
              </a:br>
              <a:r>
                <a:rPr lang="en-US" sz="900" b="1" dirty="0" smtClean="0">
                  <a:solidFill>
                    <a:schemeClr val="tx1">
                      <a:lumMod val="65000"/>
                      <a:lumOff val="35000"/>
                    </a:schemeClr>
                  </a:solidFill>
                </a:rPr>
                <a:t>Fan Assisted</a:t>
              </a:r>
              <a:br>
                <a:rPr lang="en-US" sz="900" b="1" dirty="0" smtClean="0">
                  <a:solidFill>
                    <a:schemeClr val="tx1">
                      <a:lumMod val="65000"/>
                      <a:lumOff val="35000"/>
                    </a:schemeClr>
                  </a:solidFill>
                </a:rPr>
              </a:br>
              <a:r>
                <a:rPr lang="en-US" sz="900" b="1" dirty="0" smtClean="0">
                  <a:solidFill>
                    <a:schemeClr val="tx1">
                      <a:lumMod val="65000"/>
                      <a:lumOff val="35000"/>
                    </a:schemeClr>
                  </a:solidFill>
                </a:rPr>
                <a:t>Draft Induced</a:t>
              </a:r>
              <a:br>
                <a:rPr lang="en-US" sz="900" b="1" dirty="0" smtClean="0">
                  <a:solidFill>
                    <a:schemeClr val="tx1">
                      <a:lumMod val="65000"/>
                      <a:lumOff val="35000"/>
                    </a:schemeClr>
                  </a:solidFill>
                </a:rPr>
              </a:br>
              <a:r>
                <a:rPr lang="en-US" sz="900" dirty="0" smtClean="0">
                  <a:solidFill>
                    <a:schemeClr val="tx1">
                      <a:lumMod val="65000"/>
                      <a:lumOff val="35000"/>
                    </a:schemeClr>
                  </a:solidFill>
                  <a:latin typeface="Arial Narrow" pitchFamily="34" charset="0"/>
                </a:rPr>
                <a:t>Tall Model</a:t>
              </a:r>
            </a:p>
          </p:txBody>
        </p:sp>
      </p:grpSp>
      <p:grpSp>
        <p:nvGrpSpPr>
          <p:cNvPr id="44" name="Group 43"/>
          <p:cNvGrpSpPr/>
          <p:nvPr/>
        </p:nvGrpSpPr>
        <p:grpSpPr>
          <a:xfrm>
            <a:off x="595409" y="3032956"/>
            <a:ext cx="1257300" cy="2814674"/>
            <a:chOff x="559313" y="3032956"/>
            <a:chExt cx="1257300" cy="2814674"/>
          </a:xfrm>
        </p:grpSpPr>
        <p:pic>
          <p:nvPicPr>
            <p:cNvPr id="1031" name="Picture 7" descr="\\bdataprod1\lbutler\My Documents\Residential Reset Commercialization\Reset Images_Rheem+Ruud\Rheem Lower+Higher Res Cropped Pro Images\RHClassic-Tall-Std-Gas-BrassDV-Low.png"/>
            <p:cNvPicPr>
              <a:picLocks noChangeAspect="1" noChangeArrowheads="1"/>
            </p:cNvPicPr>
            <p:nvPr/>
          </p:nvPicPr>
          <p:blipFill>
            <a:blip r:embed="rId6"/>
            <a:stretch>
              <a:fillRect/>
            </a:stretch>
          </p:blipFill>
          <p:spPr bwMode="auto">
            <a:xfrm>
              <a:off x="858844" y="3032956"/>
              <a:ext cx="741641" cy="2011684"/>
            </a:xfrm>
            <a:prstGeom prst="rect">
              <a:avLst/>
            </a:prstGeom>
            <a:noFill/>
          </p:spPr>
        </p:pic>
        <p:sp>
          <p:nvSpPr>
            <p:cNvPr id="14352" name="Text Box 7"/>
            <p:cNvSpPr txBox="1">
              <a:spLocks noChangeArrowheads="1"/>
            </p:cNvSpPr>
            <p:nvPr/>
          </p:nvSpPr>
          <p:spPr bwMode="auto">
            <a:xfrm>
              <a:off x="559313" y="5062800"/>
              <a:ext cx="1257300" cy="784830"/>
            </a:xfrm>
            <a:prstGeom prst="rect">
              <a:avLst/>
            </a:prstGeom>
            <a:noFill/>
            <a:ln w="9525">
              <a:noFill/>
              <a:miter lim="800000"/>
              <a:headEnd/>
              <a:tailEnd/>
            </a:ln>
          </p:spPr>
          <p:txBody>
            <a:bodyPr wrap="square">
              <a:spAutoFit/>
            </a:bodyPr>
            <a:lstStyle/>
            <a:p>
              <a:pPr algn="ctr">
                <a:spcBef>
                  <a:spcPct val="50000"/>
                </a:spcBef>
                <a:defRPr/>
              </a:pPr>
              <a:r>
                <a:rPr lang="en-US" sz="900" b="1" dirty="0" smtClean="0">
                  <a:solidFill>
                    <a:schemeClr val="tx1">
                      <a:lumMod val="65000"/>
                      <a:lumOff val="35000"/>
                    </a:schemeClr>
                  </a:solidFill>
                </a:rPr>
                <a:t>Classic</a:t>
              </a:r>
              <a:br>
                <a:rPr lang="en-US" sz="900" b="1" dirty="0" smtClean="0">
                  <a:solidFill>
                    <a:schemeClr val="tx1">
                      <a:lumMod val="65000"/>
                      <a:lumOff val="35000"/>
                    </a:schemeClr>
                  </a:solidFill>
                </a:rPr>
              </a:br>
              <a:r>
                <a:rPr lang="en-US" sz="900" b="1" dirty="0" smtClean="0">
                  <a:solidFill>
                    <a:schemeClr val="tx1">
                      <a:lumMod val="65000"/>
                      <a:lumOff val="35000"/>
                    </a:schemeClr>
                  </a:solidFill>
                </a:rPr>
                <a:t>Atmospheric</a:t>
              </a:r>
              <a:br>
                <a:rPr lang="en-US" sz="900" b="1" dirty="0" smtClean="0">
                  <a:solidFill>
                    <a:schemeClr val="tx1">
                      <a:lumMod val="65000"/>
                      <a:lumOff val="35000"/>
                    </a:schemeClr>
                  </a:solidFill>
                </a:rPr>
              </a:br>
              <a:r>
                <a:rPr lang="en-US" sz="900" dirty="0" smtClean="0">
                  <a:solidFill>
                    <a:schemeClr val="tx1">
                      <a:lumMod val="65000"/>
                      <a:lumOff val="35000"/>
                    </a:schemeClr>
                  </a:solidFill>
                  <a:latin typeface="Arial Narrow" pitchFamily="34" charset="0"/>
                </a:rPr>
                <a:t> Tall &amp; Short</a:t>
              </a:r>
              <a:br>
                <a:rPr lang="en-US" sz="900" dirty="0" smtClean="0">
                  <a:solidFill>
                    <a:schemeClr val="tx1">
                      <a:lumMod val="65000"/>
                      <a:lumOff val="35000"/>
                    </a:schemeClr>
                  </a:solidFill>
                  <a:latin typeface="Arial Narrow" pitchFamily="34" charset="0"/>
                </a:rPr>
              </a:br>
              <a:r>
                <a:rPr lang="en-US" sz="900" dirty="0" smtClean="0">
                  <a:solidFill>
                    <a:schemeClr val="tx1">
                      <a:lumMod val="65000"/>
                      <a:lumOff val="35000"/>
                    </a:schemeClr>
                  </a:solidFill>
                  <a:latin typeface="Arial Narrow" pitchFamily="34" charset="0"/>
                </a:rPr>
                <a:t>Ultra Low NOx </a:t>
              </a:r>
              <a:br>
                <a:rPr lang="en-US" sz="900" dirty="0" smtClean="0">
                  <a:solidFill>
                    <a:schemeClr val="tx1">
                      <a:lumMod val="65000"/>
                      <a:lumOff val="35000"/>
                    </a:schemeClr>
                  </a:solidFill>
                  <a:latin typeface="Arial Narrow" pitchFamily="34" charset="0"/>
                </a:rPr>
              </a:br>
              <a:r>
                <a:rPr lang="en-US" sz="900" dirty="0" smtClean="0">
                  <a:solidFill>
                    <a:schemeClr val="tx1">
                      <a:lumMod val="65000"/>
                      <a:lumOff val="35000"/>
                    </a:schemeClr>
                  </a:solidFill>
                  <a:latin typeface="Arial Narrow" pitchFamily="34" charset="0"/>
                </a:rPr>
                <a:t>Models Available</a:t>
              </a:r>
              <a:endParaRPr lang="en-US" sz="900" b="1" dirty="0">
                <a:solidFill>
                  <a:schemeClr val="tx1">
                    <a:lumMod val="65000"/>
                    <a:lumOff val="35000"/>
                  </a:schemeClr>
                </a:solidFill>
              </a:endParaRPr>
            </a:p>
          </p:txBody>
        </p:sp>
      </p:grpSp>
      <p:grpSp>
        <p:nvGrpSpPr>
          <p:cNvPr id="42" name="Group 41"/>
          <p:cNvGrpSpPr/>
          <p:nvPr/>
        </p:nvGrpSpPr>
        <p:grpSpPr>
          <a:xfrm>
            <a:off x="2458493" y="2724809"/>
            <a:ext cx="865394" cy="3261321"/>
            <a:chOff x="2422397" y="2724809"/>
            <a:chExt cx="865394" cy="3261321"/>
          </a:xfrm>
        </p:grpSpPr>
        <p:pic>
          <p:nvPicPr>
            <p:cNvPr id="1027" name="Picture 3" descr="\\bdataprod1\lbutler\My Documents\Residential Reset Commercialization\Reset Images_Rheem+Ruud\Rheem Lower+Higher Res Cropped Pro Images\RHClassic-Hi-Eff-PowerVent-Gas-BrassDV-Low.png"/>
            <p:cNvPicPr>
              <a:picLocks noChangeAspect="1" noChangeArrowheads="1"/>
            </p:cNvPicPr>
            <p:nvPr/>
          </p:nvPicPr>
          <p:blipFill>
            <a:blip r:embed="rId7"/>
            <a:srcRect/>
            <a:stretch>
              <a:fillRect/>
            </a:stretch>
          </p:blipFill>
          <p:spPr bwMode="auto">
            <a:xfrm>
              <a:off x="2422397" y="2724809"/>
              <a:ext cx="865394" cy="2330504"/>
            </a:xfrm>
            <a:prstGeom prst="rect">
              <a:avLst/>
            </a:prstGeom>
            <a:noFill/>
          </p:spPr>
        </p:pic>
        <p:sp>
          <p:nvSpPr>
            <p:cNvPr id="14345" name="Text Box 25"/>
            <p:cNvSpPr txBox="1">
              <a:spLocks noChangeArrowheads="1"/>
            </p:cNvSpPr>
            <p:nvPr/>
          </p:nvSpPr>
          <p:spPr bwMode="auto">
            <a:xfrm>
              <a:off x="2457390" y="5062800"/>
              <a:ext cx="799460" cy="923330"/>
            </a:xfrm>
            <a:prstGeom prst="rect">
              <a:avLst/>
            </a:prstGeom>
            <a:noFill/>
            <a:ln w="9525">
              <a:noFill/>
              <a:miter lim="800000"/>
              <a:headEnd/>
              <a:tailEnd/>
            </a:ln>
          </p:spPr>
          <p:txBody>
            <a:bodyPr wrap="square">
              <a:spAutoFit/>
            </a:bodyPr>
            <a:lstStyle/>
            <a:p>
              <a:pPr algn="ctr">
                <a:defRPr/>
              </a:pPr>
              <a:r>
                <a:rPr lang="en-US" sz="900" b="1" dirty="0" smtClean="0">
                  <a:solidFill>
                    <a:schemeClr val="tx1">
                      <a:lumMod val="65000"/>
                      <a:lumOff val="35000"/>
                    </a:schemeClr>
                  </a:solidFill>
                </a:rPr>
                <a:t>Classic Power Vent</a:t>
              </a:r>
              <a:br>
                <a:rPr lang="en-US" sz="900" b="1" dirty="0" smtClean="0">
                  <a:solidFill>
                    <a:schemeClr val="tx1">
                      <a:lumMod val="65000"/>
                      <a:lumOff val="35000"/>
                    </a:schemeClr>
                  </a:solidFill>
                </a:rPr>
              </a:br>
              <a:r>
                <a:rPr lang="en-US" sz="900" dirty="0" smtClean="0">
                  <a:solidFill>
                    <a:schemeClr val="tx1">
                      <a:lumMod val="65000"/>
                      <a:lumOff val="35000"/>
                    </a:schemeClr>
                  </a:solidFill>
                  <a:latin typeface="Arial Narrow" pitchFamily="34" charset="0"/>
                </a:rPr>
                <a:t>Tall Model</a:t>
              </a:r>
            </a:p>
            <a:p>
              <a:pPr algn="ctr">
                <a:defRPr/>
              </a:pPr>
              <a:r>
                <a:rPr lang="en-US" sz="900" dirty="0" smtClean="0">
                  <a:solidFill>
                    <a:schemeClr val="tx1">
                      <a:lumMod val="65000"/>
                      <a:lumOff val="35000"/>
                    </a:schemeClr>
                  </a:solidFill>
                  <a:latin typeface="Arial Narrow" pitchFamily="34" charset="0"/>
                </a:rPr>
                <a:t>Ultra Low </a:t>
              </a:r>
              <a:r>
                <a:rPr lang="en-US" sz="900" dirty="0" err="1" smtClean="0">
                  <a:solidFill>
                    <a:schemeClr val="tx1">
                      <a:lumMod val="65000"/>
                      <a:lumOff val="35000"/>
                    </a:schemeClr>
                  </a:solidFill>
                  <a:latin typeface="Arial Narrow" pitchFamily="34" charset="0"/>
                </a:rPr>
                <a:t>NOx</a:t>
              </a:r>
              <a:r>
                <a:rPr lang="en-US" sz="900" dirty="0" smtClean="0">
                  <a:solidFill>
                    <a:schemeClr val="tx1">
                      <a:lumMod val="65000"/>
                      <a:lumOff val="35000"/>
                    </a:schemeClr>
                  </a:solidFill>
                  <a:latin typeface="Arial Narrow" pitchFamily="34" charset="0"/>
                </a:rPr>
                <a:t> </a:t>
              </a:r>
              <a:br>
                <a:rPr lang="en-US" sz="900" dirty="0" smtClean="0">
                  <a:solidFill>
                    <a:schemeClr val="tx1">
                      <a:lumMod val="65000"/>
                      <a:lumOff val="35000"/>
                    </a:schemeClr>
                  </a:solidFill>
                  <a:latin typeface="Arial Narrow" pitchFamily="34" charset="0"/>
                </a:rPr>
              </a:br>
              <a:r>
                <a:rPr lang="en-US" sz="900" dirty="0" smtClean="0">
                  <a:solidFill>
                    <a:schemeClr val="tx1">
                      <a:lumMod val="65000"/>
                      <a:lumOff val="35000"/>
                    </a:schemeClr>
                  </a:solidFill>
                  <a:latin typeface="Arial Narrow" pitchFamily="34" charset="0"/>
                </a:rPr>
                <a:t>Models Available </a:t>
              </a:r>
              <a:endParaRPr lang="en-US" sz="900" b="1" dirty="0" smtClean="0">
                <a:solidFill>
                  <a:schemeClr val="tx1">
                    <a:lumMod val="65000"/>
                    <a:lumOff val="35000"/>
                  </a:schemeClr>
                </a:solidFill>
              </a:endParaRPr>
            </a:p>
          </p:txBody>
        </p:sp>
      </p:grpSp>
      <p:sp>
        <p:nvSpPr>
          <p:cNvPr id="15363" name="Text Box 2"/>
          <p:cNvSpPr txBox="1">
            <a:spLocks noChangeArrowheads="1"/>
          </p:cNvSpPr>
          <p:nvPr/>
        </p:nvSpPr>
        <p:spPr bwMode="auto">
          <a:xfrm>
            <a:off x="1" y="216821"/>
            <a:ext cx="9143999" cy="954107"/>
          </a:xfrm>
          <a:prstGeom prst="rect">
            <a:avLst/>
          </a:prstGeom>
          <a:noFill/>
          <a:ln w="9525">
            <a:noFill/>
            <a:miter lim="800000"/>
            <a:headEnd/>
            <a:tailEnd/>
          </a:ln>
        </p:spPr>
        <p:txBody>
          <a:bodyPr wrap="square">
            <a:spAutoFit/>
          </a:bodyPr>
          <a:lstStyle/>
          <a:p>
            <a:pPr algn="ctr">
              <a:spcBef>
                <a:spcPct val="50000"/>
              </a:spcBef>
            </a:pPr>
            <a:r>
              <a:rPr lang="en-US" sz="3600" dirty="0" smtClean="0">
                <a:solidFill>
                  <a:schemeClr val="bg1">
                    <a:lumMod val="85000"/>
                  </a:schemeClr>
                </a:solidFill>
                <a:latin typeface="+mj-lt"/>
              </a:rPr>
              <a:t>    Rheem </a:t>
            </a:r>
            <a:r>
              <a:rPr lang="en-US" sz="3600" dirty="0">
                <a:solidFill>
                  <a:schemeClr val="bg1">
                    <a:lumMod val="85000"/>
                  </a:schemeClr>
                </a:solidFill>
                <a:latin typeface="+mj-lt"/>
              </a:rPr>
              <a:t>Gas </a:t>
            </a:r>
            <a:r>
              <a:rPr lang="en-US" sz="3600" dirty="0" smtClean="0">
                <a:solidFill>
                  <a:schemeClr val="bg1">
                    <a:lumMod val="85000"/>
                  </a:schemeClr>
                </a:solidFill>
                <a:latin typeface="+mj-lt"/>
              </a:rPr>
              <a:t>Storage Tank Product Line</a:t>
            </a:r>
            <a:r>
              <a:rPr lang="en-US" sz="2000" dirty="0" smtClean="0">
                <a:solidFill>
                  <a:srgbClr val="27759C"/>
                </a:solidFill>
                <a:latin typeface="+mj-lt"/>
              </a:rPr>
              <a:t/>
            </a:r>
            <a:br>
              <a:rPr lang="en-US" sz="2000" dirty="0" smtClean="0">
                <a:solidFill>
                  <a:srgbClr val="27759C"/>
                </a:solidFill>
                <a:latin typeface="+mj-lt"/>
              </a:rPr>
            </a:br>
            <a:endParaRPr lang="en-US" sz="2000" dirty="0">
              <a:solidFill>
                <a:srgbClr val="FF0000"/>
              </a:solidFill>
              <a:latin typeface="+mj-lt"/>
            </a:endParaRPr>
          </a:p>
        </p:txBody>
      </p:sp>
      <p:grpSp>
        <p:nvGrpSpPr>
          <p:cNvPr id="43" name="Group 42"/>
          <p:cNvGrpSpPr/>
          <p:nvPr/>
        </p:nvGrpSpPr>
        <p:grpSpPr>
          <a:xfrm>
            <a:off x="1482101" y="3032490"/>
            <a:ext cx="1066800" cy="2676641"/>
            <a:chOff x="1446005" y="3032490"/>
            <a:chExt cx="1066800" cy="2676641"/>
          </a:xfrm>
        </p:grpSpPr>
        <p:pic>
          <p:nvPicPr>
            <p:cNvPr id="25" name="Picture 24"/>
            <p:cNvPicPr>
              <a:picLocks noChangeAspect="1"/>
            </p:cNvPicPr>
            <p:nvPr/>
          </p:nvPicPr>
          <p:blipFill>
            <a:blip r:embed="rId8">
              <a:clrChange>
                <a:clrFrom>
                  <a:srgbClr val="FFFFFF"/>
                </a:clrFrom>
                <a:clrTo>
                  <a:srgbClr val="FFFFFF">
                    <a:alpha val="0"/>
                  </a:srgbClr>
                </a:clrTo>
              </a:clrChange>
            </a:blip>
            <a:srcRect b="-9976"/>
            <a:stretch>
              <a:fillRect/>
            </a:stretch>
          </p:blipFill>
          <p:spPr>
            <a:xfrm>
              <a:off x="1650365" y="3032490"/>
              <a:ext cx="754931" cy="2202379"/>
            </a:xfrm>
            <a:prstGeom prst="rect">
              <a:avLst/>
            </a:prstGeom>
          </p:spPr>
        </p:pic>
        <p:sp>
          <p:nvSpPr>
            <p:cNvPr id="36" name="Text Box 7"/>
            <p:cNvSpPr txBox="1">
              <a:spLocks noChangeArrowheads="1"/>
            </p:cNvSpPr>
            <p:nvPr/>
          </p:nvSpPr>
          <p:spPr bwMode="auto">
            <a:xfrm>
              <a:off x="1446005" y="5062800"/>
              <a:ext cx="1066800" cy="646331"/>
            </a:xfrm>
            <a:prstGeom prst="rect">
              <a:avLst/>
            </a:prstGeom>
            <a:noFill/>
            <a:ln w="9525">
              <a:noFill/>
              <a:miter lim="800000"/>
              <a:headEnd/>
              <a:tailEnd/>
            </a:ln>
          </p:spPr>
          <p:txBody>
            <a:bodyPr wrap="square">
              <a:spAutoFit/>
            </a:bodyPr>
            <a:lstStyle/>
            <a:p>
              <a:pPr algn="ctr">
                <a:spcBef>
                  <a:spcPct val="50000"/>
                </a:spcBef>
                <a:defRPr/>
              </a:pPr>
              <a:r>
                <a:rPr lang="en-US" sz="900" b="1" dirty="0" smtClean="0">
                  <a:solidFill>
                    <a:schemeClr val="tx1">
                      <a:lumMod val="65000"/>
                      <a:lumOff val="35000"/>
                    </a:schemeClr>
                  </a:solidFill>
                </a:rPr>
                <a:t>Classic Plus</a:t>
              </a:r>
              <a:br>
                <a:rPr lang="en-US" sz="900" b="1" dirty="0" smtClean="0">
                  <a:solidFill>
                    <a:schemeClr val="tx1">
                      <a:lumMod val="65000"/>
                      <a:lumOff val="35000"/>
                    </a:schemeClr>
                  </a:solidFill>
                </a:rPr>
              </a:br>
              <a:r>
                <a:rPr lang="en-US" sz="900" b="1" dirty="0" smtClean="0">
                  <a:solidFill>
                    <a:schemeClr val="tx1">
                      <a:lumMod val="65000"/>
                      <a:lumOff val="35000"/>
                    </a:schemeClr>
                  </a:solidFill>
                </a:rPr>
                <a:t>Dampered</a:t>
              </a:r>
              <a:br>
                <a:rPr lang="en-US" sz="900" b="1" dirty="0" smtClean="0">
                  <a:solidFill>
                    <a:schemeClr val="tx1">
                      <a:lumMod val="65000"/>
                      <a:lumOff val="35000"/>
                    </a:schemeClr>
                  </a:solidFill>
                </a:rPr>
              </a:br>
              <a:r>
                <a:rPr lang="en-US" sz="900" dirty="0" smtClean="0">
                  <a:solidFill>
                    <a:schemeClr val="tx1">
                      <a:lumMod val="65000"/>
                      <a:lumOff val="35000"/>
                    </a:schemeClr>
                  </a:solidFill>
                  <a:latin typeface="Arial Narrow" pitchFamily="34" charset="0"/>
                </a:rPr>
                <a:t>Ultra Low NOx </a:t>
              </a:r>
              <a:br>
                <a:rPr lang="en-US" sz="900" dirty="0" smtClean="0">
                  <a:solidFill>
                    <a:schemeClr val="tx1">
                      <a:lumMod val="65000"/>
                      <a:lumOff val="35000"/>
                    </a:schemeClr>
                  </a:solidFill>
                  <a:latin typeface="Arial Narrow" pitchFamily="34" charset="0"/>
                </a:rPr>
              </a:br>
              <a:r>
                <a:rPr lang="en-US" sz="900" dirty="0" smtClean="0">
                  <a:solidFill>
                    <a:schemeClr val="tx1">
                      <a:lumMod val="65000"/>
                      <a:lumOff val="35000"/>
                    </a:schemeClr>
                  </a:solidFill>
                  <a:latin typeface="Arial Narrow" pitchFamily="34" charset="0"/>
                </a:rPr>
                <a:t>Models Available</a:t>
              </a:r>
              <a:endParaRPr lang="en-US" sz="900" b="1" dirty="0">
                <a:solidFill>
                  <a:schemeClr val="tx1">
                    <a:lumMod val="65000"/>
                    <a:lumOff val="35000"/>
                  </a:schemeClr>
                </a:solidFill>
              </a:endParaRPr>
            </a:p>
          </p:txBody>
        </p:sp>
      </p:grpSp>
      <p:grpSp>
        <p:nvGrpSpPr>
          <p:cNvPr id="41" name="Group 40"/>
          <p:cNvGrpSpPr/>
          <p:nvPr/>
        </p:nvGrpSpPr>
        <p:grpSpPr>
          <a:xfrm>
            <a:off x="3320654" y="2897788"/>
            <a:ext cx="899382" cy="2949842"/>
            <a:chOff x="3320654" y="2897788"/>
            <a:chExt cx="899382" cy="2949842"/>
          </a:xfrm>
        </p:grpSpPr>
        <p:pic>
          <p:nvPicPr>
            <p:cNvPr id="2" name="Picture 2" descr="\\bdataprod1\lbutler\My Documents\Residential Reset Commercialization\Reset Images_Rheem+Ruud\Rheem Lower+Higher Res Cropped Pro Images\RHClassic-Hi-Eff-Short-PowerVent-Gas-BrassDV-Low.png"/>
            <p:cNvPicPr>
              <a:picLocks noChangeAspect="1" noChangeArrowheads="1"/>
            </p:cNvPicPr>
            <p:nvPr/>
          </p:nvPicPr>
          <p:blipFill>
            <a:blip r:embed="rId9"/>
            <a:srcRect/>
            <a:stretch>
              <a:fillRect/>
            </a:stretch>
          </p:blipFill>
          <p:spPr bwMode="auto">
            <a:xfrm>
              <a:off x="3401333" y="2897788"/>
              <a:ext cx="780747" cy="2148844"/>
            </a:xfrm>
            <a:prstGeom prst="rect">
              <a:avLst/>
            </a:prstGeom>
            <a:noFill/>
          </p:spPr>
        </p:pic>
        <p:sp>
          <p:nvSpPr>
            <p:cNvPr id="50" name="Text Box 25"/>
            <p:cNvSpPr txBox="1">
              <a:spLocks noChangeArrowheads="1"/>
            </p:cNvSpPr>
            <p:nvPr/>
          </p:nvSpPr>
          <p:spPr bwMode="auto">
            <a:xfrm>
              <a:off x="3320654" y="5062800"/>
              <a:ext cx="899382" cy="784830"/>
            </a:xfrm>
            <a:prstGeom prst="rect">
              <a:avLst/>
            </a:prstGeom>
            <a:noFill/>
            <a:ln w="9525">
              <a:noFill/>
              <a:miter lim="800000"/>
              <a:headEnd/>
              <a:tailEnd/>
            </a:ln>
          </p:spPr>
          <p:txBody>
            <a:bodyPr wrap="square">
              <a:spAutoFit/>
            </a:bodyPr>
            <a:lstStyle/>
            <a:p>
              <a:pPr algn="ctr">
                <a:defRPr/>
              </a:pPr>
              <a:r>
                <a:rPr lang="en-US" sz="900" b="1" dirty="0" smtClean="0">
                  <a:solidFill>
                    <a:schemeClr val="tx1">
                      <a:lumMod val="65000"/>
                      <a:lumOff val="35000"/>
                    </a:schemeClr>
                  </a:solidFill>
                </a:rPr>
                <a:t>Classic Power Vent</a:t>
              </a:r>
              <a:br>
                <a:rPr lang="en-US" sz="900" b="1" dirty="0" smtClean="0">
                  <a:solidFill>
                    <a:schemeClr val="tx1">
                      <a:lumMod val="65000"/>
                      <a:lumOff val="35000"/>
                    </a:schemeClr>
                  </a:solidFill>
                </a:rPr>
              </a:br>
              <a:r>
                <a:rPr lang="en-US" sz="900" dirty="0" smtClean="0">
                  <a:solidFill>
                    <a:schemeClr val="tx1">
                      <a:lumMod val="65000"/>
                      <a:lumOff val="35000"/>
                    </a:schemeClr>
                  </a:solidFill>
                  <a:latin typeface="Arial Narrow" pitchFamily="34" charset="0"/>
                </a:rPr>
                <a:t>Short Model</a:t>
              </a:r>
            </a:p>
            <a:p>
              <a:pPr algn="ctr">
                <a:defRPr/>
              </a:pPr>
              <a:r>
                <a:rPr lang="en-US" sz="900" dirty="0" smtClean="0">
                  <a:solidFill>
                    <a:schemeClr val="tx1">
                      <a:lumMod val="65000"/>
                      <a:lumOff val="35000"/>
                    </a:schemeClr>
                  </a:solidFill>
                  <a:latin typeface="Arial Narrow" pitchFamily="34" charset="0"/>
                </a:rPr>
                <a:t>Ultra Low NOx </a:t>
              </a:r>
              <a:br>
                <a:rPr lang="en-US" sz="900" dirty="0" smtClean="0">
                  <a:solidFill>
                    <a:schemeClr val="tx1">
                      <a:lumMod val="65000"/>
                      <a:lumOff val="35000"/>
                    </a:schemeClr>
                  </a:solidFill>
                  <a:latin typeface="Arial Narrow" pitchFamily="34" charset="0"/>
                </a:rPr>
              </a:br>
              <a:r>
                <a:rPr lang="en-US" sz="900" dirty="0" smtClean="0">
                  <a:solidFill>
                    <a:schemeClr val="tx1">
                      <a:lumMod val="65000"/>
                      <a:lumOff val="35000"/>
                    </a:schemeClr>
                  </a:solidFill>
                  <a:latin typeface="Arial Narrow" pitchFamily="34" charset="0"/>
                </a:rPr>
                <a:t>Models Available </a:t>
              </a:r>
              <a:endParaRPr lang="en-US" sz="900" b="1" dirty="0" smtClean="0">
                <a:solidFill>
                  <a:schemeClr val="tx1">
                    <a:lumMod val="65000"/>
                    <a:lumOff val="35000"/>
                  </a:schemeClr>
                </a:solidFill>
              </a:endParaRPr>
            </a:p>
          </p:txBody>
        </p:sp>
      </p:grpSp>
      <p:sp>
        <p:nvSpPr>
          <p:cNvPr id="34"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38" name="Text Box 2"/>
          <p:cNvSpPr txBox="1">
            <a:spLocks noChangeArrowheads="1"/>
          </p:cNvSpPr>
          <p:nvPr/>
        </p:nvSpPr>
        <p:spPr bwMode="auto">
          <a:xfrm>
            <a:off x="0" y="1298979"/>
            <a:ext cx="9143999" cy="1138773"/>
          </a:xfrm>
          <a:prstGeom prst="rect">
            <a:avLst/>
          </a:prstGeom>
          <a:noFill/>
          <a:ln w="9525">
            <a:noFill/>
            <a:miter lim="800000"/>
            <a:headEnd/>
            <a:tailEnd/>
          </a:ln>
        </p:spPr>
        <p:txBody>
          <a:bodyPr wrap="square">
            <a:spAutoFit/>
          </a:bodyPr>
          <a:lstStyle/>
          <a:p>
            <a:pPr algn="ctr">
              <a:spcBef>
                <a:spcPct val="50000"/>
              </a:spcBef>
            </a:pPr>
            <a:r>
              <a:rPr lang="en-US" sz="2400" dirty="0" smtClean="0">
                <a:solidFill>
                  <a:schemeClr val="tx1">
                    <a:lumMod val="65000"/>
                    <a:lumOff val="35000"/>
                  </a:schemeClr>
                </a:solidFill>
                <a:latin typeface="+mj-lt"/>
              </a:rPr>
              <a:t>FVIR Compliant:  Atmospheric Vent, Dampered Vent, PV, PDV, Condensing PDV, DV, and </a:t>
            </a:r>
            <a:r>
              <a:rPr lang="en-US" sz="2400" dirty="0" smtClean="0">
                <a:solidFill>
                  <a:schemeClr val="tx1">
                    <a:lumMod val="65000"/>
                    <a:lumOff val="35000"/>
                  </a:schemeClr>
                </a:solidFill>
              </a:rPr>
              <a:t>Fan Assisted Draft Induced</a:t>
            </a:r>
            <a:r>
              <a:rPr lang="en-US" sz="2000" dirty="0" smtClean="0">
                <a:solidFill>
                  <a:schemeClr val="tx1">
                    <a:lumMod val="65000"/>
                    <a:lumOff val="35000"/>
                  </a:schemeClr>
                </a:solidFill>
                <a:latin typeface="+mj-lt"/>
              </a:rPr>
              <a:t/>
            </a:r>
            <a:br>
              <a:rPr lang="en-US" sz="2000" dirty="0" smtClean="0">
                <a:solidFill>
                  <a:schemeClr val="tx1">
                    <a:lumMod val="65000"/>
                    <a:lumOff val="35000"/>
                  </a:schemeClr>
                </a:solidFill>
                <a:latin typeface="+mj-lt"/>
              </a:rPr>
            </a:br>
            <a:endParaRPr lang="en-US" sz="2000" dirty="0">
              <a:solidFill>
                <a:schemeClr val="tx1">
                  <a:lumMod val="65000"/>
                  <a:lumOff val="35000"/>
                </a:schemeClr>
              </a:solidFill>
              <a:latin typeface="+mj-lt"/>
            </a:endParaRPr>
          </a:p>
        </p:txBody>
      </p:sp>
      <p:grpSp>
        <p:nvGrpSpPr>
          <p:cNvPr id="40" name="Group 39"/>
          <p:cNvGrpSpPr/>
          <p:nvPr/>
        </p:nvGrpSpPr>
        <p:grpSpPr>
          <a:xfrm>
            <a:off x="4178342" y="2647760"/>
            <a:ext cx="962956" cy="3356828"/>
            <a:chOff x="4178342" y="2647760"/>
            <a:chExt cx="962956" cy="3356828"/>
          </a:xfrm>
        </p:grpSpPr>
        <p:grpSp>
          <p:nvGrpSpPr>
            <p:cNvPr id="28" name="Group 27"/>
            <p:cNvGrpSpPr/>
            <p:nvPr/>
          </p:nvGrpSpPr>
          <p:grpSpPr>
            <a:xfrm>
              <a:off x="4239932" y="2647760"/>
              <a:ext cx="869108" cy="2423165"/>
              <a:chOff x="5133425" y="2364077"/>
              <a:chExt cx="1550475" cy="4496259"/>
            </a:xfrm>
          </p:grpSpPr>
          <p:pic>
            <p:nvPicPr>
              <p:cNvPr id="3" name="Picture 2" descr="\\bdataprod1\lbutler\My Documents\Residential Reset Commercialization\Reset Images_Rheem+Ruud\Rheem Lower+Higher Res Cropped Pro Images\RHPrestige-ResidentialHighEffici-CondPDV-Gas-nonES-BrassDV-Low.png"/>
              <p:cNvPicPr>
                <a:picLocks noChangeAspect="1" noChangeArrowheads="1"/>
              </p:cNvPicPr>
              <p:nvPr/>
            </p:nvPicPr>
            <p:blipFill>
              <a:blip r:embed="rId10"/>
              <a:srcRect/>
              <a:stretch>
                <a:fillRect/>
              </a:stretch>
            </p:blipFill>
            <p:spPr bwMode="auto">
              <a:xfrm>
                <a:off x="5133425" y="2364077"/>
                <a:ext cx="1550475" cy="4496259"/>
              </a:xfrm>
              <a:prstGeom prst="rect">
                <a:avLst/>
              </a:prstGeom>
              <a:noFill/>
            </p:spPr>
          </p:pic>
          <p:pic>
            <p:nvPicPr>
              <p:cNvPr id="4" name="Picture 3" descr="\\bdataprod1\lbutler\My Documents\Residential Reset Commercialization\Reset Images_Rheem+Ruud\Rheem Lower+Higher Res Cropped Pro Images\Energy Star Logo.png"/>
              <p:cNvPicPr>
                <a:picLocks noChangeAspect="1" noChangeArrowheads="1"/>
              </p:cNvPicPr>
              <p:nvPr/>
            </p:nvPicPr>
            <p:blipFill>
              <a:blip r:embed="rId11"/>
              <a:srcRect/>
              <a:stretch>
                <a:fillRect/>
              </a:stretch>
            </p:blipFill>
            <p:spPr bwMode="auto">
              <a:xfrm>
                <a:off x="5836805" y="3678234"/>
                <a:ext cx="94488" cy="100584"/>
              </a:xfrm>
              <a:prstGeom prst="rect">
                <a:avLst/>
              </a:prstGeom>
              <a:noFill/>
            </p:spPr>
          </p:pic>
        </p:grpSp>
        <p:sp>
          <p:nvSpPr>
            <p:cNvPr id="32" name="Text Box 25"/>
            <p:cNvSpPr txBox="1">
              <a:spLocks noChangeArrowheads="1"/>
            </p:cNvSpPr>
            <p:nvPr/>
          </p:nvSpPr>
          <p:spPr bwMode="auto">
            <a:xfrm>
              <a:off x="4178342" y="5081258"/>
              <a:ext cx="962956" cy="923330"/>
            </a:xfrm>
            <a:prstGeom prst="rect">
              <a:avLst/>
            </a:prstGeom>
            <a:noFill/>
            <a:ln w="9525">
              <a:noFill/>
              <a:miter lim="800000"/>
              <a:headEnd/>
              <a:tailEnd/>
            </a:ln>
          </p:spPr>
          <p:txBody>
            <a:bodyPr wrap="square">
              <a:spAutoFit/>
            </a:bodyPr>
            <a:lstStyle/>
            <a:p>
              <a:pPr algn="ctr">
                <a:defRPr/>
              </a:pPr>
              <a:r>
                <a:rPr lang="en-US" sz="900" b="1" dirty="0" smtClean="0">
                  <a:solidFill>
                    <a:schemeClr val="tx1">
                      <a:lumMod val="65000"/>
                      <a:lumOff val="35000"/>
                    </a:schemeClr>
                  </a:solidFill>
                </a:rPr>
                <a:t>Prestige Condensing</a:t>
              </a:r>
              <a:br>
                <a:rPr lang="en-US" sz="900" b="1" dirty="0" smtClean="0">
                  <a:solidFill>
                    <a:schemeClr val="tx1">
                      <a:lumMod val="65000"/>
                      <a:lumOff val="35000"/>
                    </a:schemeClr>
                  </a:solidFill>
                </a:rPr>
              </a:br>
              <a:r>
                <a:rPr lang="en-US" sz="900" b="1" dirty="0" smtClean="0">
                  <a:solidFill>
                    <a:schemeClr val="tx1">
                      <a:lumMod val="65000"/>
                      <a:lumOff val="35000"/>
                    </a:schemeClr>
                  </a:solidFill>
                </a:rPr>
                <a:t>Power </a:t>
              </a:r>
              <a:br>
                <a:rPr lang="en-US" sz="900" b="1" dirty="0" smtClean="0">
                  <a:solidFill>
                    <a:schemeClr val="tx1">
                      <a:lumMod val="65000"/>
                      <a:lumOff val="35000"/>
                    </a:schemeClr>
                  </a:solidFill>
                </a:rPr>
              </a:br>
              <a:r>
                <a:rPr lang="en-US" sz="900" b="1" dirty="0" smtClean="0">
                  <a:solidFill>
                    <a:schemeClr val="tx1">
                      <a:lumMod val="65000"/>
                      <a:lumOff val="35000"/>
                    </a:schemeClr>
                  </a:solidFill>
                </a:rPr>
                <a:t>Direct Vent</a:t>
              </a:r>
              <a:br>
                <a:rPr lang="en-US" sz="900" b="1" dirty="0" smtClean="0">
                  <a:solidFill>
                    <a:schemeClr val="tx1">
                      <a:lumMod val="65000"/>
                      <a:lumOff val="35000"/>
                    </a:schemeClr>
                  </a:solidFill>
                </a:rPr>
              </a:br>
              <a:r>
                <a:rPr lang="en-US" sz="900" dirty="0" smtClean="0">
                  <a:solidFill>
                    <a:schemeClr val="tx1">
                      <a:lumMod val="65000"/>
                      <a:lumOff val="35000"/>
                    </a:schemeClr>
                  </a:solidFill>
                  <a:latin typeface="Arial Narrow" pitchFamily="34" charset="0"/>
                </a:rPr>
                <a:t> Tall &amp; Short</a:t>
              </a:r>
              <a:br>
                <a:rPr lang="en-US" sz="900" dirty="0" smtClean="0">
                  <a:solidFill>
                    <a:schemeClr val="tx1">
                      <a:lumMod val="65000"/>
                      <a:lumOff val="35000"/>
                    </a:schemeClr>
                  </a:solidFill>
                  <a:latin typeface="Arial Narrow" pitchFamily="34" charset="0"/>
                </a:rPr>
              </a:br>
              <a:r>
                <a:rPr lang="en-US" sz="900" dirty="0" smtClean="0">
                  <a:solidFill>
                    <a:schemeClr val="tx1">
                      <a:lumMod val="65000"/>
                      <a:lumOff val="35000"/>
                    </a:schemeClr>
                  </a:solidFill>
                  <a:latin typeface="Arial Narrow" pitchFamily="34" charset="0"/>
                </a:rPr>
                <a:t>Models</a:t>
              </a:r>
              <a:endParaRPr lang="en-US" sz="900" b="1" dirty="0">
                <a:solidFill>
                  <a:schemeClr val="tx1">
                    <a:lumMod val="65000"/>
                    <a:lumOff val="35000"/>
                  </a:schemeClr>
                </a:solidFill>
              </a:endParaRPr>
            </a:p>
          </p:txBody>
        </p:sp>
      </p:grpSp>
      <p:grpSp>
        <p:nvGrpSpPr>
          <p:cNvPr id="35" name="Group 34"/>
          <p:cNvGrpSpPr/>
          <p:nvPr/>
        </p:nvGrpSpPr>
        <p:grpSpPr>
          <a:xfrm>
            <a:off x="6699476" y="2569432"/>
            <a:ext cx="1024763" cy="3010435"/>
            <a:chOff x="6699476" y="2569432"/>
            <a:chExt cx="1024763" cy="3010435"/>
          </a:xfrm>
        </p:grpSpPr>
        <p:sp>
          <p:nvSpPr>
            <p:cNvPr id="14343" name="Text Box 22"/>
            <p:cNvSpPr txBox="1">
              <a:spLocks noChangeArrowheads="1"/>
            </p:cNvSpPr>
            <p:nvPr/>
          </p:nvSpPr>
          <p:spPr bwMode="auto">
            <a:xfrm>
              <a:off x="6699476" y="5072036"/>
              <a:ext cx="849455" cy="507831"/>
            </a:xfrm>
            <a:prstGeom prst="rect">
              <a:avLst/>
            </a:prstGeom>
            <a:noFill/>
            <a:ln w="9525">
              <a:noFill/>
              <a:miter lim="800000"/>
              <a:headEnd/>
              <a:tailEnd/>
            </a:ln>
          </p:spPr>
          <p:txBody>
            <a:bodyPr wrap="square">
              <a:spAutoFit/>
            </a:bodyPr>
            <a:lstStyle/>
            <a:p>
              <a:pPr algn="ctr">
                <a:defRPr/>
              </a:pPr>
              <a:r>
                <a:rPr lang="en-US" sz="900" b="1" dirty="0" smtClean="0">
                  <a:solidFill>
                    <a:schemeClr val="tx1">
                      <a:lumMod val="65000"/>
                      <a:lumOff val="35000"/>
                    </a:schemeClr>
                  </a:solidFill>
                </a:rPr>
                <a:t>Classic Horizontal</a:t>
              </a:r>
              <a:br>
                <a:rPr lang="en-US" sz="900" b="1" dirty="0" smtClean="0">
                  <a:solidFill>
                    <a:schemeClr val="tx1">
                      <a:lumMod val="65000"/>
                      <a:lumOff val="35000"/>
                    </a:schemeClr>
                  </a:solidFill>
                </a:rPr>
              </a:br>
              <a:r>
                <a:rPr lang="en-US" sz="900" b="1" dirty="0" smtClean="0">
                  <a:solidFill>
                    <a:schemeClr val="tx1">
                      <a:lumMod val="65000"/>
                      <a:lumOff val="35000"/>
                    </a:schemeClr>
                  </a:solidFill>
                </a:rPr>
                <a:t>Direct Vent</a:t>
              </a:r>
              <a:endParaRPr lang="en-US" sz="900" b="1" dirty="0">
                <a:solidFill>
                  <a:schemeClr val="tx1">
                    <a:lumMod val="65000"/>
                    <a:lumOff val="35000"/>
                  </a:schemeClr>
                </a:solidFill>
              </a:endParaRPr>
            </a:p>
          </p:txBody>
        </p:sp>
        <p:grpSp>
          <p:nvGrpSpPr>
            <p:cNvPr id="31" name="Group 30"/>
            <p:cNvGrpSpPr/>
            <p:nvPr/>
          </p:nvGrpSpPr>
          <p:grpSpPr>
            <a:xfrm>
              <a:off x="6767559" y="2569432"/>
              <a:ext cx="956680" cy="2496133"/>
              <a:chOff x="7173943" y="2477072"/>
              <a:chExt cx="956680" cy="2496133"/>
            </a:xfrm>
          </p:grpSpPr>
          <p:pic>
            <p:nvPicPr>
              <p:cNvPr id="7179" name="Picture 11" descr="R:\2012-VBL-Product-Images\Rheem Residential\Gas Water Heaters\RHM-Direct-Vent-Gas.jpg"/>
              <p:cNvPicPr>
                <a:picLocks noChangeAspect="1" noChangeArrowheads="1"/>
              </p:cNvPicPr>
              <p:nvPr/>
            </p:nvPicPr>
            <p:blipFill>
              <a:blip r:embed="rId12">
                <a:clrChange>
                  <a:clrFrom>
                    <a:srgbClr val="FFFFFF"/>
                  </a:clrFrom>
                  <a:clrTo>
                    <a:srgbClr val="FFFFFF">
                      <a:alpha val="0"/>
                    </a:srgbClr>
                  </a:clrTo>
                </a:clrChange>
              </a:blip>
              <a:srcRect r="49062"/>
              <a:stretch>
                <a:fillRect/>
              </a:stretch>
            </p:blipFill>
            <p:spPr bwMode="auto">
              <a:xfrm>
                <a:off x="7173943" y="2477072"/>
                <a:ext cx="661173" cy="2496132"/>
              </a:xfrm>
              <a:prstGeom prst="rect">
                <a:avLst/>
              </a:prstGeom>
              <a:noFill/>
            </p:spPr>
          </p:pic>
          <p:pic>
            <p:nvPicPr>
              <p:cNvPr id="27" name="Picture 11" descr="R:\2012-VBL-Product-Images\Rheem Residential\Gas Water Heaters\RHM-Direct-Vent-Gas.jpg"/>
              <p:cNvPicPr>
                <a:picLocks noChangeAspect="1" noChangeArrowheads="1"/>
              </p:cNvPicPr>
              <p:nvPr/>
            </p:nvPicPr>
            <p:blipFill>
              <a:blip r:embed="rId12">
                <a:clrChange>
                  <a:clrFrom>
                    <a:srgbClr val="FFFFFF"/>
                  </a:clrFrom>
                  <a:clrTo>
                    <a:srgbClr val="FFFFFF">
                      <a:alpha val="0"/>
                    </a:srgbClr>
                  </a:clrTo>
                </a:clrChange>
              </a:blip>
              <a:srcRect l="72691" b="77532"/>
              <a:stretch>
                <a:fillRect/>
              </a:stretch>
            </p:blipFill>
            <p:spPr bwMode="auto">
              <a:xfrm>
                <a:off x="7775516" y="2481350"/>
                <a:ext cx="355107" cy="560842"/>
              </a:xfrm>
              <a:prstGeom prst="rect">
                <a:avLst/>
              </a:prstGeom>
              <a:noFill/>
            </p:spPr>
          </p:pic>
          <p:pic>
            <p:nvPicPr>
              <p:cNvPr id="1028" name="Picture 4" descr="\\bdataprod1\lbutler\My Documents\Residential Reset Commercialization\Reset Images_Rheem+Ruud\Rheem Lower+Higher Res Cropped Pro Images\RHClassic-Direct-Vent-Gas-BrassDV-Low.png"/>
              <p:cNvPicPr>
                <a:picLocks noChangeAspect="1" noChangeArrowheads="1"/>
              </p:cNvPicPr>
              <p:nvPr/>
            </p:nvPicPr>
            <p:blipFill>
              <a:blip r:embed="rId13"/>
              <a:srcRect t="19825" r="44942"/>
              <a:stretch>
                <a:fillRect/>
              </a:stretch>
            </p:blipFill>
            <p:spPr bwMode="auto">
              <a:xfrm>
                <a:off x="7173943" y="3194319"/>
                <a:ext cx="688880" cy="1778886"/>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bdataprod1\lbutler\My Documents\Residential Reset Commercialization\Reset Images_Rheem+Ruud\Rheem Lower+Higher Res Cropped Pro Images\RHClassicPlus-Tall-HD-Gas-BrassDV.png"/>
          <p:cNvPicPr>
            <a:picLocks noChangeAspect="1" noChangeArrowheads="1"/>
          </p:cNvPicPr>
          <p:nvPr/>
        </p:nvPicPr>
        <p:blipFill>
          <a:blip r:embed="rId3"/>
          <a:srcRect/>
          <a:stretch>
            <a:fillRect/>
          </a:stretch>
        </p:blipFill>
        <p:spPr bwMode="auto">
          <a:xfrm>
            <a:off x="2415448" y="2550611"/>
            <a:ext cx="1074614" cy="2916810"/>
          </a:xfrm>
          <a:prstGeom prst="rect">
            <a:avLst/>
          </a:prstGeom>
          <a:noFill/>
        </p:spPr>
      </p:pic>
      <p:sp>
        <p:nvSpPr>
          <p:cNvPr id="27" name="Text Box 7"/>
          <p:cNvSpPr txBox="1">
            <a:spLocks noChangeArrowheads="1"/>
          </p:cNvSpPr>
          <p:nvPr/>
        </p:nvSpPr>
        <p:spPr bwMode="auto">
          <a:xfrm>
            <a:off x="2308962" y="5467420"/>
            <a:ext cx="1257300" cy="823302"/>
          </a:xfrm>
          <a:prstGeom prst="rect">
            <a:avLst/>
          </a:prstGeom>
          <a:noFill/>
          <a:ln w="9525">
            <a:noFill/>
            <a:miter lim="800000"/>
            <a:headEnd/>
            <a:tailEnd/>
          </a:ln>
        </p:spPr>
        <p:txBody>
          <a:bodyPr wrap="square">
            <a:spAutoFit/>
          </a:bodyPr>
          <a:lstStyle/>
          <a:p>
            <a:pPr algn="ctr">
              <a:spcBef>
                <a:spcPct val="50000"/>
              </a:spcBef>
              <a:defRPr/>
            </a:pPr>
            <a:r>
              <a:rPr lang="en-US" sz="1050" b="1" dirty="0" smtClean="0">
                <a:solidFill>
                  <a:schemeClr val="tx1">
                    <a:lumMod val="65000"/>
                    <a:lumOff val="35000"/>
                  </a:schemeClr>
                </a:solidFill>
              </a:rPr>
              <a:t>Classic Plus</a:t>
            </a:r>
            <a:br>
              <a:rPr lang="en-US" sz="1050" b="1" dirty="0" smtClean="0">
                <a:solidFill>
                  <a:schemeClr val="tx1">
                    <a:lumMod val="65000"/>
                    <a:lumOff val="35000"/>
                  </a:schemeClr>
                </a:solidFill>
              </a:rPr>
            </a:br>
            <a:r>
              <a:rPr lang="en-US" sz="1050" b="1" dirty="0" smtClean="0">
                <a:solidFill>
                  <a:schemeClr val="tx1">
                    <a:lumMod val="65000"/>
                    <a:lumOff val="35000"/>
                  </a:schemeClr>
                </a:solidFill>
              </a:rPr>
              <a:t>Atmospheric</a:t>
            </a:r>
            <a:br>
              <a:rPr lang="en-US" sz="1050" b="1" dirty="0" smtClean="0">
                <a:solidFill>
                  <a:schemeClr val="tx1">
                    <a:lumMod val="65000"/>
                    <a:lumOff val="35000"/>
                  </a:schemeClr>
                </a:solidFill>
              </a:rPr>
            </a:br>
            <a:r>
              <a:rPr lang="en-US" sz="1050" dirty="0" smtClean="0">
                <a:solidFill>
                  <a:schemeClr val="tx1">
                    <a:lumMod val="65000"/>
                    <a:lumOff val="35000"/>
                  </a:schemeClr>
                </a:solidFill>
                <a:latin typeface="Arial Narrow" pitchFamily="34" charset="0"/>
              </a:rPr>
              <a:t>Heavy Duty</a:t>
            </a:r>
            <a:r>
              <a:rPr lang="en-US" sz="1600" b="1" dirty="0">
                <a:solidFill>
                  <a:schemeClr val="tx1">
                    <a:lumMod val="65000"/>
                    <a:lumOff val="35000"/>
                  </a:schemeClr>
                </a:solidFill>
              </a:rPr>
              <a:t/>
            </a:r>
            <a:br>
              <a:rPr lang="en-US" sz="1600" b="1" dirty="0">
                <a:solidFill>
                  <a:schemeClr val="tx1">
                    <a:lumMod val="65000"/>
                    <a:lumOff val="35000"/>
                  </a:schemeClr>
                </a:solidFill>
              </a:rPr>
            </a:br>
            <a:endParaRPr lang="en-US" sz="1600" b="1" dirty="0">
              <a:solidFill>
                <a:schemeClr val="tx1">
                  <a:lumMod val="65000"/>
                  <a:lumOff val="35000"/>
                </a:schemeClr>
              </a:solidFill>
            </a:endParaRPr>
          </a:p>
        </p:txBody>
      </p:sp>
      <p:pic>
        <p:nvPicPr>
          <p:cNvPr id="2051" name="Picture 3" descr="\\bdataprod1\lbutler\My Documents\Residential Reset Commercialization\Reset Images_Rheem+Ruud\Rheem Lower+Higher Res Cropped Pro Images\RHClassicPlus-HD-PowerVent-Gas-brassDV-Low.png"/>
          <p:cNvPicPr>
            <a:picLocks noChangeAspect="1" noChangeArrowheads="1"/>
          </p:cNvPicPr>
          <p:nvPr/>
        </p:nvPicPr>
        <p:blipFill>
          <a:blip r:embed="rId4"/>
          <a:srcRect/>
          <a:stretch>
            <a:fillRect/>
          </a:stretch>
        </p:blipFill>
        <p:spPr bwMode="auto">
          <a:xfrm>
            <a:off x="3575787" y="2358455"/>
            <a:ext cx="1115082" cy="3108966"/>
          </a:xfrm>
          <a:prstGeom prst="rect">
            <a:avLst/>
          </a:prstGeom>
          <a:noFill/>
        </p:spPr>
      </p:pic>
      <p:sp>
        <p:nvSpPr>
          <p:cNvPr id="14345" name="Text Box 25"/>
          <p:cNvSpPr txBox="1">
            <a:spLocks noChangeArrowheads="1"/>
          </p:cNvSpPr>
          <p:nvPr/>
        </p:nvSpPr>
        <p:spPr bwMode="auto">
          <a:xfrm>
            <a:off x="3468417" y="5467420"/>
            <a:ext cx="1320800" cy="761747"/>
          </a:xfrm>
          <a:prstGeom prst="rect">
            <a:avLst/>
          </a:prstGeom>
          <a:noFill/>
          <a:ln w="9525">
            <a:noFill/>
            <a:miter lim="800000"/>
            <a:headEnd/>
            <a:tailEnd/>
          </a:ln>
        </p:spPr>
        <p:txBody>
          <a:bodyPr>
            <a:spAutoFit/>
          </a:bodyPr>
          <a:lstStyle/>
          <a:p>
            <a:pPr algn="ctr">
              <a:defRPr/>
            </a:pPr>
            <a:r>
              <a:rPr lang="en-US" sz="1050" b="1" dirty="0" smtClean="0">
                <a:solidFill>
                  <a:schemeClr val="tx1">
                    <a:lumMod val="65000"/>
                    <a:lumOff val="35000"/>
                  </a:schemeClr>
                </a:solidFill>
              </a:rPr>
              <a:t>Classic Plus</a:t>
            </a:r>
            <a:br>
              <a:rPr lang="en-US" sz="1050" b="1" dirty="0" smtClean="0">
                <a:solidFill>
                  <a:schemeClr val="tx1">
                    <a:lumMod val="65000"/>
                    <a:lumOff val="35000"/>
                  </a:schemeClr>
                </a:solidFill>
              </a:rPr>
            </a:br>
            <a:r>
              <a:rPr lang="en-US" sz="1050" b="1" dirty="0" smtClean="0">
                <a:solidFill>
                  <a:schemeClr val="tx1">
                    <a:lumMod val="65000"/>
                    <a:lumOff val="35000"/>
                  </a:schemeClr>
                </a:solidFill>
              </a:rPr>
              <a:t>Power Vent</a:t>
            </a:r>
          </a:p>
          <a:p>
            <a:pPr algn="ctr">
              <a:defRPr/>
            </a:pPr>
            <a:r>
              <a:rPr lang="en-US" sz="1050" dirty="0" smtClean="0">
                <a:solidFill>
                  <a:schemeClr val="tx1">
                    <a:lumMod val="65000"/>
                    <a:lumOff val="35000"/>
                  </a:schemeClr>
                </a:solidFill>
                <a:latin typeface="Arial Narrow" pitchFamily="34" charset="0"/>
              </a:rPr>
              <a:t>Heavy Duty</a:t>
            </a:r>
            <a:endParaRPr lang="en-US" sz="1050" b="1" dirty="0" smtClean="0">
              <a:solidFill>
                <a:schemeClr val="tx1">
                  <a:lumMod val="65000"/>
                  <a:lumOff val="35000"/>
                </a:schemeClr>
              </a:solidFill>
            </a:endParaRPr>
          </a:p>
          <a:p>
            <a:pPr algn="ctr">
              <a:defRPr/>
            </a:pPr>
            <a:endParaRPr lang="en-US" sz="1200" b="1" dirty="0">
              <a:solidFill>
                <a:schemeClr val="tx1">
                  <a:lumMod val="65000"/>
                  <a:lumOff val="35000"/>
                </a:schemeClr>
              </a:solidFill>
            </a:endParaRPr>
          </a:p>
        </p:txBody>
      </p:sp>
      <p:pic>
        <p:nvPicPr>
          <p:cNvPr id="2053" name="Picture 5" descr="\\bdataprod1\lbutler\My Documents\Residential Reset Commercialization\Reset Images_Rheem+Ruud\Rheem Lower+Higher Res Cropped Pro Images\RHClassicPlus-Non-Domed_HD-PDV-Gas-BrassDV-Low.png"/>
          <p:cNvPicPr>
            <a:picLocks noChangeAspect="1" noChangeArrowheads="1"/>
          </p:cNvPicPr>
          <p:nvPr/>
        </p:nvPicPr>
        <p:blipFill>
          <a:blip r:embed="rId5"/>
          <a:srcRect/>
          <a:stretch>
            <a:fillRect/>
          </a:stretch>
        </p:blipFill>
        <p:spPr bwMode="auto">
          <a:xfrm>
            <a:off x="4727124" y="2404175"/>
            <a:ext cx="1078262" cy="3063246"/>
          </a:xfrm>
          <a:prstGeom prst="rect">
            <a:avLst/>
          </a:prstGeom>
          <a:noFill/>
        </p:spPr>
      </p:pic>
      <p:sp>
        <p:nvSpPr>
          <p:cNvPr id="14347" name="Text Box 25"/>
          <p:cNvSpPr txBox="1">
            <a:spLocks noChangeArrowheads="1"/>
          </p:cNvSpPr>
          <p:nvPr/>
        </p:nvSpPr>
        <p:spPr bwMode="auto">
          <a:xfrm>
            <a:off x="4743563" y="5467420"/>
            <a:ext cx="962956" cy="900246"/>
          </a:xfrm>
          <a:prstGeom prst="rect">
            <a:avLst/>
          </a:prstGeom>
          <a:noFill/>
          <a:ln w="9525">
            <a:noFill/>
            <a:miter lim="800000"/>
            <a:headEnd/>
            <a:tailEnd/>
          </a:ln>
        </p:spPr>
        <p:txBody>
          <a:bodyPr wrap="square">
            <a:spAutoFit/>
          </a:bodyPr>
          <a:lstStyle/>
          <a:p>
            <a:pPr algn="ctr">
              <a:defRPr/>
            </a:pPr>
            <a:r>
              <a:rPr lang="en-US" sz="1050" b="1" dirty="0" smtClean="0">
                <a:solidFill>
                  <a:schemeClr val="tx1">
                    <a:lumMod val="65000"/>
                    <a:lumOff val="35000"/>
                  </a:schemeClr>
                </a:solidFill>
              </a:rPr>
              <a:t>Classic Plus Non-Domed Power </a:t>
            </a:r>
            <a:br>
              <a:rPr lang="en-US" sz="1050" b="1" dirty="0" smtClean="0">
                <a:solidFill>
                  <a:schemeClr val="tx1">
                    <a:lumMod val="65000"/>
                    <a:lumOff val="35000"/>
                  </a:schemeClr>
                </a:solidFill>
              </a:rPr>
            </a:br>
            <a:r>
              <a:rPr lang="en-US" sz="1050" b="1" dirty="0" smtClean="0">
                <a:solidFill>
                  <a:schemeClr val="tx1">
                    <a:lumMod val="65000"/>
                    <a:lumOff val="35000"/>
                  </a:schemeClr>
                </a:solidFill>
              </a:rPr>
              <a:t>Direct Vent</a:t>
            </a:r>
          </a:p>
          <a:p>
            <a:pPr algn="ctr">
              <a:defRPr/>
            </a:pPr>
            <a:r>
              <a:rPr lang="en-US" sz="1050" dirty="0" smtClean="0">
                <a:solidFill>
                  <a:schemeClr val="tx1">
                    <a:lumMod val="65000"/>
                    <a:lumOff val="35000"/>
                  </a:schemeClr>
                </a:solidFill>
                <a:latin typeface="Arial Narrow" pitchFamily="34" charset="0"/>
              </a:rPr>
              <a:t>Heavy Duty</a:t>
            </a:r>
            <a:endParaRPr lang="en-US" sz="1050" b="1" dirty="0" smtClean="0">
              <a:solidFill>
                <a:schemeClr val="tx1">
                  <a:lumMod val="65000"/>
                  <a:lumOff val="35000"/>
                </a:schemeClr>
              </a:solidFill>
            </a:endParaRPr>
          </a:p>
        </p:txBody>
      </p:sp>
      <p:sp>
        <p:nvSpPr>
          <p:cNvPr id="15363" name="Text Box 2"/>
          <p:cNvSpPr txBox="1">
            <a:spLocks noChangeArrowheads="1"/>
          </p:cNvSpPr>
          <p:nvPr/>
        </p:nvSpPr>
        <p:spPr bwMode="auto">
          <a:xfrm>
            <a:off x="0" y="207390"/>
            <a:ext cx="9143999"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chemeClr val="bg1">
                    <a:lumMod val="85000"/>
                  </a:schemeClr>
                </a:solidFill>
                <a:latin typeface="+mj-lt"/>
              </a:rPr>
              <a:t>Gas Storage Tank Product Line </a:t>
            </a:r>
            <a:r>
              <a:rPr lang="en-US" sz="2400" dirty="0" smtClean="0">
                <a:solidFill>
                  <a:schemeClr val="bg1">
                    <a:lumMod val="85000"/>
                  </a:schemeClr>
                </a:solidFill>
                <a:latin typeface="+mj-lt"/>
              </a:rPr>
              <a:t>(cont.)</a:t>
            </a:r>
            <a:endParaRPr lang="en-US" sz="2400" dirty="0">
              <a:solidFill>
                <a:schemeClr val="bg1">
                  <a:lumMod val="85000"/>
                </a:schemeClr>
              </a:solidFill>
              <a:latin typeface="+mj-lt"/>
            </a:endParaRPr>
          </a:p>
        </p:txBody>
      </p:sp>
      <p:sp>
        <p:nvSpPr>
          <p:cNvPr id="12"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3" name="Text Box 2"/>
          <p:cNvSpPr txBox="1">
            <a:spLocks noChangeArrowheads="1"/>
          </p:cNvSpPr>
          <p:nvPr/>
        </p:nvSpPr>
        <p:spPr bwMode="auto">
          <a:xfrm>
            <a:off x="-5332" y="1439827"/>
            <a:ext cx="9143999" cy="830997"/>
          </a:xfrm>
          <a:prstGeom prst="rect">
            <a:avLst/>
          </a:prstGeom>
          <a:noFill/>
          <a:ln w="9525">
            <a:noFill/>
            <a:miter lim="800000"/>
            <a:headEnd/>
            <a:tailEnd/>
          </a:ln>
        </p:spPr>
        <p:txBody>
          <a:bodyPr wrap="square">
            <a:spAutoFit/>
          </a:bodyPr>
          <a:lstStyle/>
          <a:p>
            <a:pPr algn="ctr">
              <a:spcBef>
                <a:spcPct val="50000"/>
              </a:spcBef>
            </a:pPr>
            <a:r>
              <a:rPr lang="en-US" sz="2400" dirty="0" smtClean="0">
                <a:solidFill>
                  <a:schemeClr val="tx1">
                    <a:lumMod val="65000"/>
                    <a:lumOff val="35000"/>
                  </a:schemeClr>
                </a:solidFill>
              </a:rPr>
              <a:t>Heavy Duty - High Recovery - FVIR Compliant </a:t>
            </a:r>
            <a:br>
              <a:rPr lang="en-US" sz="2400" dirty="0" smtClean="0">
                <a:solidFill>
                  <a:schemeClr val="tx1">
                    <a:lumMod val="65000"/>
                    <a:lumOff val="35000"/>
                  </a:schemeClr>
                </a:solidFill>
              </a:rPr>
            </a:br>
            <a:r>
              <a:rPr lang="en-US" sz="2400" dirty="0" smtClean="0">
                <a:solidFill>
                  <a:schemeClr val="tx1">
                    <a:lumMod val="65000"/>
                    <a:lumOff val="35000"/>
                  </a:schemeClr>
                </a:solidFill>
              </a:rPr>
              <a:t>Large Capacity and High Input</a:t>
            </a:r>
            <a:endParaRPr lang="en-US" sz="2400" dirty="0">
              <a:solidFill>
                <a:schemeClr val="tx1">
                  <a:lumMod val="65000"/>
                  <a:lumOff val="35000"/>
                </a:schemeClr>
              </a:solidFill>
            </a:endParaRPr>
          </a:p>
        </p:txBody>
      </p:sp>
      <p:pic>
        <p:nvPicPr>
          <p:cNvPr id="2059" name="Picture 11" descr="\\bdataprod1\lbutler\My Documents\Residential Reset Commercialization\Reset Images_Rheem+Ruud\Rheem Lower+Higher Res Cropped Pro Images\RHClassicPlus-HD-75Gal-UltraLowNOx-Gas-BrassDV-Low.png"/>
          <p:cNvPicPr>
            <a:picLocks noChangeAspect="1" noChangeArrowheads="1"/>
          </p:cNvPicPr>
          <p:nvPr/>
        </p:nvPicPr>
        <p:blipFill>
          <a:blip r:embed="rId6"/>
          <a:srcRect/>
          <a:stretch>
            <a:fillRect/>
          </a:stretch>
        </p:blipFill>
        <p:spPr bwMode="auto">
          <a:xfrm>
            <a:off x="5862638" y="2686051"/>
            <a:ext cx="1153110" cy="2781370"/>
          </a:xfrm>
          <a:prstGeom prst="rect">
            <a:avLst/>
          </a:prstGeom>
          <a:noFill/>
        </p:spPr>
      </p:pic>
      <p:sp>
        <p:nvSpPr>
          <p:cNvPr id="35" name="Text Box 7"/>
          <p:cNvSpPr txBox="1">
            <a:spLocks noChangeArrowheads="1"/>
          </p:cNvSpPr>
          <p:nvPr/>
        </p:nvSpPr>
        <p:spPr bwMode="auto">
          <a:xfrm>
            <a:off x="5817917" y="5462284"/>
            <a:ext cx="1257300" cy="984885"/>
          </a:xfrm>
          <a:prstGeom prst="rect">
            <a:avLst/>
          </a:prstGeom>
          <a:noFill/>
          <a:ln w="9525">
            <a:noFill/>
            <a:miter lim="800000"/>
            <a:headEnd/>
            <a:tailEnd/>
          </a:ln>
        </p:spPr>
        <p:txBody>
          <a:bodyPr wrap="square">
            <a:spAutoFit/>
          </a:bodyPr>
          <a:lstStyle/>
          <a:p>
            <a:pPr algn="ctr">
              <a:spcBef>
                <a:spcPct val="50000"/>
              </a:spcBef>
              <a:defRPr/>
            </a:pPr>
            <a:r>
              <a:rPr lang="en-US" sz="1050" b="1" dirty="0" smtClean="0">
                <a:solidFill>
                  <a:schemeClr val="tx1">
                    <a:lumMod val="65000"/>
                    <a:lumOff val="35000"/>
                  </a:schemeClr>
                </a:solidFill>
              </a:rPr>
              <a:t>Classic Plus</a:t>
            </a:r>
            <a:br>
              <a:rPr lang="en-US" sz="1050" b="1" dirty="0" smtClean="0">
                <a:solidFill>
                  <a:schemeClr val="tx1">
                    <a:lumMod val="65000"/>
                    <a:lumOff val="35000"/>
                  </a:schemeClr>
                </a:solidFill>
              </a:rPr>
            </a:br>
            <a:r>
              <a:rPr lang="en-US" sz="1050" b="1" dirty="0" smtClean="0">
                <a:solidFill>
                  <a:schemeClr val="tx1">
                    <a:lumMod val="65000"/>
                    <a:lumOff val="35000"/>
                  </a:schemeClr>
                </a:solidFill>
              </a:rPr>
              <a:t>Ultra Low NOx</a:t>
            </a:r>
            <a:br>
              <a:rPr lang="en-US" sz="1050" b="1" dirty="0" smtClean="0">
                <a:solidFill>
                  <a:schemeClr val="tx1">
                    <a:lumMod val="65000"/>
                    <a:lumOff val="35000"/>
                  </a:schemeClr>
                </a:solidFill>
              </a:rPr>
            </a:br>
            <a:r>
              <a:rPr lang="en-US" sz="1050" b="1" dirty="0" smtClean="0">
                <a:solidFill>
                  <a:schemeClr val="tx1">
                    <a:lumMod val="65000"/>
                    <a:lumOff val="35000"/>
                  </a:schemeClr>
                </a:solidFill>
              </a:rPr>
              <a:t> Atmospheric </a:t>
            </a:r>
            <a:br>
              <a:rPr lang="en-US" sz="1050" b="1" dirty="0" smtClean="0">
                <a:solidFill>
                  <a:schemeClr val="tx1">
                    <a:lumMod val="65000"/>
                    <a:lumOff val="35000"/>
                  </a:schemeClr>
                </a:solidFill>
              </a:rPr>
            </a:br>
            <a:r>
              <a:rPr lang="en-US" sz="1050" dirty="0" smtClean="0">
                <a:solidFill>
                  <a:schemeClr val="tx1">
                    <a:lumMod val="65000"/>
                    <a:lumOff val="35000"/>
                  </a:schemeClr>
                </a:solidFill>
                <a:latin typeface="Arial Narrow" pitchFamily="34" charset="0"/>
              </a:rPr>
              <a:t>Heavy Duty</a:t>
            </a:r>
            <a:r>
              <a:rPr lang="en-US" sz="1600" b="1" dirty="0">
                <a:solidFill>
                  <a:schemeClr val="tx1">
                    <a:lumMod val="65000"/>
                    <a:lumOff val="35000"/>
                  </a:schemeClr>
                </a:solidFill>
              </a:rPr>
              <a:t/>
            </a:r>
            <a:br>
              <a:rPr lang="en-US" sz="1600" b="1" dirty="0">
                <a:solidFill>
                  <a:schemeClr val="tx1">
                    <a:lumMod val="65000"/>
                    <a:lumOff val="35000"/>
                  </a:schemeClr>
                </a:solidFill>
              </a:rPr>
            </a:br>
            <a:endParaRPr lang="en-US" sz="1600" b="1" dirty="0">
              <a:solidFill>
                <a:schemeClr val="tx1">
                  <a:lumMod val="65000"/>
                  <a:lumOff val="35000"/>
                </a:schemeClr>
              </a:solidFill>
            </a:endParaRPr>
          </a:p>
        </p:txBody>
      </p:sp>
    </p:spTree>
  </p:cSld>
  <p:clrMapOvr>
    <a:masterClrMapping/>
  </p:clrMapOvr>
  <p:transition>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bdataprod1\lbutler\My Documents\Residential Reset Commercialization\Reset Images_Rheem+Ruud\Rheem Lower+Higher Res Cropped Pro Images\RHClassic-MFG-Home-DVX-Gas-BrassDrainvalve-Low.png"/>
          <p:cNvPicPr>
            <a:picLocks noChangeAspect="1" noChangeArrowheads="1"/>
          </p:cNvPicPr>
          <p:nvPr/>
        </p:nvPicPr>
        <p:blipFill>
          <a:blip r:embed="rId3"/>
          <a:srcRect/>
          <a:stretch>
            <a:fillRect/>
          </a:stretch>
        </p:blipFill>
        <p:spPr bwMode="auto">
          <a:xfrm>
            <a:off x="5756639" y="1545908"/>
            <a:ext cx="1022849" cy="4226404"/>
          </a:xfrm>
          <a:prstGeom prst="rect">
            <a:avLst/>
          </a:prstGeom>
          <a:noFill/>
        </p:spPr>
      </p:pic>
      <p:pic>
        <p:nvPicPr>
          <p:cNvPr id="19" name="Picture 4" descr="\\bdataprod1\lbutler\My Documents\Residential Reset Commercialization\Reset Images_Rheem+Ruud\Rheem Lower+Higher Res Cropped Pro Images\RHClassic-MFG-Home-Std-Gas-BrassDV-Low.png"/>
          <p:cNvPicPr>
            <a:picLocks noChangeAspect="1" noChangeArrowheads="1"/>
          </p:cNvPicPr>
          <p:nvPr/>
        </p:nvPicPr>
        <p:blipFill>
          <a:blip r:embed="rId4"/>
          <a:srcRect/>
          <a:stretch>
            <a:fillRect/>
          </a:stretch>
        </p:blipFill>
        <p:spPr bwMode="auto">
          <a:xfrm>
            <a:off x="2455823" y="2958550"/>
            <a:ext cx="1039283" cy="2794712"/>
          </a:xfrm>
          <a:prstGeom prst="rect">
            <a:avLst/>
          </a:prstGeom>
          <a:noFill/>
        </p:spPr>
      </p:pic>
      <p:pic>
        <p:nvPicPr>
          <p:cNvPr id="15" name="Picture 2" descr="\\bdataprod1\lbutler\My Documents\Residential Reset Commercialization\Reset Images_Rheem+Ruud\Rheem Lower+Higher Res Cropped Pro Images\RHClassic-MFG-Home-DV-Gas-PlasticDV-Low.png"/>
          <p:cNvPicPr>
            <a:picLocks noChangeAspect="1" noChangeArrowheads="1"/>
          </p:cNvPicPr>
          <p:nvPr/>
        </p:nvPicPr>
        <p:blipFill>
          <a:blip r:embed="rId5"/>
          <a:srcRect/>
          <a:stretch>
            <a:fillRect/>
          </a:stretch>
        </p:blipFill>
        <p:spPr bwMode="auto">
          <a:xfrm>
            <a:off x="4025944" y="1794664"/>
            <a:ext cx="1142911" cy="3977648"/>
          </a:xfrm>
          <a:prstGeom prst="rect">
            <a:avLst/>
          </a:prstGeom>
          <a:noFill/>
        </p:spPr>
      </p:pic>
      <p:sp>
        <p:nvSpPr>
          <p:cNvPr id="14345" name="Text Box 25"/>
          <p:cNvSpPr txBox="1">
            <a:spLocks noChangeArrowheads="1"/>
          </p:cNvSpPr>
          <p:nvPr/>
        </p:nvSpPr>
        <p:spPr bwMode="auto">
          <a:xfrm>
            <a:off x="3911599" y="5845025"/>
            <a:ext cx="1320800" cy="461665"/>
          </a:xfrm>
          <a:prstGeom prst="rect">
            <a:avLst/>
          </a:prstGeom>
          <a:noFill/>
          <a:ln w="9525">
            <a:noFill/>
            <a:miter lim="800000"/>
            <a:headEnd/>
            <a:tailEnd/>
          </a:ln>
        </p:spPr>
        <p:txBody>
          <a:bodyPr>
            <a:spAutoFit/>
          </a:bodyPr>
          <a:lstStyle/>
          <a:p>
            <a:pPr algn="ctr">
              <a:defRPr/>
            </a:pPr>
            <a:r>
              <a:rPr lang="en-US" sz="1200" b="1" dirty="0" smtClean="0">
                <a:solidFill>
                  <a:schemeClr val="tx1">
                    <a:lumMod val="65000"/>
                    <a:lumOff val="35000"/>
                  </a:schemeClr>
                </a:solidFill>
              </a:rPr>
              <a:t>Classic</a:t>
            </a:r>
          </a:p>
          <a:p>
            <a:pPr algn="ctr">
              <a:defRPr/>
            </a:pPr>
            <a:r>
              <a:rPr lang="en-US" sz="1200" b="1" dirty="0" smtClean="0">
                <a:solidFill>
                  <a:schemeClr val="tx1">
                    <a:lumMod val="65000"/>
                    <a:lumOff val="35000"/>
                  </a:schemeClr>
                </a:solidFill>
              </a:rPr>
              <a:t>Direct Vent</a:t>
            </a:r>
          </a:p>
        </p:txBody>
      </p:sp>
      <p:sp>
        <p:nvSpPr>
          <p:cNvPr id="21" name="Text Box 25"/>
          <p:cNvSpPr txBox="1">
            <a:spLocks noChangeArrowheads="1"/>
          </p:cNvSpPr>
          <p:nvPr/>
        </p:nvSpPr>
        <p:spPr bwMode="auto">
          <a:xfrm>
            <a:off x="2315064" y="5845594"/>
            <a:ext cx="1320800" cy="461665"/>
          </a:xfrm>
          <a:prstGeom prst="rect">
            <a:avLst/>
          </a:prstGeom>
          <a:noFill/>
          <a:ln w="9525">
            <a:noFill/>
            <a:miter lim="800000"/>
            <a:headEnd/>
            <a:tailEnd/>
          </a:ln>
        </p:spPr>
        <p:txBody>
          <a:bodyPr>
            <a:spAutoFit/>
          </a:bodyPr>
          <a:lstStyle/>
          <a:p>
            <a:pPr algn="ctr">
              <a:defRPr/>
            </a:pPr>
            <a:r>
              <a:rPr lang="en-US" sz="1200" b="1" dirty="0" smtClean="0">
                <a:solidFill>
                  <a:schemeClr val="tx1">
                    <a:lumMod val="65000"/>
                    <a:lumOff val="35000"/>
                  </a:schemeClr>
                </a:solidFill>
              </a:rPr>
              <a:t>Classic/FVIR</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Atmospheric Vent</a:t>
            </a:r>
            <a:endParaRPr lang="en-US" sz="1200" b="1" dirty="0">
              <a:solidFill>
                <a:schemeClr val="tx1">
                  <a:lumMod val="65000"/>
                  <a:lumOff val="35000"/>
                </a:schemeClr>
              </a:solidFill>
            </a:endParaRPr>
          </a:p>
        </p:txBody>
      </p:sp>
      <p:sp>
        <p:nvSpPr>
          <p:cNvPr id="24" name="Text Box 22"/>
          <p:cNvSpPr txBox="1">
            <a:spLocks noChangeArrowheads="1"/>
          </p:cNvSpPr>
          <p:nvPr/>
        </p:nvSpPr>
        <p:spPr bwMode="auto">
          <a:xfrm>
            <a:off x="5391150" y="5753262"/>
            <a:ext cx="1752600" cy="646331"/>
          </a:xfrm>
          <a:prstGeom prst="rect">
            <a:avLst/>
          </a:prstGeom>
          <a:noFill/>
          <a:ln w="9525">
            <a:noFill/>
            <a:miter lim="800000"/>
            <a:headEnd/>
            <a:tailEnd/>
          </a:ln>
        </p:spPr>
        <p:txBody>
          <a:bodyPr wrap="square">
            <a:spAutoFit/>
          </a:bodyPr>
          <a:lstStyle/>
          <a:p>
            <a:pPr algn="ctr">
              <a:defRPr/>
            </a:pPr>
            <a:r>
              <a:rPr lang="en-US" sz="1200" b="1" dirty="0" smtClean="0">
                <a:solidFill>
                  <a:schemeClr val="tx1">
                    <a:lumMod val="65000"/>
                    <a:lumOff val="35000"/>
                  </a:schemeClr>
                </a:solidFill>
              </a:rPr>
              <a:t>Classic</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Direct Vent </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(DVX/coaxial)</a:t>
            </a:r>
            <a:endParaRPr lang="en-US" sz="1200" b="1" dirty="0">
              <a:solidFill>
                <a:schemeClr val="tx1">
                  <a:lumMod val="65000"/>
                  <a:lumOff val="35000"/>
                </a:schemeClr>
              </a:solidFill>
            </a:endParaRPr>
          </a:p>
        </p:txBody>
      </p:sp>
      <p:sp>
        <p:nvSpPr>
          <p:cNvPr id="15363" name="Text Box 2"/>
          <p:cNvSpPr txBox="1">
            <a:spLocks noChangeArrowheads="1"/>
          </p:cNvSpPr>
          <p:nvPr/>
        </p:nvSpPr>
        <p:spPr bwMode="auto">
          <a:xfrm>
            <a:off x="0" y="1157049"/>
            <a:ext cx="9143999" cy="461665"/>
          </a:xfrm>
          <a:prstGeom prst="rect">
            <a:avLst/>
          </a:prstGeom>
          <a:noFill/>
          <a:ln w="9525">
            <a:noFill/>
            <a:miter lim="800000"/>
            <a:headEnd/>
            <a:tailEnd/>
          </a:ln>
        </p:spPr>
        <p:txBody>
          <a:bodyPr wrap="square">
            <a:spAutoFit/>
          </a:bodyPr>
          <a:lstStyle/>
          <a:p>
            <a:pPr algn="ctr">
              <a:spcBef>
                <a:spcPct val="50000"/>
              </a:spcBef>
            </a:pPr>
            <a:r>
              <a:rPr lang="en-US" sz="2400" dirty="0" smtClean="0">
                <a:solidFill>
                  <a:schemeClr val="tx1">
                    <a:lumMod val="65000"/>
                    <a:lumOff val="35000"/>
                  </a:schemeClr>
                </a:solidFill>
                <a:latin typeface="+mj-lt"/>
              </a:rPr>
              <a:t>Manufactured Housing Models</a:t>
            </a:r>
            <a:endParaRPr lang="en-US" sz="2400" dirty="0">
              <a:solidFill>
                <a:schemeClr val="tx1">
                  <a:lumMod val="65000"/>
                  <a:lumOff val="35000"/>
                </a:schemeClr>
              </a:solidFill>
              <a:latin typeface="+mj-lt"/>
            </a:endParaRPr>
          </a:p>
        </p:txBody>
      </p:sp>
      <p:sp>
        <p:nvSpPr>
          <p:cNvPr id="11"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2" name="Text Box 2"/>
          <p:cNvSpPr txBox="1">
            <a:spLocks noChangeArrowheads="1"/>
          </p:cNvSpPr>
          <p:nvPr/>
        </p:nvSpPr>
        <p:spPr bwMode="auto">
          <a:xfrm>
            <a:off x="1068404" y="207390"/>
            <a:ext cx="8075595"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chemeClr val="bg1">
                    <a:lumMod val="85000"/>
                  </a:schemeClr>
                </a:solidFill>
                <a:latin typeface="+mj-lt"/>
              </a:rPr>
              <a:t>Gas Storage Tank Product Line </a:t>
            </a:r>
            <a:r>
              <a:rPr lang="en-US" sz="2400" dirty="0" smtClean="0">
                <a:solidFill>
                  <a:schemeClr val="bg1">
                    <a:lumMod val="85000"/>
                  </a:schemeClr>
                </a:solidFill>
                <a:latin typeface="+mj-lt"/>
              </a:rPr>
              <a:t>(cont.)</a:t>
            </a:r>
            <a:endParaRPr lang="en-US" sz="2400" dirty="0">
              <a:solidFill>
                <a:schemeClr val="bg1">
                  <a:lumMod val="85000"/>
                </a:schemeClr>
              </a:solidFill>
              <a:latin typeface="+mj-lt"/>
            </a:endParaRP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217899"/>
            <a:ext cx="9143999" cy="1033463"/>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85000"/>
                  </a:schemeClr>
                </a:solidFill>
                <a:effectLst/>
                <a:uLnTx/>
                <a:uFillTx/>
                <a:latin typeface="+mj-lt"/>
                <a:ea typeface="+mj-ea"/>
                <a:cs typeface="+mj-cs"/>
              </a:rPr>
              <a:t>Rheem Water Heating Facilities</a:t>
            </a:r>
          </a:p>
        </p:txBody>
      </p:sp>
      <p:pic>
        <p:nvPicPr>
          <p:cNvPr id="7" name="Picture 6" descr="Atlanta Office"/>
          <p:cNvPicPr>
            <a:picLocks noChangeAspect="1" noChangeArrowheads="1"/>
          </p:cNvPicPr>
          <p:nvPr/>
        </p:nvPicPr>
        <p:blipFill>
          <a:blip r:embed="rId3"/>
          <a:srcRect r="29"/>
          <a:stretch>
            <a:fillRect/>
          </a:stretch>
        </p:blipFill>
        <p:spPr bwMode="auto">
          <a:xfrm>
            <a:off x="3531885" y="1371938"/>
            <a:ext cx="2092325" cy="2946400"/>
          </a:xfrm>
          <a:prstGeom prst="rect">
            <a:avLst/>
          </a:prstGeom>
          <a:ln>
            <a:noFill/>
          </a:ln>
          <a:effectLst>
            <a:outerShdw blurRad="139700" dist="76200" dir="2700000" algn="tl" rotWithShape="0">
              <a:srgbClr val="333333">
                <a:alpha val="65000"/>
              </a:srgbClr>
            </a:outerShdw>
          </a:effectLst>
        </p:spPr>
      </p:pic>
      <p:sp>
        <p:nvSpPr>
          <p:cNvPr id="8" name="Text Box 7"/>
          <p:cNvSpPr txBox="1">
            <a:spLocks noChangeArrowheads="1"/>
          </p:cNvSpPr>
          <p:nvPr/>
        </p:nvSpPr>
        <p:spPr bwMode="auto">
          <a:xfrm>
            <a:off x="3554110" y="4403035"/>
            <a:ext cx="2038350" cy="328311"/>
          </a:xfrm>
          <a:prstGeom prst="rect">
            <a:avLst/>
          </a:prstGeom>
          <a:noFill/>
          <a:ln w="12700">
            <a:noFill/>
            <a:miter lim="800000"/>
            <a:headEnd type="none" w="sm" len="sm"/>
            <a:tailEnd type="none" w="sm" len="sm"/>
          </a:ln>
        </p:spPr>
        <p:txBody>
          <a:bodyPr lIns="82058" tIns="41029" rIns="82058" bIns="41029">
            <a:spAutoFit/>
          </a:bodyPr>
          <a:lstStyle/>
          <a:p>
            <a:pPr algn="ctr">
              <a:lnSpc>
                <a:spcPct val="50000"/>
              </a:lnSpc>
              <a:spcBef>
                <a:spcPct val="50000"/>
              </a:spcBef>
              <a:defRPr/>
            </a:pPr>
            <a:r>
              <a:rPr lang="en-US" sz="1000" b="1" dirty="0">
                <a:solidFill>
                  <a:schemeClr val="tx1">
                    <a:lumMod val="65000"/>
                    <a:lumOff val="35000"/>
                  </a:schemeClr>
                </a:solidFill>
              </a:rPr>
              <a:t>Corporate Headquarters</a:t>
            </a:r>
          </a:p>
          <a:p>
            <a:pPr algn="ctr">
              <a:lnSpc>
                <a:spcPct val="50000"/>
              </a:lnSpc>
              <a:spcBef>
                <a:spcPct val="50000"/>
              </a:spcBef>
              <a:defRPr/>
            </a:pPr>
            <a:r>
              <a:rPr lang="en-US" sz="1000" b="1" dirty="0">
                <a:solidFill>
                  <a:schemeClr val="tx1">
                    <a:lumMod val="65000"/>
                    <a:lumOff val="35000"/>
                  </a:schemeClr>
                </a:solidFill>
              </a:rPr>
              <a:t>Atlanta, Georgia</a:t>
            </a:r>
          </a:p>
        </p:txBody>
      </p:sp>
      <p:sp>
        <p:nvSpPr>
          <p:cNvPr id="15" name="Rectangle 6"/>
          <p:cNvSpPr txBox="1">
            <a:spLocks noChangeArrowheads="1"/>
          </p:cNvSpPr>
          <p:nvPr/>
        </p:nvSpPr>
        <p:spPr bwMode="auto">
          <a:xfrm>
            <a:off x="2883839" y="4881733"/>
            <a:ext cx="3416479" cy="1222375"/>
          </a:xfrm>
          <a:prstGeom prst="rect">
            <a:avLst/>
          </a:prstGeom>
          <a:noFill/>
          <a:ln w="9525">
            <a:noFill/>
            <a:miter lim="800000"/>
            <a:headEnd/>
            <a:tailEnd/>
          </a:ln>
        </p:spPr>
        <p:txBody>
          <a:bodyPr/>
          <a:lstStyle/>
          <a:p>
            <a:pPr marL="234950" indent="-234950" eaLnBrk="0" hangingPunct="0">
              <a:spcBef>
                <a:spcPct val="20000"/>
              </a:spcBef>
              <a:buClr>
                <a:srgbClr val="CC0000"/>
              </a:buClr>
              <a:buSzPct val="110000"/>
              <a:defRPr/>
            </a:pPr>
            <a:r>
              <a:rPr lang="en-US" b="1" kern="0" dirty="0">
                <a:solidFill>
                  <a:schemeClr val="tx1">
                    <a:lumMod val="65000"/>
                    <a:lumOff val="35000"/>
                  </a:schemeClr>
                </a:solidFill>
                <a:latin typeface="+mn-lt"/>
                <a:cs typeface="+mn-cs"/>
              </a:rPr>
              <a:t>Montgomery plant built in 1971</a:t>
            </a:r>
          </a:p>
          <a:p>
            <a:pPr marL="234950" indent="-234950" eaLnBrk="0" hangingPunct="0">
              <a:spcBef>
                <a:spcPct val="20000"/>
              </a:spcBef>
              <a:buClr>
                <a:schemeClr val="tx1">
                  <a:lumMod val="65000"/>
                  <a:lumOff val="35000"/>
                </a:schemeClr>
              </a:buClr>
              <a:buSzPct val="110000"/>
              <a:buFontTx/>
              <a:buChar char="•"/>
              <a:defRPr/>
            </a:pPr>
            <a:r>
              <a:rPr lang="en-US" kern="0" dirty="0">
                <a:solidFill>
                  <a:schemeClr val="tx1">
                    <a:lumMod val="65000"/>
                    <a:lumOff val="35000"/>
                  </a:schemeClr>
                </a:solidFill>
                <a:latin typeface="+mn-lt"/>
                <a:cs typeface="+mn-cs"/>
              </a:rPr>
              <a:t>Principal manufacturing facility</a:t>
            </a:r>
          </a:p>
          <a:p>
            <a:pPr marL="234950" indent="-234950" eaLnBrk="0" hangingPunct="0">
              <a:spcBef>
                <a:spcPct val="20000"/>
              </a:spcBef>
              <a:buClr>
                <a:schemeClr val="tx1">
                  <a:lumMod val="65000"/>
                  <a:lumOff val="35000"/>
                </a:schemeClr>
              </a:buClr>
              <a:buSzPct val="110000"/>
              <a:buFontTx/>
              <a:buChar char="•"/>
              <a:defRPr/>
            </a:pPr>
            <a:r>
              <a:rPr lang="en-US" kern="0" dirty="0">
                <a:solidFill>
                  <a:schemeClr val="tx1">
                    <a:lumMod val="65000"/>
                    <a:lumOff val="35000"/>
                  </a:schemeClr>
                </a:solidFill>
                <a:latin typeface="+mn-lt"/>
                <a:cs typeface="+mn-cs"/>
              </a:rPr>
              <a:t>Over 650,000 square feet </a:t>
            </a:r>
            <a:r>
              <a:rPr lang="en-US" kern="0" dirty="0" smtClean="0">
                <a:solidFill>
                  <a:schemeClr val="tx1">
                    <a:lumMod val="65000"/>
                    <a:lumOff val="35000"/>
                  </a:schemeClr>
                </a:solidFill>
                <a:latin typeface="+mn-lt"/>
                <a:cs typeface="+mn-cs"/>
              </a:rPr>
              <a:t/>
            </a:r>
            <a:br>
              <a:rPr lang="en-US" kern="0" dirty="0" smtClean="0">
                <a:solidFill>
                  <a:schemeClr val="tx1">
                    <a:lumMod val="65000"/>
                    <a:lumOff val="35000"/>
                  </a:schemeClr>
                </a:solidFill>
                <a:latin typeface="+mn-lt"/>
                <a:cs typeface="+mn-cs"/>
              </a:rPr>
            </a:br>
            <a:r>
              <a:rPr lang="en-US" kern="0" dirty="0" smtClean="0">
                <a:solidFill>
                  <a:schemeClr val="tx1">
                    <a:lumMod val="65000"/>
                    <a:lumOff val="35000"/>
                  </a:schemeClr>
                </a:solidFill>
                <a:latin typeface="+mn-lt"/>
                <a:cs typeface="+mn-cs"/>
              </a:rPr>
              <a:t>under </a:t>
            </a:r>
            <a:r>
              <a:rPr lang="en-US" kern="0" dirty="0">
                <a:solidFill>
                  <a:schemeClr val="tx1">
                    <a:lumMod val="65000"/>
                    <a:lumOff val="35000"/>
                  </a:schemeClr>
                </a:solidFill>
                <a:latin typeface="+mn-lt"/>
                <a:cs typeface="+mn-cs"/>
              </a:rPr>
              <a:t>roof</a:t>
            </a:r>
          </a:p>
        </p:txBody>
      </p:sp>
      <p:sp>
        <p:nvSpPr>
          <p:cNvPr id="16"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pSp>
        <p:nvGrpSpPr>
          <p:cNvPr id="36" name="Group 35"/>
          <p:cNvGrpSpPr/>
          <p:nvPr/>
        </p:nvGrpSpPr>
        <p:grpSpPr>
          <a:xfrm>
            <a:off x="6618779" y="1361890"/>
            <a:ext cx="1848666" cy="4922041"/>
            <a:chOff x="6578587" y="1361890"/>
            <a:chExt cx="1848666" cy="4922041"/>
          </a:xfrm>
        </p:grpSpPr>
        <p:grpSp>
          <p:nvGrpSpPr>
            <p:cNvPr id="28" name="Group 27"/>
            <p:cNvGrpSpPr/>
            <p:nvPr/>
          </p:nvGrpSpPr>
          <p:grpSpPr>
            <a:xfrm>
              <a:off x="6578587" y="1361890"/>
              <a:ext cx="1829501" cy="1564473"/>
              <a:chOff x="3047299" y="1121574"/>
              <a:chExt cx="1829501" cy="1564473"/>
            </a:xfrm>
          </p:grpSpPr>
          <p:pic>
            <p:nvPicPr>
              <p:cNvPr id="5" name="Picture 7" descr="Rheem Canada1.JPG"/>
              <p:cNvPicPr>
                <a:picLocks noChangeAspect="1"/>
              </p:cNvPicPr>
              <p:nvPr/>
            </p:nvPicPr>
            <p:blipFill>
              <a:blip r:embed="rId4"/>
              <a:srcRect r="96"/>
              <a:stretch>
                <a:fillRect/>
              </a:stretch>
            </p:blipFill>
            <p:spPr bwMode="auto">
              <a:xfrm>
                <a:off x="3047299" y="1121574"/>
                <a:ext cx="1829501" cy="1164423"/>
              </a:xfrm>
              <a:prstGeom prst="rect">
                <a:avLst/>
              </a:prstGeom>
              <a:noFill/>
              <a:ln w="6350">
                <a:solidFill>
                  <a:schemeClr val="tx1">
                    <a:lumMod val="50000"/>
                    <a:lumOff val="50000"/>
                  </a:schemeClr>
                </a:solidFill>
                <a:miter lim="800000"/>
                <a:headEnd/>
                <a:tailEnd/>
              </a:ln>
            </p:spPr>
          </p:pic>
          <p:sp>
            <p:nvSpPr>
              <p:cNvPr id="11" name="TextBox 10"/>
              <p:cNvSpPr txBox="1"/>
              <p:nvPr/>
            </p:nvSpPr>
            <p:spPr>
              <a:xfrm>
                <a:off x="3047299" y="2285997"/>
                <a:ext cx="1829501" cy="400050"/>
              </a:xfrm>
              <a:prstGeom prst="rect">
                <a:avLst/>
              </a:prstGeom>
              <a:noFill/>
            </p:spPr>
            <p:txBody>
              <a:bodyPr wrap="square">
                <a:spAutoFit/>
              </a:bodyPr>
              <a:lstStyle/>
              <a:p>
                <a:pPr algn="ctr">
                  <a:defRPr/>
                </a:pPr>
                <a:r>
                  <a:rPr lang="en-US" sz="1000" b="1" dirty="0">
                    <a:solidFill>
                      <a:schemeClr val="tx1">
                        <a:lumMod val="65000"/>
                        <a:lumOff val="35000"/>
                      </a:schemeClr>
                    </a:solidFill>
                  </a:rPr>
                  <a:t>Brampton, </a:t>
                </a:r>
                <a:r>
                  <a:rPr lang="en-US" sz="1000" b="1" dirty="0" smtClean="0">
                    <a:solidFill>
                      <a:schemeClr val="tx1">
                        <a:lumMod val="65000"/>
                        <a:lumOff val="35000"/>
                      </a:schemeClr>
                    </a:solidFill>
                  </a:rPr>
                  <a:t>Ontario</a:t>
                </a:r>
                <a:r>
                  <a:rPr lang="en-US" sz="1000" b="1" dirty="0">
                    <a:solidFill>
                      <a:schemeClr val="tx1">
                        <a:lumMod val="65000"/>
                        <a:lumOff val="35000"/>
                      </a:schemeClr>
                    </a:solidFill>
                  </a:rPr>
                  <a:t/>
                </a:r>
                <a:br>
                  <a:rPr lang="en-US" sz="1000" b="1" dirty="0">
                    <a:solidFill>
                      <a:schemeClr val="tx1">
                        <a:lumMod val="65000"/>
                        <a:lumOff val="35000"/>
                      </a:schemeClr>
                    </a:solidFill>
                  </a:rPr>
                </a:br>
                <a:r>
                  <a:rPr lang="en-US" sz="1000" b="1" dirty="0">
                    <a:solidFill>
                      <a:schemeClr val="tx1">
                        <a:lumMod val="65000"/>
                        <a:lumOff val="35000"/>
                      </a:schemeClr>
                    </a:solidFill>
                  </a:rPr>
                  <a:t>Sales &amp; Marketing</a:t>
                </a:r>
                <a:endParaRPr lang="en-US" sz="1000" dirty="0">
                  <a:solidFill>
                    <a:schemeClr val="tx1">
                      <a:lumMod val="65000"/>
                      <a:lumOff val="35000"/>
                    </a:schemeClr>
                  </a:solidFill>
                </a:endParaRPr>
              </a:p>
            </p:txBody>
          </p:sp>
        </p:grpSp>
        <p:grpSp>
          <p:nvGrpSpPr>
            <p:cNvPr id="32" name="Group 31"/>
            <p:cNvGrpSpPr/>
            <p:nvPr/>
          </p:nvGrpSpPr>
          <p:grpSpPr>
            <a:xfrm>
              <a:off x="6578587" y="3024544"/>
              <a:ext cx="1848666" cy="1581434"/>
              <a:chOff x="1198633" y="4603066"/>
              <a:chExt cx="1848666" cy="1581434"/>
            </a:xfrm>
          </p:grpSpPr>
          <p:sp>
            <p:nvSpPr>
              <p:cNvPr id="13" name="TextBox 12"/>
              <p:cNvSpPr txBox="1"/>
              <p:nvPr/>
            </p:nvSpPr>
            <p:spPr>
              <a:xfrm>
                <a:off x="1198633" y="5784450"/>
                <a:ext cx="1838618" cy="400050"/>
              </a:xfrm>
              <a:prstGeom prst="rect">
                <a:avLst/>
              </a:prstGeom>
              <a:noFill/>
            </p:spPr>
            <p:txBody>
              <a:bodyPr wrap="square">
                <a:spAutoFit/>
              </a:bodyPr>
              <a:lstStyle/>
              <a:p>
                <a:pPr algn="ctr">
                  <a:defRPr/>
                </a:pPr>
                <a:r>
                  <a:rPr lang="en-US" sz="1000" b="1" dirty="0">
                    <a:solidFill>
                      <a:schemeClr val="tx1">
                        <a:lumMod val="65000"/>
                        <a:lumOff val="35000"/>
                      </a:schemeClr>
                    </a:solidFill>
                  </a:rPr>
                  <a:t>Mexicali, Mexico</a:t>
                </a:r>
                <a:br>
                  <a:rPr lang="en-US" sz="1000" b="1" dirty="0">
                    <a:solidFill>
                      <a:schemeClr val="tx1">
                        <a:lumMod val="65000"/>
                        <a:lumOff val="35000"/>
                      </a:schemeClr>
                    </a:solidFill>
                  </a:rPr>
                </a:br>
                <a:r>
                  <a:rPr lang="en-US" sz="1000" b="1" dirty="0">
                    <a:solidFill>
                      <a:schemeClr val="tx1">
                        <a:lumMod val="65000"/>
                        <a:lumOff val="35000"/>
                      </a:schemeClr>
                    </a:solidFill>
                  </a:rPr>
                  <a:t>Manufacturing Facility</a:t>
                </a:r>
                <a:endParaRPr lang="en-US" sz="1000" dirty="0">
                  <a:solidFill>
                    <a:schemeClr val="tx1">
                      <a:lumMod val="65000"/>
                      <a:lumOff val="35000"/>
                    </a:schemeClr>
                  </a:solidFill>
                </a:endParaRPr>
              </a:p>
            </p:txBody>
          </p:sp>
          <p:pic>
            <p:nvPicPr>
              <p:cNvPr id="1030" name="Picture 6" descr="\\bdataprod1\lbutler\My Documents\Rheem Locations\MEXICALI.jpg"/>
              <p:cNvPicPr>
                <a:picLocks noChangeAspect="1" noChangeArrowheads="1"/>
              </p:cNvPicPr>
              <p:nvPr/>
            </p:nvPicPr>
            <p:blipFill>
              <a:blip r:embed="rId5"/>
              <a:stretch>
                <a:fillRect/>
              </a:stretch>
            </p:blipFill>
            <p:spPr bwMode="auto">
              <a:xfrm>
                <a:off x="1208681" y="4603066"/>
                <a:ext cx="1838618" cy="1161288"/>
              </a:xfrm>
              <a:prstGeom prst="rect">
                <a:avLst/>
              </a:prstGeom>
              <a:noFill/>
              <a:ln w="6350">
                <a:solidFill>
                  <a:schemeClr val="tx1">
                    <a:lumMod val="50000"/>
                    <a:lumOff val="50000"/>
                  </a:schemeClr>
                </a:solidFill>
              </a:ln>
            </p:spPr>
          </p:pic>
        </p:grpSp>
        <p:grpSp>
          <p:nvGrpSpPr>
            <p:cNvPr id="31" name="Group 30"/>
            <p:cNvGrpSpPr/>
            <p:nvPr/>
          </p:nvGrpSpPr>
          <p:grpSpPr>
            <a:xfrm>
              <a:off x="6578587" y="4689314"/>
              <a:ext cx="1808703" cy="1594617"/>
              <a:chOff x="3302387" y="3145482"/>
              <a:chExt cx="1808703" cy="1594617"/>
            </a:xfrm>
          </p:grpSpPr>
          <p:sp>
            <p:nvSpPr>
              <p:cNvPr id="12" name="TextBox 11"/>
              <p:cNvSpPr txBox="1"/>
              <p:nvPr/>
            </p:nvSpPr>
            <p:spPr>
              <a:xfrm>
                <a:off x="3302387" y="4340049"/>
                <a:ext cx="1808703" cy="400050"/>
              </a:xfrm>
              <a:prstGeom prst="rect">
                <a:avLst/>
              </a:prstGeom>
              <a:noFill/>
            </p:spPr>
            <p:txBody>
              <a:bodyPr wrap="square">
                <a:spAutoFit/>
              </a:bodyPr>
              <a:lstStyle/>
              <a:p>
                <a:pPr algn="ctr">
                  <a:defRPr/>
                </a:pPr>
                <a:r>
                  <a:rPr lang="en-US" sz="1000" b="1" dirty="0">
                    <a:solidFill>
                      <a:schemeClr val="tx1">
                        <a:lumMod val="65000"/>
                        <a:lumOff val="35000"/>
                      </a:schemeClr>
                    </a:solidFill>
                  </a:rPr>
                  <a:t>Nuevo Laredo, Mexico </a:t>
                </a:r>
                <a:br>
                  <a:rPr lang="en-US" sz="1000" b="1" dirty="0">
                    <a:solidFill>
                      <a:schemeClr val="tx1">
                        <a:lumMod val="65000"/>
                        <a:lumOff val="35000"/>
                      </a:schemeClr>
                    </a:solidFill>
                  </a:rPr>
                </a:br>
                <a:r>
                  <a:rPr lang="en-US" sz="1000" b="1" dirty="0">
                    <a:solidFill>
                      <a:schemeClr val="tx1">
                        <a:lumMod val="65000"/>
                        <a:lumOff val="35000"/>
                      </a:schemeClr>
                    </a:solidFill>
                  </a:rPr>
                  <a:t> Manufacturing Facility</a:t>
                </a:r>
                <a:endParaRPr lang="en-US" sz="1000" dirty="0">
                  <a:solidFill>
                    <a:schemeClr val="tx1">
                      <a:lumMod val="65000"/>
                      <a:lumOff val="35000"/>
                    </a:schemeClr>
                  </a:solidFill>
                </a:endParaRPr>
              </a:p>
            </p:txBody>
          </p:sp>
          <p:pic>
            <p:nvPicPr>
              <p:cNvPr id="1031" name="Picture 7" descr="\\bdataprod1\lbutler\My Documents\Rheem Locations\Nuevo Laredo.jpg"/>
              <p:cNvPicPr>
                <a:picLocks noChangeAspect="1" noChangeArrowheads="1"/>
              </p:cNvPicPr>
              <p:nvPr/>
            </p:nvPicPr>
            <p:blipFill>
              <a:blip r:embed="rId6"/>
              <a:srcRect r="28"/>
              <a:stretch>
                <a:fillRect/>
              </a:stretch>
            </p:blipFill>
            <p:spPr bwMode="auto">
              <a:xfrm>
                <a:off x="3302387" y="3145482"/>
                <a:ext cx="1808703" cy="1164423"/>
              </a:xfrm>
              <a:prstGeom prst="rect">
                <a:avLst/>
              </a:prstGeom>
              <a:noFill/>
              <a:ln w="6350">
                <a:solidFill>
                  <a:schemeClr val="tx1">
                    <a:lumMod val="50000"/>
                    <a:lumOff val="50000"/>
                  </a:schemeClr>
                </a:solidFill>
              </a:ln>
            </p:spPr>
          </p:pic>
        </p:grpSp>
      </p:grpSp>
      <p:grpSp>
        <p:nvGrpSpPr>
          <p:cNvPr id="35" name="Group 34"/>
          <p:cNvGrpSpPr/>
          <p:nvPr/>
        </p:nvGrpSpPr>
        <p:grpSpPr>
          <a:xfrm>
            <a:off x="664745" y="1361890"/>
            <a:ext cx="1811416" cy="4913042"/>
            <a:chOff x="664745" y="1361890"/>
            <a:chExt cx="1811416" cy="4913042"/>
          </a:xfrm>
        </p:grpSpPr>
        <p:grpSp>
          <p:nvGrpSpPr>
            <p:cNvPr id="30" name="Group 29"/>
            <p:cNvGrpSpPr/>
            <p:nvPr/>
          </p:nvGrpSpPr>
          <p:grpSpPr>
            <a:xfrm>
              <a:off x="664745" y="3024544"/>
              <a:ext cx="1811416" cy="1594617"/>
              <a:chOff x="635558" y="2783392"/>
              <a:chExt cx="1811416" cy="1594617"/>
            </a:xfrm>
          </p:grpSpPr>
          <p:sp>
            <p:nvSpPr>
              <p:cNvPr id="10" name="TextBox 9"/>
              <p:cNvSpPr txBox="1"/>
              <p:nvPr/>
            </p:nvSpPr>
            <p:spPr>
              <a:xfrm>
                <a:off x="635558" y="3977959"/>
                <a:ext cx="1801368" cy="400050"/>
              </a:xfrm>
              <a:prstGeom prst="rect">
                <a:avLst/>
              </a:prstGeom>
              <a:noFill/>
            </p:spPr>
            <p:txBody>
              <a:bodyPr wrap="square">
                <a:spAutoFit/>
              </a:bodyPr>
              <a:lstStyle/>
              <a:p>
                <a:pPr algn="ctr">
                  <a:defRPr/>
                </a:pPr>
                <a:r>
                  <a:rPr lang="en-US" sz="1000" b="1" dirty="0">
                    <a:solidFill>
                      <a:schemeClr val="tx1">
                        <a:lumMod val="65000"/>
                        <a:lumOff val="35000"/>
                      </a:schemeClr>
                    </a:solidFill>
                  </a:rPr>
                  <a:t>Montgomery, Alabama</a:t>
                </a:r>
                <a:br>
                  <a:rPr lang="en-US" sz="1000" b="1" dirty="0">
                    <a:solidFill>
                      <a:schemeClr val="tx1">
                        <a:lumMod val="65000"/>
                        <a:lumOff val="35000"/>
                      </a:schemeClr>
                    </a:solidFill>
                  </a:rPr>
                </a:br>
                <a:r>
                  <a:rPr lang="en-US" sz="1000" b="1" dirty="0">
                    <a:solidFill>
                      <a:schemeClr val="tx1">
                        <a:lumMod val="65000"/>
                        <a:lumOff val="35000"/>
                      </a:schemeClr>
                    </a:solidFill>
                  </a:rPr>
                  <a:t>Manufacturing Facility</a:t>
                </a:r>
                <a:endParaRPr lang="en-US" sz="1000" dirty="0">
                  <a:solidFill>
                    <a:schemeClr val="tx1">
                      <a:lumMod val="65000"/>
                      <a:lumOff val="35000"/>
                    </a:schemeClr>
                  </a:solidFill>
                </a:endParaRPr>
              </a:p>
            </p:txBody>
          </p:sp>
          <p:pic>
            <p:nvPicPr>
              <p:cNvPr id="1027" name="Picture 3" descr="\\bdataprod1\lbutler\My Documents\Rheem Locations\MontgomeryPlant.jpg"/>
              <p:cNvPicPr>
                <a:picLocks noChangeAspect="1" noChangeArrowheads="1"/>
              </p:cNvPicPr>
              <p:nvPr/>
            </p:nvPicPr>
            <p:blipFill>
              <a:blip r:embed="rId7">
                <a:lum bright="10000"/>
              </a:blip>
              <a:srcRect r="43"/>
              <a:stretch>
                <a:fillRect/>
              </a:stretch>
            </p:blipFill>
            <p:spPr bwMode="auto">
              <a:xfrm>
                <a:off x="645606" y="2783392"/>
                <a:ext cx="1801368" cy="1164423"/>
              </a:xfrm>
              <a:prstGeom prst="rect">
                <a:avLst/>
              </a:prstGeom>
              <a:noFill/>
              <a:ln w="6350">
                <a:solidFill>
                  <a:schemeClr val="tx1">
                    <a:lumMod val="50000"/>
                    <a:lumOff val="50000"/>
                  </a:schemeClr>
                </a:solidFill>
              </a:ln>
            </p:spPr>
          </p:pic>
        </p:grpSp>
        <p:grpSp>
          <p:nvGrpSpPr>
            <p:cNvPr id="33" name="Group 32"/>
            <p:cNvGrpSpPr/>
            <p:nvPr/>
          </p:nvGrpSpPr>
          <p:grpSpPr>
            <a:xfrm>
              <a:off x="674792" y="4689314"/>
              <a:ext cx="1801369" cy="1585618"/>
              <a:chOff x="5055866" y="4340049"/>
              <a:chExt cx="1801369" cy="1585618"/>
            </a:xfrm>
          </p:grpSpPr>
          <p:sp>
            <p:nvSpPr>
              <p:cNvPr id="14" name="TextBox 13"/>
              <p:cNvSpPr txBox="1"/>
              <p:nvPr/>
            </p:nvSpPr>
            <p:spPr>
              <a:xfrm>
                <a:off x="5055866" y="5525617"/>
                <a:ext cx="1801369" cy="400050"/>
              </a:xfrm>
              <a:prstGeom prst="rect">
                <a:avLst/>
              </a:prstGeom>
              <a:noFill/>
            </p:spPr>
            <p:txBody>
              <a:bodyPr wrap="square">
                <a:spAutoFit/>
              </a:bodyPr>
              <a:lstStyle/>
              <a:p>
                <a:pPr algn="ctr">
                  <a:defRPr/>
                </a:pPr>
                <a:r>
                  <a:rPr lang="en-US" sz="1000" b="1" dirty="0">
                    <a:solidFill>
                      <a:schemeClr val="tx1">
                        <a:lumMod val="65000"/>
                        <a:lumOff val="35000"/>
                      </a:schemeClr>
                    </a:solidFill>
                  </a:rPr>
                  <a:t>Montgomery, Alabama </a:t>
                </a:r>
                <a:br>
                  <a:rPr lang="en-US" sz="1000" b="1" dirty="0">
                    <a:solidFill>
                      <a:schemeClr val="tx1">
                        <a:lumMod val="65000"/>
                        <a:lumOff val="35000"/>
                      </a:schemeClr>
                    </a:solidFill>
                  </a:rPr>
                </a:br>
                <a:r>
                  <a:rPr lang="en-US" sz="1000" b="1" dirty="0">
                    <a:solidFill>
                      <a:schemeClr val="tx1">
                        <a:lumMod val="65000"/>
                        <a:lumOff val="35000"/>
                      </a:schemeClr>
                    </a:solidFill>
                  </a:rPr>
                  <a:t>WHD Headquarters</a:t>
                </a:r>
                <a:endParaRPr lang="en-US" sz="1000" dirty="0">
                  <a:solidFill>
                    <a:schemeClr val="tx1">
                      <a:lumMod val="65000"/>
                      <a:lumOff val="35000"/>
                    </a:schemeClr>
                  </a:solidFill>
                </a:endParaRPr>
              </a:p>
            </p:txBody>
          </p:sp>
          <p:pic>
            <p:nvPicPr>
              <p:cNvPr id="1028" name="Picture 4" descr="\\bdataprod1\lbutler\My Documents\Rheem Locations\WH Division office montgomery.jpg"/>
              <p:cNvPicPr>
                <a:picLocks noChangeAspect="1" noChangeArrowheads="1"/>
              </p:cNvPicPr>
              <p:nvPr/>
            </p:nvPicPr>
            <p:blipFill>
              <a:blip r:embed="rId8"/>
              <a:stretch>
                <a:fillRect/>
              </a:stretch>
            </p:blipFill>
            <p:spPr bwMode="auto">
              <a:xfrm>
                <a:off x="5055867" y="4340049"/>
                <a:ext cx="1801368" cy="1161288"/>
              </a:xfrm>
              <a:prstGeom prst="rect">
                <a:avLst/>
              </a:prstGeom>
              <a:noFill/>
              <a:ln w="6350">
                <a:solidFill>
                  <a:schemeClr val="tx1">
                    <a:lumMod val="50000"/>
                    <a:lumOff val="50000"/>
                  </a:schemeClr>
                </a:solidFill>
              </a:ln>
            </p:spPr>
          </p:pic>
        </p:grpSp>
        <p:grpSp>
          <p:nvGrpSpPr>
            <p:cNvPr id="29" name="Group 28"/>
            <p:cNvGrpSpPr/>
            <p:nvPr/>
          </p:nvGrpSpPr>
          <p:grpSpPr>
            <a:xfrm>
              <a:off x="671460" y="1361890"/>
              <a:ext cx="1804701" cy="1564473"/>
              <a:chOff x="1107624" y="1121574"/>
              <a:chExt cx="1804701" cy="1564473"/>
            </a:xfrm>
          </p:grpSpPr>
          <p:pic>
            <p:nvPicPr>
              <p:cNvPr id="1026" name="Picture 2" descr="\\bdataprod1\lbutler\My Documents\Rheem Locations\Carwood Exterior 004.jpg"/>
              <p:cNvPicPr>
                <a:picLocks noChangeAspect="1" noChangeArrowheads="1"/>
              </p:cNvPicPr>
              <p:nvPr/>
            </p:nvPicPr>
            <p:blipFill>
              <a:blip r:embed="rId9"/>
              <a:stretch>
                <a:fillRect/>
              </a:stretch>
            </p:blipFill>
            <p:spPr bwMode="auto">
              <a:xfrm>
                <a:off x="1107624" y="1121574"/>
                <a:ext cx="1804701" cy="1164423"/>
              </a:xfrm>
              <a:prstGeom prst="rect">
                <a:avLst/>
              </a:prstGeom>
              <a:noFill/>
              <a:ln w="6350">
                <a:solidFill>
                  <a:schemeClr val="tx1">
                    <a:lumMod val="50000"/>
                    <a:lumOff val="50000"/>
                  </a:schemeClr>
                </a:solidFill>
              </a:ln>
            </p:spPr>
          </p:pic>
          <p:sp>
            <p:nvSpPr>
              <p:cNvPr id="26" name="TextBox 25"/>
              <p:cNvSpPr txBox="1"/>
              <p:nvPr/>
            </p:nvSpPr>
            <p:spPr>
              <a:xfrm>
                <a:off x="1110957" y="2285997"/>
                <a:ext cx="1801368" cy="400050"/>
              </a:xfrm>
              <a:prstGeom prst="rect">
                <a:avLst/>
              </a:prstGeom>
              <a:noFill/>
            </p:spPr>
            <p:txBody>
              <a:bodyPr wrap="square">
                <a:spAutoFit/>
              </a:bodyPr>
              <a:lstStyle/>
              <a:p>
                <a:pPr algn="ctr">
                  <a:defRPr/>
                </a:pPr>
                <a:r>
                  <a:rPr lang="en-US" sz="1000" b="1" dirty="0">
                    <a:solidFill>
                      <a:schemeClr val="tx1">
                        <a:lumMod val="65000"/>
                        <a:lumOff val="35000"/>
                      </a:schemeClr>
                    </a:solidFill>
                  </a:rPr>
                  <a:t>Montgomery, Alabama</a:t>
                </a:r>
                <a:br>
                  <a:rPr lang="en-US" sz="1000" b="1" dirty="0">
                    <a:solidFill>
                      <a:schemeClr val="tx1">
                        <a:lumMod val="65000"/>
                        <a:lumOff val="35000"/>
                      </a:schemeClr>
                    </a:solidFill>
                  </a:rPr>
                </a:br>
                <a:r>
                  <a:rPr lang="en-US" sz="1000" b="1" dirty="0" smtClean="0">
                    <a:solidFill>
                      <a:schemeClr val="tx1">
                        <a:lumMod val="65000"/>
                        <a:lumOff val="35000"/>
                      </a:schemeClr>
                    </a:solidFill>
                  </a:rPr>
                  <a:t>Customer Care  Center</a:t>
                </a:r>
                <a:endParaRPr lang="en-US" sz="1000" dirty="0">
                  <a:solidFill>
                    <a:schemeClr val="tx1">
                      <a:lumMod val="65000"/>
                      <a:lumOff val="35000"/>
                    </a:schemeClr>
                  </a:solidFill>
                </a:endParaRPr>
              </a:p>
            </p:txBody>
          </p:sp>
        </p:gr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0" fill="hold"/>
                                        <p:tgtEl>
                                          <p:spTgt spid="35"/>
                                        </p:tgtEl>
                                        <p:attrNameLst>
                                          <p:attrName>ppt_x</p:attrName>
                                        </p:attrNameLst>
                                      </p:cBhvr>
                                      <p:tavLst>
                                        <p:tav tm="0">
                                          <p:val>
                                            <p:strVal val="#ppt_x"/>
                                          </p:val>
                                        </p:tav>
                                        <p:tav tm="100000">
                                          <p:val>
                                            <p:strVal val="#ppt_x"/>
                                          </p:val>
                                        </p:tav>
                                      </p:tavLst>
                                    </p:anim>
                                    <p:anim calcmode="lin" valueType="num">
                                      <p:cBhvr additive="base">
                                        <p:cTn id="8" dur="20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2000" fill="hold"/>
                                        <p:tgtEl>
                                          <p:spTgt spid="36"/>
                                        </p:tgtEl>
                                        <p:attrNameLst>
                                          <p:attrName>ppt_x</p:attrName>
                                        </p:attrNameLst>
                                      </p:cBhvr>
                                      <p:tavLst>
                                        <p:tav tm="0">
                                          <p:val>
                                            <p:strVal val="#ppt_x"/>
                                          </p:val>
                                        </p:tav>
                                        <p:tav tm="100000">
                                          <p:val>
                                            <p:strVal val="#ppt_x"/>
                                          </p:val>
                                        </p:tav>
                                      </p:tavLst>
                                    </p:anim>
                                    <p:anim calcmode="lin" valueType="num">
                                      <p:cBhvr additive="base">
                                        <p:cTn id="17"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419047"/>
            <a:ext cx="6400800" cy="496671"/>
          </a:xfrm>
        </p:spPr>
        <p:txBody>
          <a:bodyPr/>
          <a:lstStyle/>
          <a:p>
            <a:r>
              <a:rPr lang="en-US" dirty="0" smtClean="0"/>
              <a:t>Residential Water Heating</a:t>
            </a:r>
            <a:endParaRPr lang="en-US" dirty="0"/>
          </a:p>
        </p:txBody>
      </p:sp>
      <p:sp>
        <p:nvSpPr>
          <p:cNvPr id="3" name="Title 2"/>
          <p:cNvSpPr>
            <a:spLocks noGrp="1"/>
          </p:cNvSpPr>
          <p:nvPr>
            <p:ph type="ctrTitle"/>
          </p:nvPr>
        </p:nvSpPr>
        <p:spPr>
          <a:xfrm>
            <a:off x="1" y="3369110"/>
            <a:ext cx="9144000" cy="1210606"/>
          </a:xfrm>
        </p:spPr>
        <p:txBody>
          <a:bodyPr>
            <a:normAutofit fontScale="90000"/>
          </a:bodyPr>
          <a:lstStyle/>
          <a:p>
            <a:r>
              <a:rPr lang="en-US" sz="2400" dirty="0" smtClean="0"/>
              <a:t>New Introduction</a:t>
            </a:r>
            <a:r>
              <a:rPr lang="en-US" sz="3600" dirty="0" smtClean="0"/>
              <a:t/>
            </a:r>
            <a:br>
              <a:rPr lang="en-US" sz="3600" dirty="0" smtClean="0"/>
            </a:br>
            <a:r>
              <a:rPr lang="en-US" sz="3600" b="1" dirty="0" smtClean="0"/>
              <a:t>High-Efficiency Condensing </a:t>
            </a:r>
            <a:br>
              <a:rPr lang="en-US" sz="3600" b="1" dirty="0" smtClean="0"/>
            </a:br>
            <a:r>
              <a:rPr lang="en-US" sz="3600" b="1" dirty="0" smtClean="0"/>
              <a:t>Prestige</a:t>
            </a:r>
            <a:r>
              <a:rPr lang="en-US" sz="3600" dirty="0" smtClean="0"/>
              <a:t>™</a:t>
            </a:r>
            <a:r>
              <a:rPr lang="en-US" sz="3600" b="1" dirty="0" smtClean="0"/>
              <a:t> Power Direct Vent</a:t>
            </a:r>
            <a:endParaRPr lang="en-US" sz="3600" b="1" dirty="0"/>
          </a:p>
        </p:txBody>
      </p:sp>
      <p:sp>
        <p:nvSpPr>
          <p:cNvPr id="4" name="Text Placeholder 3"/>
          <p:cNvSpPr>
            <a:spLocks noGrp="1"/>
          </p:cNvSpPr>
          <p:nvPr>
            <p:ph type="body" sz="quarter" idx="10"/>
          </p:nvPr>
        </p:nvSpPr>
        <p:spPr>
          <a:xfrm>
            <a:off x="1" y="4748398"/>
            <a:ext cx="9143999" cy="1590258"/>
          </a:xfrm>
        </p:spPr>
        <p:txBody>
          <a:bodyPr>
            <a:normAutofit/>
          </a:bodyPr>
          <a:lstStyle/>
          <a:p>
            <a:r>
              <a:rPr lang="en-US" i="1" dirty="0" smtClean="0"/>
              <a:t>Record Setting .82 EF!</a:t>
            </a:r>
            <a:r>
              <a:rPr lang="en-US" dirty="0" smtClean="0"/>
              <a:t/>
            </a:r>
            <a:br>
              <a:rPr lang="en-US" dirty="0" smtClean="0"/>
            </a:br>
            <a:endParaRPr lang="en-US" dirty="0" smtClean="0"/>
          </a:p>
          <a:p>
            <a:r>
              <a:rPr lang="en-US" sz="1800" dirty="0" smtClean="0"/>
              <a:t>ENERGY STAR Rated</a:t>
            </a:r>
          </a:p>
          <a:p>
            <a:r>
              <a:rPr lang="en-US" sz="1800" dirty="0" smtClean="0"/>
              <a:t>Qualifies for Federal Tax Credits</a:t>
            </a:r>
            <a:br>
              <a:rPr lang="en-US" sz="1800" dirty="0" smtClean="0"/>
            </a:br>
            <a:endParaRPr lang="en-US" sz="1800" dirty="0"/>
          </a:p>
        </p:txBody>
      </p:sp>
      <p:grpSp>
        <p:nvGrpSpPr>
          <p:cNvPr id="7" name="Group 6"/>
          <p:cNvGrpSpPr/>
          <p:nvPr/>
        </p:nvGrpSpPr>
        <p:grpSpPr>
          <a:xfrm>
            <a:off x="7338499" y="2716040"/>
            <a:ext cx="1180846" cy="3513491"/>
            <a:chOff x="7338499" y="2716040"/>
            <a:chExt cx="1180846" cy="3513491"/>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338499" y="2716040"/>
              <a:ext cx="1180846" cy="3513491"/>
            </a:xfrm>
            <a:prstGeom prst="rect">
              <a:avLst/>
            </a:prstGeom>
            <a:ln>
              <a:noFill/>
            </a:ln>
            <a:effectLst>
              <a:outerShdw blurRad="292100" dist="139700" dir="2700000" algn="tl" rotWithShape="0">
                <a:srgbClr val="333333">
                  <a:alpha val="65000"/>
                </a:srgbClr>
              </a:outerShdw>
            </a:effectLst>
          </p:spPr>
        </p:pic>
        <p:pic>
          <p:nvPicPr>
            <p:cNvPr id="6" name="Picture 11" descr="ENERGY STAR logo"/>
            <p:cNvPicPr>
              <a:picLocks noChangeAspect="1" noChangeArrowheads="1"/>
            </p:cNvPicPr>
            <p:nvPr/>
          </p:nvPicPr>
          <p:blipFill>
            <a:blip r:embed="rId3"/>
            <a:srcRect/>
            <a:stretch>
              <a:fillRect/>
            </a:stretch>
          </p:blipFill>
          <p:spPr bwMode="auto">
            <a:xfrm>
              <a:off x="7851847" y="3759201"/>
              <a:ext cx="95345" cy="97346"/>
            </a:xfrm>
            <a:prstGeom prst="rect">
              <a:avLst/>
            </a:prstGeom>
            <a:ln>
              <a:noFill/>
            </a:ln>
            <a:effectLst/>
          </p:spPr>
        </p:pic>
      </p:gr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1940327" y="1679206"/>
            <a:ext cx="1383293" cy="3832381"/>
            <a:chOff x="1940327" y="1679206"/>
            <a:chExt cx="1383293" cy="3832381"/>
          </a:xfrm>
        </p:grpSpPr>
        <p:grpSp>
          <p:nvGrpSpPr>
            <p:cNvPr id="3" name="Group 23"/>
            <p:cNvGrpSpPr/>
            <p:nvPr/>
          </p:nvGrpSpPr>
          <p:grpSpPr>
            <a:xfrm>
              <a:off x="1940327" y="1679206"/>
              <a:ext cx="1383293" cy="3832381"/>
              <a:chOff x="6199691" y="1490445"/>
              <a:chExt cx="1383293" cy="3832381"/>
            </a:xfrm>
          </p:grpSpPr>
          <p:pic>
            <p:nvPicPr>
              <p:cNvPr id="20" name="Picture 2"/>
              <p:cNvPicPr>
                <a:picLocks noChangeAspect="1" noChangeArrowheads="1"/>
              </p:cNvPicPr>
              <p:nvPr/>
            </p:nvPicPr>
            <p:blipFill>
              <a:blip r:embed="rId3">
                <a:clrChange>
                  <a:clrFrom>
                    <a:srgbClr val="FFFFFF"/>
                  </a:clrFrom>
                  <a:clrTo>
                    <a:srgbClr val="FFFFFF">
                      <a:alpha val="0"/>
                    </a:srgbClr>
                  </a:clrTo>
                </a:clrChange>
              </a:blip>
              <a:srcRect t="56263"/>
              <a:stretch>
                <a:fillRect/>
              </a:stretch>
            </p:blipFill>
            <p:spPr bwMode="auto">
              <a:xfrm>
                <a:off x="6199691" y="3522661"/>
                <a:ext cx="1383293" cy="1800165"/>
              </a:xfrm>
              <a:prstGeom prst="rect">
                <a:avLst/>
              </a:prstGeom>
              <a:ln>
                <a:noFill/>
              </a:ln>
              <a:effectLst/>
            </p:spPr>
          </p:pic>
          <p:pic>
            <p:nvPicPr>
              <p:cNvPr id="21" name="Picture 2"/>
              <p:cNvPicPr>
                <a:picLocks noChangeAspect="1" noChangeArrowheads="1"/>
              </p:cNvPicPr>
              <p:nvPr/>
            </p:nvPicPr>
            <p:blipFill>
              <a:blip r:embed="rId3">
                <a:clrChange>
                  <a:clrFrom>
                    <a:srgbClr val="FFFFFF"/>
                  </a:clrFrom>
                  <a:clrTo>
                    <a:srgbClr val="FFFFFF">
                      <a:alpha val="0"/>
                    </a:srgbClr>
                  </a:clrTo>
                </a:clrChange>
              </a:blip>
              <a:srcRect b="50405"/>
              <a:stretch>
                <a:fillRect/>
              </a:stretch>
            </p:blipFill>
            <p:spPr bwMode="auto">
              <a:xfrm>
                <a:off x="6199691" y="1490445"/>
                <a:ext cx="1383293" cy="2041269"/>
              </a:xfrm>
              <a:prstGeom prst="rect">
                <a:avLst/>
              </a:prstGeom>
              <a:ln>
                <a:noFill/>
              </a:ln>
              <a:effectLst/>
            </p:spPr>
          </p:pic>
        </p:grpSp>
        <p:pic>
          <p:nvPicPr>
            <p:cNvPr id="18" name="Picture 11" descr="ENERGY STAR logo"/>
            <p:cNvPicPr>
              <a:picLocks noChangeAspect="1" noChangeArrowheads="1"/>
            </p:cNvPicPr>
            <p:nvPr/>
          </p:nvPicPr>
          <p:blipFill>
            <a:blip r:embed="rId4"/>
            <a:srcRect/>
            <a:stretch>
              <a:fillRect/>
            </a:stretch>
          </p:blipFill>
          <p:spPr bwMode="auto">
            <a:xfrm>
              <a:off x="2528249" y="2947138"/>
              <a:ext cx="108966" cy="111252"/>
            </a:xfrm>
            <a:prstGeom prst="rect">
              <a:avLst/>
            </a:prstGeom>
            <a:ln>
              <a:noFill/>
            </a:ln>
            <a:effectLst/>
          </p:spPr>
        </p:pic>
      </p:grpSp>
      <p:grpSp>
        <p:nvGrpSpPr>
          <p:cNvPr id="4" name="Group 28"/>
          <p:cNvGrpSpPr/>
          <p:nvPr/>
        </p:nvGrpSpPr>
        <p:grpSpPr>
          <a:xfrm>
            <a:off x="584193" y="1380203"/>
            <a:ext cx="1383293" cy="4115852"/>
            <a:chOff x="584193" y="1380203"/>
            <a:chExt cx="1383293" cy="4115852"/>
          </a:xfrm>
        </p:grpSpPr>
        <p:pic>
          <p:nvPicPr>
            <p:cNvPr id="1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84193" y="1380203"/>
              <a:ext cx="1383293" cy="4115852"/>
            </a:xfrm>
            <a:prstGeom prst="rect">
              <a:avLst/>
            </a:prstGeom>
            <a:ln>
              <a:noFill/>
            </a:ln>
            <a:effectLst/>
          </p:spPr>
        </p:pic>
        <p:pic>
          <p:nvPicPr>
            <p:cNvPr id="26" name="Picture 11" descr="ENERGY STAR logo"/>
            <p:cNvPicPr>
              <a:picLocks noChangeAspect="1" noChangeArrowheads="1"/>
            </p:cNvPicPr>
            <p:nvPr/>
          </p:nvPicPr>
          <p:blipFill>
            <a:blip r:embed="rId4"/>
            <a:srcRect/>
            <a:stretch>
              <a:fillRect/>
            </a:stretch>
          </p:blipFill>
          <p:spPr bwMode="auto">
            <a:xfrm>
              <a:off x="1184428" y="2641134"/>
              <a:ext cx="108966" cy="111252"/>
            </a:xfrm>
            <a:prstGeom prst="rect">
              <a:avLst/>
            </a:prstGeom>
            <a:ln>
              <a:noFill/>
            </a:ln>
            <a:effectLst/>
          </p:spPr>
        </p:pic>
      </p:grpSp>
      <p:sp>
        <p:nvSpPr>
          <p:cNvPr id="5" name="TextBox 4"/>
          <p:cNvSpPr txBox="1"/>
          <p:nvPr/>
        </p:nvSpPr>
        <p:spPr>
          <a:xfrm>
            <a:off x="400049" y="15942"/>
            <a:ext cx="8743951" cy="1015663"/>
          </a:xfrm>
          <a:prstGeom prst="rect">
            <a:avLst/>
          </a:prstGeom>
          <a:noFill/>
        </p:spPr>
        <p:txBody>
          <a:bodyPr wrap="square">
            <a:spAutoFit/>
          </a:bodyPr>
          <a:lstStyle/>
          <a:p>
            <a:pPr algn="ctr">
              <a:defRPr/>
            </a:pPr>
            <a:r>
              <a:rPr lang="en-US" sz="3600" dirty="0" smtClean="0">
                <a:solidFill>
                  <a:schemeClr val="bg1">
                    <a:lumMod val="85000"/>
                  </a:schemeClr>
                </a:solidFill>
                <a:latin typeface="+mj-lt"/>
              </a:rPr>
              <a:t>Prestige</a:t>
            </a:r>
            <a:r>
              <a:rPr lang="en-US" sz="3600" dirty="0" smtClean="0">
                <a:solidFill>
                  <a:schemeClr val="bg1">
                    <a:lumMod val="85000"/>
                  </a:schemeClr>
                </a:solidFill>
              </a:rPr>
              <a:t>™</a:t>
            </a:r>
            <a:r>
              <a:rPr lang="en-US" sz="3600" dirty="0" smtClean="0">
                <a:solidFill>
                  <a:schemeClr val="bg1">
                    <a:lumMod val="85000"/>
                  </a:schemeClr>
                </a:solidFill>
                <a:latin typeface="+mj-lt"/>
              </a:rPr>
              <a:t> Condensing Power </a:t>
            </a:r>
            <a:r>
              <a:rPr lang="en-US" sz="3600" dirty="0">
                <a:solidFill>
                  <a:schemeClr val="bg1">
                    <a:lumMod val="85000"/>
                  </a:schemeClr>
                </a:solidFill>
                <a:latin typeface="+mj-lt"/>
              </a:rPr>
              <a:t>Direct </a:t>
            </a:r>
            <a:r>
              <a:rPr lang="en-US" sz="3600" dirty="0" smtClean="0">
                <a:solidFill>
                  <a:schemeClr val="bg1">
                    <a:lumMod val="85000"/>
                  </a:schemeClr>
                </a:solidFill>
                <a:latin typeface="+mj-lt"/>
              </a:rPr>
              <a:t>Vent</a:t>
            </a:r>
            <a:br>
              <a:rPr lang="en-US" sz="3600" dirty="0" smtClean="0">
                <a:solidFill>
                  <a:schemeClr val="bg1">
                    <a:lumMod val="85000"/>
                  </a:schemeClr>
                </a:solidFill>
                <a:latin typeface="+mj-lt"/>
              </a:rPr>
            </a:br>
            <a:r>
              <a:rPr lang="en-US" sz="2400" dirty="0" smtClean="0">
                <a:solidFill>
                  <a:schemeClr val="bg1">
                    <a:lumMod val="85000"/>
                  </a:schemeClr>
                </a:solidFill>
                <a:latin typeface="+mj-lt"/>
              </a:rPr>
              <a:t>New! High Efficiency Models</a:t>
            </a:r>
            <a:endParaRPr lang="en-US" sz="2400" dirty="0">
              <a:solidFill>
                <a:schemeClr val="bg1">
                  <a:lumMod val="85000"/>
                </a:schemeClr>
              </a:solidFill>
              <a:latin typeface="+mj-lt"/>
            </a:endParaRPr>
          </a:p>
        </p:txBody>
      </p:sp>
      <p:sp>
        <p:nvSpPr>
          <p:cNvPr id="10"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5" name="TextBox 14"/>
          <p:cNvSpPr txBox="1"/>
          <p:nvPr/>
        </p:nvSpPr>
        <p:spPr>
          <a:xfrm>
            <a:off x="3440240" y="1425793"/>
            <a:ext cx="5039417" cy="4970591"/>
          </a:xfrm>
          <a:prstGeom prst="rect">
            <a:avLst/>
          </a:prstGeom>
          <a:noFill/>
        </p:spPr>
        <p:txBody>
          <a:bodyPr wrap="square">
            <a:spAutoFit/>
          </a:bodyPr>
          <a:lstStyle/>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65000"/>
                    <a:lumOff val="35000"/>
                  </a:schemeClr>
                </a:solidFill>
              </a:rPr>
              <a:t>Leading 0.82 EF </a:t>
            </a:r>
            <a:r>
              <a:rPr lang="en-US" sz="1500" u="sng" dirty="0" smtClean="0">
                <a:solidFill>
                  <a:schemeClr val="tx1">
                    <a:lumMod val="65000"/>
                    <a:lumOff val="35000"/>
                  </a:schemeClr>
                </a:solidFill>
              </a:rPr>
              <a:t>exceeds</a:t>
            </a:r>
            <a:r>
              <a:rPr lang="en-US" sz="1500" dirty="0" smtClean="0">
                <a:solidFill>
                  <a:schemeClr val="tx1">
                    <a:lumMod val="65000"/>
                    <a:lumOff val="35000"/>
                  </a:schemeClr>
                </a:solidFill>
              </a:rPr>
              <a:t> Phase II ENERGY STAR rating!</a:t>
            </a:r>
          </a:p>
          <a:p>
            <a:pPr marL="225425" indent="-225425">
              <a:buClr>
                <a:schemeClr val="tx1">
                  <a:lumMod val="65000"/>
                  <a:lumOff val="35000"/>
                </a:schemeClr>
              </a:buClr>
              <a:buFont typeface="Arial" pitchFamily="34" charset="0"/>
              <a:buChar char="•"/>
              <a:defRPr/>
            </a:pPr>
            <a:r>
              <a:rPr lang="en-US" sz="1500" dirty="0" smtClean="0">
                <a:solidFill>
                  <a:schemeClr val="tx1">
                    <a:lumMod val="65000"/>
                    <a:lumOff val="35000"/>
                  </a:schemeClr>
                </a:solidFill>
                <a:latin typeface="+mn-lt"/>
              </a:rPr>
              <a:t>48-Gallon tall models</a:t>
            </a:r>
          </a:p>
          <a:p>
            <a:pPr marL="396875" lvl="1">
              <a:buClr>
                <a:schemeClr val="tx1">
                  <a:lumMod val="65000"/>
                  <a:lumOff val="35000"/>
                </a:schemeClr>
              </a:buClr>
              <a:buFont typeface="Calibri" pitchFamily="34" charset="0"/>
              <a:buChar char="–"/>
              <a:defRPr/>
            </a:pPr>
            <a:r>
              <a:rPr lang="en-US" sz="1200" dirty="0" smtClean="0">
                <a:solidFill>
                  <a:schemeClr val="tx1">
                    <a:lumMod val="65000"/>
                    <a:lumOff val="35000"/>
                  </a:schemeClr>
                </a:solidFill>
              </a:rPr>
              <a:t>Input:  40,000 Btu/h</a:t>
            </a:r>
          </a:p>
          <a:p>
            <a:pPr marL="396875" lvl="1">
              <a:buClr>
                <a:schemeClr val="tx1">
                  <a:lumMod val="65000"/>
                  <a:lumOff val="35000"/>
                </a:schemeClr>
              </a:buClr>
              <a:buFont typeface="Calibri" pitchFamily="34" charset="0"/>
              <a:buChar char="–"/>
              <a:defRPr/>
            </a:pPr>
            <a:r>
              <a:rPr lang="en-US" sz="1200" dirty="0" smtClean="0">
                <a:solidFill>
                  <a:schemeClr val="tx1">
                    <a:lumMod val="65000"/>
                    <a:lumOff val="35000"/>
                  </a:schemeClr>
                </a:solidFill>
                <a:latin typeface="+mn-lt"/>
              </a:rPr>
              <a:t>Recovery:  48.5 GPH 90 degree rise</a:t>
            </a:r>
          </a:p>
          <a:p>
            <a:pPr marL="396875" lvl="1">
              <a:spcAft>
                <a:spcPts val="600"/>
              </a:spcAft>
              <a:buClr>
                <a:schemeClr val="tx1">
                  <a:lumMod val="65000"/>
                  <a:lumOff val="35000"/>
                </a:schemeClr>
              </a:buClr>
              <a:buFont typeface="Calibri" pitchFamily="34" charset="0"/>
              <a:buChar char="–"/>
              <a:defRPr/>
            </a:pPr>
            <a:r>
              <a:rPr lang="en-US" sz="1200" dirty="0" smtClean="0">
                <a:solidFill>
                  <a:schemeClr val="tx1">
                    <a:lumMod val="65000"/>
                    <a:lumOff val="35000"/>
                  </a:schemeClr>
                </a:solidFill>
                <a:latin typeface="+mn-lt"/>
              </a:rPr>
              <a:t>First hour  delivery:   93 GPH</a:t>
            </a:r>
          </a:p>
          <a:p>
            <a:pPr marL="225425" indent="-225425">
              <a:buClr>
                <a:schemeClr val="tx1">
                  <a:lumMod val="65000"/>
                  <a:lumOff val="35000"/>
                </a:schemeClr>
              </a:buClr>
              <a:buFont typeface="Arial" pitchFamily="34" charset="0"/>
              <a:buChar char="•"/>
              <a:defRPr/>
            </a:pPr>
            <a:r>
              <a:rPr lang="en-US" sz="1500" dirty="0" smtClean="0">
                <a:solidFill>
                  <a:schemeClr val="tx1">
                    <a:lumMod val="65000"/>
                    <a:lumOff val="35000"/>
                  </a:schemeClr>
                </a:solidFill>
              </a:rPr>
              <a:t>38-Gallon short models</a:t>
            </a:r>
          </a:p>
          <a:p>
            <a:pPr marL="396875" lvl="1">
              <a:buClr>
                <a:schemeClr val="tx1">
                  <a:lumMod val="65000"/>
                  <a:lumOff val="35000"/>
                </a:schemeClr>
              </a:buClr>
              <a:buFont typeface="Calibri" pitchFamily="34" charset="0"/>
              <a:buChar char="–"/>
              <a:defRPr/>
            </a:pPr>
            <a:r>
              <a:rPr lang="en-US" sz="1200" dirty="0" smtClean="0">
                <a:solidFill>
                  <a:schemeClr val="tx1">
                    <a:lumMod val="65000"/>
                    <a:lumOff val="35000"/>
                  </a:schemeClr>
                </a:solidFill>
              </a:rPr>
              <a:t>Input:  40,000 Btu/h</a:t>
            </a:r>
          </a:p>
          <a:p>
            <a:pPr marL="396875" lvl="1">
              <a:buClr>
                <a:schemeClr val="tx1">
                  <a:lumMod val="65000"/>
                  <a:lumOff val="35000"/>
                </a:schemeClr>
              </a:buClr>
              <a:buFont typeface="Calibri" pitchFamily="34" charset="0"/>
              <a:buChar char="–"/>
              <a:defRPr/>
            </a:pPr>
            <a:r>
              <a:rPr lang="en-US" sz="1200" dirty="0" smtClean="0">
                <a:solidFill>
                  <a:schemeClr val="tx1">
                    <a:lumMod val="65000"/>
                    <a:lumOff val="35000"/>
                  </a:schemeClr>
                </a:solidFill>
              </a:rPr>
              <a:t>Recovery:  48.5 GPH 90 degree rise</a:t>
            </a:r>
          </a:p>
          <a:p>
            <a:pPr marL="396875" lvl="1">
              <a:spcAft>
                <a:spcPts val="600"/>
              </a:spcAft>
              <a:buClr>
                <a:schemeClr val="tx1">
                  <a:lumMod val="65000"/>
                  <a:lumOff val="35000"/>
                </a:schemeClr>
              </a:buClr>
              <a:buFont typeface="Calibri" pitchFamily="34" charset="0"/>
              <a:buChar char="–"/>
              <a:defRPr/>
            </a:pPr>
            <a:r>
              <a:rPr lang="en-US" sz="1200" dirty="0" smtClean="0">
                <a:solidFill>
                  <a:schemeClr val="tx1">
                    <a:lumMod val="65000"/>
                    <a:lumOff val="35000"/>
                  </a:schemeClr>
                </a:solidFill>
              </a:rPr>
              <a:t>First hour  delivery:  74 GPH</a:t>
            </a:r>
          </a:p>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65000"/>
                    <a:lumOff val="35000"/>
                  </a:schemeClr>
                </a:solidFill>
              </a:rPr>
              <a:t>Perfect choice when energy efficiency, indoor air quality </a:t>
            </a:r>
            <a:br>
              <a:rPr lang="en-US" sz="1500" dirty="0" smtClean="0">
                <a:solidFill>
                  <a:schemeClr val="tx1">
                    <a:lumMod val="65000"/>
                    <a:lumOff val="35000"/>
                  </a:schemeClr>
                </a:solidFill>
              </a:rPr>
            </a:br>
            <a:r>
              <a:rPr lang="en-US" sz="1500" dirty="0" smtClean="0">
                <a:solidFill>
                  <a:schemeClr val="tx1">
                    <a:lumMod val="65000"/>
                    <a:lumOff val="35000"/>
                  </a:schemeClr>
                </a:solidFill>
              </a:rPr>
              <a:t>or tight construction are concerns</a:t>
            </a:r>
          </a:p>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65000"/>
                    <a:lumOff val="35000"/>
                  </a:schemeClr>
                </a:solidFill>
              </a:rPr>
              <a:t>Natural gas and LP</a:t>
            </a:r>
          </a:p>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65000"/>
                    <a:lumOff val="35000"/>
                  </a:schemeClr>
                </a:solidFill>
              </a:rPr>
              <a:t>Venting: 2 and 3 inch diameter PVC, CPVC, or ABS</a:t>
            </a:r>
          </a:p>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65000"/>
                    <a:lumOff val="35000"/>
                  </a:schemeClr>
                </a:solidFill>
              </a:rPr>
              <a:t>60 feet equivalent venting with 3 inch diameter pipe</a:t>
            </a:r>
          </a:p>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65000"/>
                    <a:lumOff val="35000"/>
                  </a:schemeClr>
                </a:solidFill>
                <a:latin typeface="+mn-lt"/>
              </a:rPr>
              <a:t>Certified </a:t>
            </a:r>
            <a:r>
              <a:rPr lang="en-US" sz="1500" dirty="0">
                <a:solidFill>
                  <a:schemeClr val="tx1">
                    <a:lumMod val="65000"/>
                    <a:lumOff val="35000"/>
                  </a:schemeClr>
                </a:solidFill>
                <a:latin typeface="+mn-lt"/>
              </a:rPr>
              <a:t>to </a:t>
            </a:r>
            <a:r>
              <a:rPr lang="en-US" sz="1500" dirty="0" smtClean="0">
                <a:solidFill>
                  <a:schemeClr val="tx1">
                    <a:lumMod val="65000"/>
                    <a:lumOff val="35000"/>
                  </a:schemeClr>
                </a:solidFill>
                <a:latin typeface="+mn-lt"/>
              </a:rPr>
              <a:t>9,000 </a:t>
            </a:r>
            <a:r>
              <a:rPr lang="en-US" sz="1500" dirty="0">
                <a:solidFill>
                  <a:schemeClr val="tx1">
                    <a:lumMod val="65000"/>
                    <a:lumOff val="35000"/>
                  </a:schemeClr>
                </a:solidFill>
                <a:latin typeface="+mn-lt"/>
              </a:rPr>
              <a:t>ft. above sea </a:t>
            </a:r>
            <a:r>
              <a:rPr lang="en-US" sz="1500" dirty="0" smtClean="0">
                <a:solidFill>
                  <a:schemeClr val="tx1">
                    <a:lumMod val="65000"/>
                    <a:lumOff val="35000"/>
                  </a:schemeClr>
                </a:solidFill>
                <a:latin typeface="+mn-lt"/>
              </a:rPr>
              <a:t>level</a:t>
            </a:r>
          </a:p>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50000"/>
                    <a:lumOff val="50000"/>
                  </a:schemeClr>
                </a:solidFill>
              </a:rPr>
              <a:t>All models are 40ng/J NOx and Guardian™ FVIR</a:t>
            </a:r>
          </a:p>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65000"/>
                    <a:lumOff val="35000"/>
                  </a:schemeClr>
                </a:solidFill>
              </a:rPr>
              <a:t>6-Year warranty</a:t>
            </a:r>
          </a:p>
          <a:p>
            <a:pPr>
              <a:spcAft>
                <a:spcPts val="600"/>
              </a:spcAft>
              <a:buClr>
                <a:schemeClr val="tx1">
                  <a:lumMod val="65000"/>
                  <a:lumOff val="35000"/>
                </a:schemeClr>
              </a:buClr>
              <a:tabLst>
                <a:tab pos="228600" algn="l"/>
              </a:tabLst>
              <a:defRPr/>
            </a:pPr>
            <a:r>
              <a:rPr lang="en-US" sz="1500" i="1" dirty="0" smtClean="0">
                <a:solidFill>
                  <a:schemeClr val="tx1">
                    <a:lumMod val="65000"/>
                    <a:lumOff val="35000"/>
                  </a:schemeClr>
                </a:solidFill>
                <a:latin typeface="+mn-lt"/>
              </a:rPr>
              <a:t>	All </a:t>
            </a:r>
            <a:r>
              <a:rPr lang="en-US" sz="1500" i="1" dirty="0">
                <a:solidFill>
                  <a:schemeClr val="tx1">
                    <a:lumMod val="65000"/>
                    <a:lumOff val="35000"/>
                  </a:schemeClr>
                </a:solidFill>
                <a:latin typeface="+mn-lt"/>
              </a:rPr>
              <a:t>models certified with optional </a:t>
            </a:r>
            <a:r>
              <a:rPr lang="en-US" sz="1500" i="1" dirty="0" smtClean="0">
                <a:solidFill>
                  <a:schemeClr val="tx1">
                    <a:lumMod val="65000"/>
                    <a:lumOff val="35000"/>
                  </a:schemeClr>
                </a:solidFill>
                <a:latin typeface="+mn-lt"/>
              </a:rPr>
              <a:t>3 inch </a:t>
            </a:r>
            <a:br>
              <a:rPr lang="en-US" sz="1500" i="1" dirty="0" smtClean="0">
                <a:solidFill>
                  <a:schemeClr val="tx1">
                    <a:lumMod val="65000"/>
                    <a:lumOff val="35000"/>
                  </a:schemeClr>
                </a:solidFill>
                <a:latin typeface="+mn-lt"/>
              </a:rPr>
            </a:br>
            <a:r>
              <a:rPr lang="en-US" sz="1500" i="1" dirty="0" smtClean="0">
                <a:solidFill>
                  <a:schemeClr val="tx1">
                    <a:lumMod val="65000"/>
                    <a:lumOff val="35000"/>
                  </a:schemeClr>
                </a:solidFill>
                <a:latin typeface="+mn-lt"/>
              </a:rPr>
              <a:t>	concentric</a:t>
            </a:r>
            <a:r>
              <a:rPr lang="en-US" sz="1500" i="1" dirty="0" smtClean="0">
                <a:solidFill>
                  <a:schemeClr val="tx1">
                    <a:lumMod val="65000"/>
                    <a:lumOff val="35000"/>
                  </a:schemeClr>
                </a:solidFill>
              </a:rPr>
              <a:t> </a:t>
            </a:r>
            <a:r>
              <a:rPr lang="en-US" sz="1500" i="1" dirty="0" smtClean="0">
                <a:solidFill>
                  <a:schemeClr val="tx1">
                    <a:lumMod val="65000"/>
                    <a:lumOff val="35000"/>
                  </a:schemeClr>
                </a:solidFill>
                <a:latin typeface="+mn-lt"/>
              </a:rPr>
              <a:t>vent kit</a:t>
            </a:r>
            <a:endParaRPr lang="en-US" sz="1500" i="1" dirty="0">
              <a:solidFill>
                <a:schemeClr val="tx1">
                  <a:lumMod val="65000"/>
                  <a:lumOff val="35000"/>
                </a:schemeClr>
              </a:solidFill>
              <a:latin typeface="+mn-lt"/>
            </a:endParaRPr>
          </a:p>
        </p:txBody>
      </p:sp>
      <p:grpSp>
        <p:nvGrpSpPr>
          <p:cNvPr id="6" name="Group 25"/>
          <p:cNvGrpSpPr/>
          <p:nvPr/>
        </p:nvGrpSpPr>
        <p:grpSpPr>
          <a:xfrm>
            <a:off x="783982" y="5769541"/>
            <a:ext cx="2134321" cy="569489"/>
            <a:chOff x="783982" y="6151295"/>
            <a:chExt cx="2134321" cy="569489"/>
          </a:xfrm>
        </p:grpSpPr>
        <p:pic>
          <p:nvPicPr>
            <p:cNvPr id="9218" name="Picture 2" descr="\\bdataprod1\lbutler\My Documents\Certifications\US-CSA logo BW.jpg"/>
            <p:cNvPicPr>
              <a:picLocks noChangeAspect="1" noChangeArrowheads="1"/>
            </p:cNvPicPr>
            <p:nvPr/>
          </p:nvPicPr>
          <p:blipFill>
            <a:blip r:embed="rId5"/>
            <a:srcRect/>
            <a:stretch>
              <a:fillRect/>
            </a:stretch>
          </p:blipFill>
          <p:spPr bwMode="auto">
            <a:xfrm>
              <a:off x="1101304" y="6151295"/>
              <a:ext cx="434847" cy="435206"/>
            </a:xfrm>
            <a:prstGeom prst="rect">
              <a:avLst/>
            </a:prstGeom>
            <a:noFill/>
          </p:spPr>
        </p:pic>
        <p:pic>
          <p:nvPicPr>
            <p:cNvPr id="9219" name="Picture 3" descr="\\bdataprod1\lbutler\My Documents\Certifications\member_logo_blk.jpg"/>
            <p:cNvPicPr>
              <a:picLocks noChangeAspect="1" noChangeArrowheads="1"/>
            </p:cNvPicPr>
            <p:nvPr/>
          </p:nvPicPr>
          <p:blipFill>
            <a:blip r:embed="rId6"/>
            <a:srcRect/>
            <a:stretch>
              <a:fillRect/>
            </a:stretch>
          </p:blipFill>
          <p:spPr bwMode="auto">
            <a:xfrm>
              <a:off x="2407464" y="6174497"/>
              <a:ext cx="378872" cy="378872"/>
            </a:xfrm>
            <a:prstGeom prst="rect">
              <a:avLst/>
            </a:prstGeom>
            <a:noFill/>
          </p:spPr>
        </p:pic>
        <p:pic>
          <p:nvPicPr>
            <p:cNvPr id="9220" name="Picture 4" descr="\\bdataprod1\lbutler\My Documents\Certifications\ENERGY Miser Globe bw2.jpg"/>
            <p:cNvPicPr>
              <a:picLocks noChangeAspect="1" noChangeArrowheads="1"/>
            </p:cNvPicPr>
            <p:nvPr/>
          </p:nvPicPr>
          <p:blipFill>
            <a:blip r:embed="rId7"/>
            <a:srcRect/>
            <a:stretch>
              <a:fillRect/>
            </a:stretch>
          </p:blipFill>
          <p:spPr bwMode="auto">
            <a:xfrm>
              <a:off x="783982" y="6151296"/>
              <a:ext cx="280033" cy="428702"/>
            </a:xfrm>
            <a:prstGeom prst="rect">
              <a:avLst/>
            </a:prstGeom>
            <a:noFill/>
          </p:spPr>
        </p:pic>
        <p:pic>
          <p:nvPicPr>
            <p:cNvPr id="9221" name="Picture 5" descr="\\bdataprod1\lbutler\My Documents\Certifications\AHRI Certified bw.jpg"/>
            <p:cNvPicPr>
              <a:picLocks noChangeAspect="1" noChangeArrowheads="1"/>
            </p:cNvPicPr>
            <p:nvPr/>
          </p:nvPicPr>
          <p:blipFill>
            <a:blip r:embed="rId8"/>
            <a:srcRect/>
            <a:stretch>
              <a:fillRect/>
            </a:stretch>
          </p:blipFill>
          <p:spPr bwMode="auto">
            <a:xfrm>
              <a:off x="1567627" y="6249253"/>
              <a:ext cx="798796" cy="246503"/>
            </a:xfrm>
            <a:prstGeom prst="rect">
              <a:avLst/>
            </a:prstGeom>
            <a:noFill/>
          </p:spPr>
        </p:pic>
        <p:sp>
          <p:nvSpPr>
            <p:cNvPr id="23" name="TextBox 22"/>
            <p:cNvSpPr txBox="1"/>
            <p:nvPr/>
          </p:nvSpPr>
          <p:spPr>
            <a:xfrm>
              <a:off x="2291208" y="6536118"/>
              <a:ext cx="627095" cy="184666"/>
            </a:xfrm>
            <a:prstGeom prst="rect">
              <a:avLst/>
            </a:prstGeom>
            <a:noFill/>
          </p:spPr>
          <p:txBody>
            <a:bodyPr wrap="none" rtlCol="0">
              <a:spAutoFit/>
            </a:bodyPr>
            <a:lstStyle/>
            <a:p>
              <a:pPr algn="ctr"/>
              <a:r>
                <a:rPr lang="en-US" sz="600" dirty="0" smtClean="0"/>
                <a:t>LEED Points=2</a:t>
              </a:r>
              <a:endParaRPr lang="en-US" sz="600" dirty="0"/>
            </a:p>
          </p:txBody>
        </p:sp>
      </p:grpSp>
      <p:pic>
        <p:nvPicPr>
          <p:cNvPr id="27" name="Picture 6"/>
          <p:cNvPicPr>
            <a:picLocks noChangeAspect="1" noChangeArrowheads="1"/>
          </p:cNvPicPr>
          <p:nvPr/>
        </p:nvPicPr>
        <p:blipFill>
          <a:blip r:embed="rId9">
            <a:clrChange>
              <a:clrFrom>
                <a:srgbClr val="FFFFFF"/>
              </a:clrFrom>
              <a:clrTo>
                <a:srgbClr val="FFFFFF">
                  <a:alpha val="0"/>
                </a:srgbClr>
              </a:clrTo>
            </a:clrChange>
          </a:blip>
          <a:srcRect b="196"/>
          <a:stretch>
            <a:fillRect/>
          </a:stretch>
        </p:blipFill>
        <p:spPr bwMode="auto">
          <a:xfrm rot="19282036">
            <a:off x="7378333" y="3669314"/>
            <a:ext cx="1412879" cy="775835"/>
          </a:xfrm>
          <a:prstGeom prst="rect">
            <a:avLst/>
          </a:prstGeom>
          <a:noFill/>
          <a:ln w="9525">
            <a:noFill/>
            <a:miter lim="800000"/>
            <a:headEnd/>
            <a:tailEnd/>
          </a:ln>
        </p:spPr>
      </p:pic>
      <p:sp>
        <p:nvSpPr>
          <p:cNvPr id="25" name="Oval 24"/>
          <p:cNvSpPr/>
          <p:nvPr/>
        </p:nvSpPr>
        <p:spPr>
          <a:xfrm>
            <a:off x="1327497" y="3136949"/>
            <a:ext cx="963711" cy="630455"/>
          </a:xfrm>
          <a:prstGeom prst="ellipse">
            <a:avLst/>
          </a:prstGeom>
          <a:solidFill>
            <a:srgbClr val="8E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New!</a:t>
            </a:r>
          </a:p>
          <a:p>
            <a:pPr algn="ctr"/>
            <a:r>
              <a:rPr lang="en-US" sz="9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PDV with .82 EF</a:t>
            </a:r>
          </a:p>
        </p:txBody>
      </p:sp>
      <p:pic>
        <p:nvPicPr>
          <p:cNvPr id="24" name="Picture 3"/>
          <p:cNvPicPr>
            <a:picLocks noChangeAspect="1" noChangeArrowheads="1"/>
          </p:cNvPicPr>
          <p:nvPr/>
        </p:nvPicPr>
        <p:blipFill>
          <a:blip r:embed="rId10"/>
          <a:srcRect r="21"/>
          <a:stretch>
            <a:fillRect/>
          </a:stretch>
        </p:blipFill>
        <p:spPr bwMode="auto">
          <a:xfrm rot="962063">
            <a:off x="7621861" y="5182135"/>
            <a:ext cx="1112831" cy="1475460"/>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28" name="Picture 4" descr="\\bdataprod1\lbutler\My Documents\Presentations\2013 Presentations\ProClubIcons\5ProClubPts.png"/>
          <p:cNvPicPr>
            <a:picLocks noChangeAspect="1" noChangeArrowheads="1"/>
          </p:cNvPicPr>
          <p:nvPr/>
        </p:nvPicPr>
        <p:blipFill>
          <a:blip r:embed="rId11"/>
          <a:srcRect/>
          <a:stretch>
            <a:fillRect/>
          </a:stretch>
        </p:blipFill>
        <p:spPr bwMode="auto">
          <a:xfrm>
            <a:off x="7008443" y="5833300"/>
            <a:ext cx="862586" cy="862586"/>
          </a:xfrm>
          <a:prstGeom prst="rect">
            <a:avLst/>
          </a:prstGeom>
          <a:noFill/>
        </p:spPr>
      </p:pic>
    </p:spTree>
  </p:cSld>
  <p:clrMapOvr>
    <a:masterClrMapping/>
  </p:clrMapOvr>
  <p:transition>
    <p:cover dir="l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dataprod1\lbutler\My Documents\Residential Reset Commercialization\Reset Images_Rheem+Ruud\Rheem Lower+Higher Res Cropped Pro Images\RHPrestige-ResidentialHighEffici-CondPDV-Gas-nonES-BrassDV-Low.png"/>
          <p:cNvPicPr>
            <a:picLocks noChangeAspect="1" noChangeArrowheads="1"/>
          </p:cNvPicPr>
          <p:nvPr/>
        </p:nvPicPr>
        <p:blipFill>
          <a:blip r:embed="rId3"/>
          <a:srcRect/>
          <a:stretch>
            <a:fillRect/>
          </a:stretch>
        </p:blipFill>
        <p:spPr bwMode="auto">
          <a:xfrm>
            <a:off x="493524" y="1263307"/>
            <a:ext cx="1520359" cy="4238755"/>
          </a:xfrm>
          <a:prstGeom prst="rect">
            <a:avLst/>
          </a:prstGeom>
          <a:noFill/>
        </p:spPr>
      </p:pic>
      <p:sp>
        <p:nvSpPr>
          <p:cNvPr id="5" name="TextBox 4"/>
          <p:cNvSpPr txBox="1"/>
          <p:nvPr/>
        </p:nvSpPr>
        <p:spPr>
          <a:xfrm>
            <a:off x="493523" y="15942"/>
            <a:ext cx="8650477" cy="1015663"/>
          </a:xfrm>
          <a:prstGeom prst="rect">
            <a:avLst/>
          </a:prstGeom>
          <a:noFill/>
        </p:spPr>
        <p:txBody>
          <a:bodyPr wrap="square">
            <a:spAutoFit/>
          </a:bodyPr>
          <a:lstStyle/>
          <a:p>
            <a:pPr algn="ctr">
              <a:defRPr/>
            </a:pPr>
            <a:r>
              <a:rPr lang="en-US" sz="3600" dirty="0" smtClean="0">
                <a:solidFill>
                  <a:schemeClr val="bg1">
                    <a:lumMod val="85000"/>
                  </a:schemeClr>
                </a:solidFill>
              </a:rPr>
              <a:t>Prestige™ Condensing Power Direct Vent </a:t>
            </a:r>
            <a:r>
              <a:rPr lang="en-US" sz="3600" dirty="0" smtClean="0">
                <a:solidFill>
                  <a:schemeClr val="bg1">
                    <a:lumMod val="85000"/>
                  </a:schemeClr>
                </a:solidFill>
                <a:latin typeface="+mj-lt"/>
              </a:rPr>
              <a:t/>
            </a:r>
            <a:br>
              <a:rPr lang="en-US" sz="3600" dirty="0" smtClean="0">
                <a:solidFill>
                  <a:schemeClr val="bg1">
                    <a:lumMod val="85000"/>
                  </a:schemeClr>
                </a:solidFill>
                <a:latin typeface="+mj-lt"/>
              </a:rPr>
            </a:br>
            <a:r>
              <a:rPr lang="en-US" sz="2400" dirty="0" smtClean="0">
                <a:solidFill>
                  <a:schemeClr val="bg1">
                    <a:lumMod val="85000"/>
                  </a:schemeClr>
                </a:solidFill>
                <a:latin typeface="+mj-lt"/>
              </a:rPr>
              <a:t>High Efficiency Condensing Technology</a:t>
            </a:r>
            <a:endParaRPr lang="en-US" sz="2400" dirty="0">
              <a:solidFill>
                <a:schemeClr val="bg1">
                  <a:lumMod val="85000"/>
                </a:schemeClr>
              </a:solidFill>
              <a:latin typeface="+mj-lt"/>
            </a:endParaRPr>
          </a:p>
        </p:txBody>
      </p:sp>
      <p:sp>
        <p:nvSpPr>
          <p:cNvPr id="10"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5" name="TextBox 14"/>
          <p:cNvSpPr txBox="1"/>
          <p:nvPr/>
        </p:nvSpPr>
        <p:spPr>
          <a:xfrm>
            <a:off x="2107939" y="1482035"/>
            <a:ext cx="5234726" cy="4355038"/>
          </a:xfrm>
          <a:prstGeom prst="rect">
            <a:avLst/>
          </a:prstGeom>
          <a:noFill/>
        </p:spPr>
        <p:txBody>
          <a:bodyPr wrap="square">
            <a:spAutoFit/>
          </a:bodyPr>
          <a:lstStyle/>
          <a:p>
            <a:r>
              <a:rPr lang="en-US" sz="1600" b="1" dirty="0" smtClean="0">
                <a:solidFill>
                  <a:schemeClr val="tx1">
                    <a:lumMod val="65000"/>
                    <a:lumOff val="35000"/>
                  </a:schemeClr>
                </a:solidFill>
              </a:rPr>
              <a:t>High Efficiency Condensing Technology… </a:t>
            </a:r>
            <a:br>
              <a:rPr lang="en-US" sz="1600" b="1" dirty="0" smtClean="0">
                <a:solidFill>
                  <a:schemeClr val="tx1">
                    <a:lumMod val="65000"/>
                    <a:lumOff val="35000"/>
                  </a:schemeClr>
                </a:solidFill>
              </a:rPr>
            </a:br>
            <a:r>
              <a:rPr lang="en-US" sz="1600" b="1" i="1" dirty="0" smtClean="0">
                <a:solidFill>
                  <a:schemeClr val="tx1">
                    <a:lumMod val="65000"/>
                    <a:lumOff val="35000"/>
                  </a:schemeClr>
                </a:solidFill>
              </a:rPr>
              <a:t>with Record Setting .82 EF Energy Savings! </a:t>
            </a:r>
            <a:r>
              <a:rPr lang="en-US" sz="1600" b="1" dirty="0" smtClean="0">
                <a:solidFill>
                  <a:schemeClr val="tx1">
                    <a:lumMod val="65000"/>
                    <a:lumOff val="35000"/>
                  </a:schemeClr>
                </a:solidFill>
              </a:rPr>
              <a:t/>
            </a:r>
            <a:br>
              <a:rPr lang="en-US" sz="1600" b="1" dirty="0" smtClean="0">
                <a:solidFill>
                  <a:schemeClr val="tx1">
                    <a:lumMod val="65000"/>
                    <a:lumOff val="35000"/>
                  </a:schemeClr>
                </a:solidFill>
              </a:rPr>
            </a:br>
            <a:endParaRPr lang="en-US" sz="800" b="1" dirty="0" smtClean="0">
              <a:solidFill>
                <a:schemeClr val="tx1">
                  <a:lumMod val="65000"/>
                  <a:lumOff val="35000"/>
                </a:schemeClr>
              </a:solidFill>
            </a:endParaRPr>
          </a:p>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65000"/>
                    <a:lumOff val="35000"/>
                  </a:schemeClr>
                </a:solidFill>
              </a:rPr>
              <a:t>RHE targets the real concerns of homeowners: Energy efficiency and indoor air quality</a:t>
            </a:r>
          </a:p>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65000"/>
                    <a:lumOff val="35000"/>
                  </a:schemeClr>
                </a:solidFill>
              </a:rPr>
              <a:t>Five coil submerged heat exchanger increase heat </a:t>
            </a:r>
            <a:br>
              <a:rPr lang="en-US" sz="1500" dirty="0" smtClean="0">
                <a:solidFill>
                  <a:schemeClr val="tx1">
                    <a:lumMod val="65000"/>
                    <a:lumOff val="35000"/>
                  </a:schemeClr>
                </a:solidFill>
              </a:rPr>
            </a:br>
            <a:r>
              <a:rPr lang="en-US" sz="1500" dirty="0" smtClean="0">
                <a:solidFill>
                  <a:schemeClr val="tx1">
                    <a:lumMod val="65000"/>
                    <a:lumOff val="35000"/>
                  </a:schemeClr>
                </a:solidFill>
              </a:rPr>
              <a:t>transfer and efficiency</a:t>
            </a:r>
          </a:p>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65000"/>
                    <a:lumOff val="35000"/>
                  </a:schemeClr>
                </a:solidFill>
              </a:rPr>
              <a:t>Heat exchanger is porcelain coated inside and </a:t>
            </a:r>
            <a:br>
              <a:rPr lang="en-US" sz="1500" dirty="0" smtClean="0">
                <a:solidFill>
                  <a:schemeClr val="tx1">
                    <a:lumMod val="65000"/>
                    <a:lumOff val="35000"/>
                  </a:schemeClr>
                </a:solidFill>
              </a:rPr>
            </a:br>
            <a:r>
              <a:rPr lang="en-US" sz="1500" dirty="0" smtClean="0">
                <a:solidFill>
                  <a:schemeClr val="tx1">
                    <a:lumMod val="65000"/>
                    <a:lumOff val="35000"/>
                  </a:schemeClr>
                </a:solidFill>
              </a:rPr>
              <a:t>out and for long life</a:t>
            </a:r>
          </a:p>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65000"/>
                    <a:lumOff val="35000"/>
                  </a:schemeClr>
                </a:solidFill>
              </a:rPr>
              <a:t>Dual patented magnesium anode </a:t>
            </a:r>
            <a:br>
              <a:rPr lang="en-US" sz="1500" dirty="0" smtClean="0">
                <a:solidFill>
                  <a:schemeClr val="tx1">
                    <a:lumMod val="65000"/>
                    <a:lumOff val="35000"/>
                  </a:schemeClr>
                </a:solidFill>
              </a:rPr>
            </a:br>
            <a:r>
              <a:rPr lang="en-US" sz="1500" dirty="0" smtClean="0">
                <a:solidFill>
                  <a:schemeClr val="tx1">
                    <a:lumMod val="65000"/>
                    <a:lumOff val="35000"/>
                  </a:schemeClr>
                </a:solidFill>
              </a:rPr>
              <a:t>rods with resistors to protect tank </a:t>
            </a:r>
            <a:br>
              <a:rPr lang="en-US" sz="1500" dirty="0" smtClean="0">
                <a:solidFill>
                  <a:schemeClr val="tx1">
                    <a:lumMod val="65000"/>
                    <a:lumOff val="35000"/>
                  </a:schemeClr>
                </a:solidFill>
              </a:rPr>
            </a:br>
            <a:r>
              <a:rPr lang="en-US" sz="1500" dirty="0" smtClean="0">
                <a:solidFill>
                  <a:schemeClr val="tx1">
                    <a:lumMod val="65000"/>
                    <a:lumOff val="35000"/>
                  </a:schemeClr>
                </a:solidFill>
              </a:rPr>
              <a:t>from corrosion</a:t>
            </a:r>
          </a:p>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65000"/>
                    <a:lumOff val="35000"/>
                  </a:schemeClr>
                </a:solidFill>
              </a:rPr>
              <a:t>Integrated diagnostic system for easy </a:t>
            </a:r>
            <a:br>
              <a:rPr lang="en-US" sz="1500" dirty="0" smtClean="0">
                <a:solidFill>
                  <a:schemeClr val="tx1">
                    <a:lumMod val="65000"/>
                    <a:lumOff val="35000"/>
                  </a:schemeClr>
                </a:solidFill>
              </a:rPr>
            </a:br>
            <a:r>
              <a:rPr lang="en-US" sz="1500" dirty="0" smtClean="0">
                <a:solidFill>
                  <a:schemeClr val="tx1">
                    <a:lumMod val="65000"/>
                    <a:lumOff val="35000"/>
                  </a:schemeClr>
                </a:solidFill>
              </a:rPr>
              <a:t>installation, operation and service </a:t>
            </a:r>
          </a:p>
          <a:p>
            <a:pPr marL="225425" indent="-225425">
              <a:spcAft>
                <a:spcPts val="600"/>
              </a:spcAft>
              <a:buClr>
                <a:schemeClr val="tx1">
                  <a:lumMod val="65000"/>
                  <a:lumOff val="35000"/>
                </a:schemeClr>
              </a:buClr>
              <a:buFont typeface="Arial" pitchFamily="34" charset="0"/>
              <a:buChar char="•"/>
              <a:defRPr/>
            </a:pPr>
            <a:r>
              <a:rPr lang="en-US" sz="1500" dirty="0" smtClean="0">
                <a:solidFill>
                  <a:schemeClr val="tx1">
                    <a:lumMod val="65000"/>
                    <a:lumOff val="35000"/>
                  </a:schemeClr>
                </a:solidFill>
              </a:rPr>
              <a:t>ENERGY STAR rated</a:t>
            </a:r>
            <a:endParaRPr lang="en-US" sz="1000" dirty="0" smtClean="0">
              <a:solidFill>
                <a:schemeClr val="tx1">
                  <a:lumMod val="65000"/>
                  <a:lumOff val="35000"/>
                </a:schemeClr>
              </a:solidFill>
            </a:endParaRPr>
          </a:p>
          <a:p>
            <a:pPr>
              <a:spcAft>
                <a:spcPts val="600"/>
              </a:spcAft>
              <a:buClr>
                <a:schemeClr val="tx1">
                  <a:lumMod val="65000"/>
                  <a:lumOff val="35000"/>
                </a:schemeClr>
              </a:buClr>
              <a:defRPr/>
            </a:pPr>
            <a:r>
              <a:rPr lang="en-US" sz="1500" b="1" i="1" dirty="0" smtClean="0">
                <a:solidFill>
                  <a:srgbClr val="C00000"/>
                </a:solidFill>
              </a:rPr>
              <a:t>Average operating cost less than $17 per month!</a:t>
            </a:r>
            <a:br>
              <a:rPr lang="en-US" sz="1500" b="1" i="1" dirty="0" smtClean="0">
                <a:solidFill>
                  <a:srgbClr val="C00000"/>
                </a:solidFill>
              </a:rPr>
            </a:br>
            <a:endParaRPr lang="en-US" sz="1200" b="1" dirty="0" smtClean="0"/>
          </a:p>
        </p:txBody>
      </p:sp>
      <p:pic>
        <p:nvPicPr>
          <p:cNvPr id="10242" name="Picture 2" descr="\\bdataprod1\lbutler\My Documents\Presentations\2012 Presentations\Residential Presentations\Ruud Presentations\Ruud LO_RES PNG Images\RUD-Res-HighEff.PV-GasController.png"/>
          <p:cNvPicPr>
            <a:picLocks noChangeAspect="1" noChangeArrowheads="1"/>
          </p:cNvPicPr>
          <p:nvPr/>
        </p:nvPicPr>
        <p:blipFill>
          <a:blip r:embed="rId4"/>
          <a:srcRect/>
          <a:stretch>
            <a:fillRect/>
          </a:stretch>
        </p:blipFill>
        <p:spPr bwMode="auto">
          <a:xfrm>
            <a:off x="7315205" y="1402200"/>
            <a:ext cx="1568904" cy="1568904"/>
          </a:xfrm>
          <a:prstGeom prst="rect">
            <a:avLst/>
          </a:prstGeom>
          <a:ln>
            <a:noFill/>
          </a:ln>
          <a:effectLst>
            <a:softEdge rad="112500"/>
          </a:effectLst>
        </p:spPr>
      </p:pic>
      <p:sp>
        <p:nvSpPr>
          <p:cNvPr id="21" name="TextBox 20"/>
          <p:cNvSpPr txBox="1"/>
          <p:nvPr/>
        </p:nvSpPr>
        <p:spPr>
          <a:xfrm>
            <a:off x="7579606" y="2814036"/>
            <a:ext cx="1088761" cy="430887"/>
          </a:xfrm>
          <a:prstGeom prst="rect">
            <a:avLst/>
          </a:prstGeom>
          <a:noFill/>
        </p:spPr>
        <p:txBody>
          <a:bodyPr wrap="none" rtlCol="0">
            <a:spAutoFit/>
          </a:bodyPr>
          <a:lstStyle/>
          <a:p>
            <a:pPr algn="ctr"/>
            <a:r>
              <a:rPr lang="en-US" sz="1100" b="1" dirty="0" smtClean="0">
                <a:solidFill>
                  <a:schemeClr val="tx1">
                    <a:lumMod val="65000"/>
                    <a:lumOff val="35000"/>
                  </a:schemeClr>
                </a:solidFill>
              </a:rPr>
              <a:t>Self-Diagnostic </a:t>
            </a:r>
            <a:br>
              <a:rPr lang="en-US" sz="1100" b="1" dirty="0" smtClean="0">
                <a:solidFill>
                  <a:schemeClr val="tx1">
                    <a:lumMod val="65000"/>
                    <a:lumOff val="35000"/>
                  </a:schemeClr>
                </a:solidFill>
              </a:rPr>
            </a:br>
            <a:r>
              <a:rPr lang="en-US" sz="1100" b="1" dirty="0" smtClean="0">
                <a:solidFill>
                  <a:schemeClr val="tx1">
                    <a:lumMod val="65000"/>
                    <a:lumOff val="35000"/>
                  </a:schemeClr>
                </a:solidFill>
              </a:rPr>
              <a:t>System</a:t>
            </a:r>
            <a:endParaRPr lang="en-US" sz="1100" b="1" dirty="0">
              <a:solidFill>
                <a:schemeClr val="tx1">
                  <a:lumMod val="65000"/>
                  <a:lumOff val="35000"/>
                </a:schemeClr>
              </a:solidFill>
            </a:endParaRPr>
          </a:p>
        </p:txBody>
      </p:sp>
      <p:pic>
        <p:nvPicPr>
          <p:cNvPr id="10243" name="Picture 3" descr="\\bdataprod1\lbutler\My Documents\Presentations\2012 Presentations\Residential Presentations\Ruud Presentations\Ruud LO_RES PNG Images\RHE-101LineDrawing.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623872" y="3380538"/>
            <a:ext cx="3364852" cy="2307554"/>
          </a:xfrm>
          <a:prstGeom prst="rect">
            <a:avLst/>
          </a:prstGeom>
          <a:noFill/>
        </p:spPr>
      </p:pic>
      <p:sp>
        <p:nvSpPr>
          <p:cNvPr id="24" name="TextBox 23"/>
          <p:cNvSpPr txBox="1"/>
          <p:nvPr/>
        </p:nvSpPr>
        <p:spPr>
          <a:xfrm>
            <a:off x="587544" y="5588834"/>
            <a:ext cx="1277914" cy="584775"/>
          </a:xfrm>
          <a:prstGeom prst="rect">
            <a:avLst/>
          </a:prstGeom>
          <a:noFill/>
        </p:spPr>
        <p:txBody>
          <a:bodyPr wrap="none" rtlCol="0">
            <a:spAutoFit/>
          </a:bodyPr>
          <a:lstStyle/>
          <a:p>
            <a:pPr algn="ctr"/>
            <a:r>
              <a:rPr lang="en-US" sz="1100" b="1" dirty="0" smtClean="0">
                <a:solidFill>
                  <a:schemeClr val="tx1">
                    <a:lumMod val="65000"/>
                    <a:lumOff val="35000"/>
                  </a:schemeClr>
                </a:solidFill>
              </a:rPr>
              <a:t>RHE40S Short &amp;</a:t>
            </a:r>
          </a:p>
          <a:p>
            <a:pPr algn="ctr"/>
            <a:r>
              <a:rPr lang="en-US" sz="1100" b="1" dirty="0" smtClean="0">
                <a:solidFill>
                  <a:schemeClr val="tx1">
                    <a:lumMod val="65000"/>
                    <a:lumOff val="35000"/>
                  </a:schemeClr>
                </a:solidFill>
              </a:rPr>
              <a:t>RHE50 Tall Models</a:t>
            </a:r>
          </a:p>
          <a:p>
            <a:pPr algn="ctr"/>
            <a:endParaRPr lang="en-US" sz="1000" dirty="0"/>
          </a:p>
        </p:txBody>
      </p:sp>
      <p:sp>
        <p:nvSpPr>
          <p:cNvPr id="28" name="Oval 27"/>
          <p:cNvSpPr/>
          <p:nvPr/>
        </p:nvSpPr>
        <p:spPr>
          <a:xfrm>
            <a:off x="1144228" y="3123168"/>
            <a:ext cx="963711" cy="630455"/>
          </a:xfrm>
          <a:prstGeom prst="ellipse">
            <a:avLst/>
          </a:prstGeom>
          <a:solidFill>
            <a:srgbClr val="8E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PDV with .82 EF</a:t>
            </a:r>
          </a:p>
        </p:txBody>
      </p:sp>
    </p:spTree>
  </p:cSld>
  <p:clrMapOvr>
    <a:masterClrMapping/>
  </p:clrMapOvr>
  <p:transition>
    <p:cover dir="l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RHM-ResEffic_PDV-Lo_Res-Gas-Cutaway.png"/>
          <p:cNvPicPr>
            <a:picLocks noChangeAspect="1"/>
          </p:cNvPicPr>
          <p:nvPr/>
        </p:nvPicPr>
        <p:blipFill>
          <a:blip r:embed="rId3"/>
          <a:stretch>
            <a:fillRect/>
          </a:stretch>
        </p:blipFill>
        <p:spPr>
          <a:xfrm>
            <a:off x="3691008" y="1414766"/>
            <a:ext cx="1807688" cy="5042104"/>
          </a:xfrm>
          <a:prstGeom prst="rect">
            <a:avLst/>
          </a:prstGeom>
        </p:spPr>
      </p:pic>
      <p:sp>
        <p:nvSpPr>
          <p:cNvPr id="5" name="TextBox 4"/>
          <p:cNvSpPr txBox="1"/>
          <p:nvPr/>
        </p:nvSpPr>
        <p:spPr>
          <a:xfrm>
            <a:off x="518160" y="15942"/>
            <a:ext cx="8625840" cy="1015663"/>
          </a:xfrm>
          <a:prstGeom prst="rect">
            <a:avLst/>
          </a:prstGeom>
          <a:noFill/>
        </p:spPr>
        <p:txBody>
          <a:bodyPr wrap="square">
            <a:spAutoFit/>
          </a:bodyPr>
          <a:lstStyle/>
          <a:p>
            <a:pPr algn="ctr">
              <a:defRPr/>
            </a:pPr>
            <a:r>
              <a:rPr lang="en-US" sz="3600" dirty="0" smtClean="0">
                <a:solidFill>
                  <a:schemeClr val="bg1">
                    <a:lumMod val="85000"/>
                  </a:schemeClr>
                </a:solidFill>
              </a:rPr>
              <a:t>Prestige™ Condensing Power Direct Vent </a:t>
            </a:r>
            <a:r>
              <a:rPr lang="en-US" sz="3600" dirty="0" smtClean="0">
                <a:solidFill>
                  <a:schemeClr val="bg1">
                    <a:lumMod val="85000"/>
                  </a:schemeClr>
                </a:solidFill>
                <a:latin typeface="+mj-lt"/>
              </a:rPr>
              <a:t/>
            </a:r>
            <a:br>
              <a:rPr lang="en-US" sz="3600" dirty="0" smtClean="0">
                <a:solidFill>
                  <a:schemeClr val="bg1">
                    <a:lumMod val="85000"/>
                  </a:schemeClr>
                </a:solidFill>
                <a:latin typeface="+mj-lt"/>
              </a:rPr>
            </a:br>
            <a:r>
              <a:rPr lang="en-US" sz="2400" dirty="0" smtClean="0">
                <a:solidFill>
                  <a:schemeClr val="bg1">
                    <a:lumMod val="85000"/>
                  </a:schemeClr>
                </a:solidFill>
                <a:latin typeface="+mj-lt"/>
              </a:rPr>
              <a:t>Anatomy of High Efficiency Condensing PDV</a:t>
            </a:r>
            <a:endParaRPr lang="en-US" sz="2400" dirty="0">
              <a:solidFill>
                <a:schemeClr val="bg1">
                  <a:lumMod val="85000"/>
                </a:schemeClr>
              </a:solidFill>
              <a:latin typeface="+mj-lt"/>
            </a:endParaRPr>
          </a:p>
        </p:txBody>
      </p:sp>
      <p:sp>
        <p:nvSpPr>
          <p:cNvPr id="10" name="Slide Number Placeholder 3"/>
          <p:cNvSpPr txBox="1">
            <a:spLocks/>
          </p:cNvSpPr>
          <p:nvPr/>
        </p:nvSpPr>
        <p:spPr>
          <a:xfrm>
            <a:off x="8719794" y="6308058"/>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25" name="Oval 24"/>
          <p:cNvSpPr/>
          <p:nvPr/>
        </p:nvSpPr>
        <p:spPr>
          <a:xfrm>
            <a:off x="6338745" y="2457800"/>
            <a:ext cx="963711" cy="630455"/>
          </a:xfrm>
          <a:prstGeom prst="ellipse">
            <a:avLst/>
          </a:prstGeom>
          <a:solidFill>
            <a:srgbClr val="8E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New!</a:t>
            </a:r>
          </a:p>
          <a:p>
            <a:pPr algn="ctr"/>
            <a:r>
              <a:rPr lang="en-US" sz="9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PDV with .82 EF</a:t>
            </a:r>
          </a:p>
        </p:txBody>
      </p:sp>
      <p:pic>
        <p:nvPicPr>
          <p:cNvPr id="10242" name="Picture 2" descr="\\bdataprod1\lbutler\My Documents\Presentations\2012 Presentations\Residential Presentations\Ruud Presentations\Ruud LO_RES PNG Images\RUD-Res-HighEff.PV-GasController.png"/>
          <p:cNvPicPr>
            <a:picLocks noChangeAspect="1" noChangeArrowheads="1"/>
          </p:cNvPicPr>
          <p:nvPr/>
        </p:nvPicPr>
        <p:blipFill>
          <a:blip r:embed="rId4"/>
          <a:srcRect/>
          <a:stretch>
            <a:fillRect/>
          </a:stretch>
        </p:blipFill>
        <p:spPr bwMode="auto">
          <a:xfrm>
            <a:off x="694266" y="3827254"/>
            <a:ext cx="2006601" cy="2006601"/>
          </a:xfrm>
          <a:prstGeom prst="rect">
            <a:avLst/>
          </a:prstGeom>
          <a:ln>
            <a:noFill/>
          </a:ln>
          <a:effectLst>
            <a:softEdge rad="112500"/>
          </a:effectLst>
        </p:spPr>
      </p:pic>
      <p:sp>
        <p:nvSpPr>
          <p:cNvPr id="12" name="TextBox 11"/>
          <p:cNvSpPr txBox="1"/>
          <p:nvPr/>
        </p:nvSpPr>
        <p:spPr>
          <a:xfrm>
            <a:off x="5914762" y="1454341"/>
            <a:ext cx="2611176" cy="1015663"/>
          </a:xfrm>
          <a:prstGeom prst="rect">
            <a:avLst/>
          </a:prstGeom>
          <a:noFill/>
        </p:spPr>
        <p:txBody>
          <a:bodyPr wrap="square">
            <a:spAutoFit/>
          </a:bodyPr>
          <a:lstStyle/>
          <a:p>
            <a:r>
              <a:rPr lang="en-US" sz="2000" b="1" i="1" dirty="0" smtClean="0">
                <a:solidFill>
                  <a:schemeClr val="tx1">
                    <a:lumMod val="65000"/>
                    <a:lumOff val="35000"/>
                  </a:schemeClr>
                </a:solidFill>
              </a:rPr>
              <a:t>Quality Construction, </a:t>
            </a:r>
            <a:br>
              <a:rPr lang="en-US" sz="2000" b="1" i="1" dirty="0" smtClean="0">
                <a:solidFill>
                  <a:schemeClr val="tx1">
                    <a:lumMod val="65000"/>
                    <a:lumOff val="35000"/>
                  </a:schemeClr>
                </a:solidFill>
              </a:rPr>
            </a:br>
            <a:r>
              <a:rPr lang="en-US" sz="2000" b="1" i="1" dirty="0" smtClean="0">
                <a:solidFill>
                  <a:schemeClr val="tx1">
                    <a:lumMod val="65000"/>
                    <a:lumOff val="35000"/>
                  </a:schemeClr>
                </a:solidFill>
              </a:rPr>
              <a:t>Easy Installation, </a:t>
            </a:r>
            <a:br>
              <a:rPr lang="en-US" sz="2000" b="1" i="1" dirty="0" smtClean="0">
                <a:solidFill>
                  <a:schemeClr val="tx1">
                    <a:lumMod val="65000"/>
                    <a:lumOff val="35000"/>
                  </a:schemeClr>
                </a:solidFill>
              </a:rPr>
            </a:br>
            <a:r>
              <a:rPr lang="en-US" sz="2000" b="1" i="1" dirty="0" smtClean="0">
                <a:solidFill>
                  <a:schemeClr val="tx1">
                    <a:lumMod val="65000"/>
                    <a:lumOff val="35000"/>
                  </a:schemeClr>
                </a:solidFill>
              </a:rPr>
              <a:t>Low Cost-to-Own!</a:t>
            </a:r>
          </a:p>
        </p:txBody>
      </p:sp>
      <p:sp>
        <p:nvSpPr>
          <p:cNvPr id="13" name="TextBox 12"/>
          <p:cNvSpPr txBox="1"/>
          <p:nvPr/>
        </p:nvSpPr>
        <p:spPr>
          <a:xfrm>
            <a:off x="5966957" y="3288891"/>
            <a:ext cx="1903023" cy="646331"/>
          </a:xfrm>
          <a:prstGeom prst="rect">
            <a:avLst/>
          </a:prstGeom>
          <a:noFill/>
        </p:spPr>
        <p:txBody>
          <a:bodyPr wrap="square">
            <a:spAutoFit/>
          </a:bodyPr>
          <a:lstStyle/>
          <a:p>
            <a:pPr>
              <a:spcAft>
                <a:spcPts val="600"/>
              </a:spcAft>
              <a:buClr>
                <a:schemeClr val="tx1">
                  <a:lumMod val="65000"/>
                  <a:lumOff val="35000"/>
                </a:schemeClr>
              </a:buClr>
              <a:defRPr/>
            </a:pPr>
            <a:r>
              <a:rPr lang="en-US" sz="1200" b="1" dirty="0" smtClean="0">
                <a:solidFill>
                  <a:schemeClr val="tx1">
                    <a:lumMod val="65000"/>
                    <a:lumOff val="35000"/>
                  </a:schemeClr>
                </a:solidFill>
              </a:rPr>
              <a:t>Dual patented </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magnesium anode rods </a:t>
            </a:r>
            <a:r>
              <a:rPr lang="en-US" sz="1200" dirty="0" smtClean="0">
                <a:solidFill>
                  <a:schemeClr val="tx1">
                    <a:lumMod val="65000"/>
                    <a:lumOff val="35000"/>
                  </a:schemeClr>
                </a:solidFill>
              </a:rPr>
              <a:t/>
            </a:r>
            <a:br>
              <a:rPr lang="en-US" sz="1200" dirty="0" smtClean="0">
                <a:solidFill>
                  <a:schemeClr val="tx1">
                    <a:lumMod val="65000"/>
                    <a:lumOff val="35000"/>
                  </a:schemeClr>
                </a:solidFill>
              </a:rPr>
            </a:br>
            <a:endParaRPr lang="en-US" sz="1200" dirty="0" smtClean="0">
              <a:solidFill>
                <a:schemeClr val="tx1">
                  <a:lumMod val="65000"/>
                  <a:lumOff val="35000"/>
                </a:schemeClr>
              </a:solidFill>
            </a:endParaRPr>
          </a:p>
        </p:txBody>
      </p:sp>
      <p:cxnSp>
        <p:nvCxnSpPr>
          <p:cNvPr id="19" name="Straight Arrow Connector 18"/>
          <p:cNvCxnSpPr/>
          <p:nvPr/>
        </p:nvCxnSpPr>
        <p:spPr>
          <a:xfrm flipV="1">
            <a:off x="3000103" y="2753840"/>
            <a:ext cx="944880" cy="87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2039935" y="2624048"/>
            <a:ext cx="1037335" cy="461665"/>
          </a:xfrm>
          <a:prstGeom prst="rect">
            <a:avLst/>
          </a:prstGeom>
          <a:noFill/>
        </p:spPr>
        <p:txBody>
          <a:bodyPr wrap="none" rtlCol="0">
            <a:spAutoFit/>
          </a:bodyPr>
          <a:lstStyle/>
          <a:p>
            <a:pPr algn="r"/>
            <a:r>
              <a:rPr lang="en-US" sz="1200" b="1" dirty="0" smtClean="0">
                <a:solidFill>
                  <a:schemeClr val="tx1">
                    <a:lumMod val="65000"/>
                    <a:lumOff val="35000"/>
                  </a:schemeClr>
                </a:solidFill>
              </a:rPr>
              <a:t>Built-in </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Exhaust Riser</a:t>
            </a:r>
          </a:p>
        </p:txBody>
      </p:sp>
      <p:cxnSp>
        <p:nvCxnSpPr>
          <p:cNvPr id="23" name="Straight Arrow Connector 22"/>
          <p:cNvCxnSpPr/>
          <p:nvPr/>
        </p:nvCxnSpPr>
        <p:spPr>
          <a:xfrm flipV="1">
            <a:off x="3000103" y="1796656"/>
            <a:ext cx="836023" cy="87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6" name="TextBox 25"/>
          <p:cNvSpPr txBox="1"/>
          <p:nvPr/>
        </p:nvSpPr>
        <p:spPr>
          <a:xfrm>
            <a:off x="2032107" y="1666864"/>
            <a:ext cx="990977" cy="461665"/>
          </a:xfrm>
          <a:prstGeom prst="rect">
            <a:avLst/>
          </a:prstGeom>
          <a:noFill/>
        </p:spPr>
        <p:txBody>
          <a:bodyPr wrap="none" rtlCol="0">
            <a:spAutoFit/>
          </a:bodyPr>
          <a:lstStyle/>
          <a:p>
            <a:pPr algn="r"/>
            <a:r>
              <a:rPr lang="en-US" sz="1200" b="1" dirty="0" smtClean="0">
                <a:solidFill>
                  <a:schemeClr val="tx1">
                    <a:lumMod val="65000"/>
                    <a:lumOff val="35000"/>
                  </a:schemeClr>
                </a:solidFill>
              </a:rPr>
              <a:t>Schedule 40</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PVC Venting</a:t>
            </a:r>
          </a:p>
        </p:txBody>
      </p:sp>
      <p:sp>
        <p:nvSpPr>
          <p:cNvPr id="28" name="TextBox 27"/>
          <p:cNvSpPr txBox="1"/>
          <p:nvPr/>
        </p:nvSpPr>
        <p:spPr>
          <a:xfrm>
            <a:off x="6021977" y="4457950"/>
            <a:ext cx="1485471" cy="461665"/>
          </a:xfrm>
          <a:prstGeom prst="rect">
            <a:avLst/>
          </a:prstGeom>
          <a:noFill/>
        </p:spPr>
        <p:txBody>
          <a:bodyPr wrap="none" rtlCol="0">
            <a:spAutoFit/>
          </a:bodyPr>
          <a:lstStyle/>
          <a:p>
            <a:r>
              <a:rPr lang="en-US" sz="1200" b="1" dirty="0" smtClean="0">
                <a:solidFill>
                  <a:schemeClr val="tx1">
                    <a:lumMod val="65000"/>
                    <a:lumOff val="35000"/>
                  </a:schemeClr>
                </a:solidFill>
              </a:rPr>
              <a:t>Five coil submerged </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heat exchanger </a:t>
            </a:r>
            <a:endParaRPr lang="en-US" sz="1200" b="1" dirty="0" smtClean="0"/>
          </a:p>
        </p:txBody>
      </p:sp>
      <p:sp>
        <p:nvSpPr>
          <p:cNvPr id="29" name="TextBox 28"/>
          <p:cNvSpPr txBox="1"/>
          <p:nvPr/>
        </p:nvSpPr>
        <p:spPr>
          <a:xfrm>
            <a:off x="1811289" y="3288891"/>
            <a:ext cx="1282915" cy="646331"/>
          </a:xfrm>
          <a:prstGeom prst="rect">
            <a:avLst/>
          </a:prstGeom>
          <a:noFill/>
        </p:spPr>
        <p:txBody>
          <a:bodyPr wrap="none" rtlCol="0">
            <a:spAutoFit/>
          </a:bodyPr>
          <a:lstStyle/>
          <a:p>
            <a:pPr algn="r"/>
            <a:r>
              <a:rPr lang="en-US" sz="1200" b="1" dirty="0" smtClean="0">
                <a:solidFill>
                  <a:schemeClr val="tx1">
                    <a:lumMod val="65000"/>
                    <a:lumOff val="35000"/>
                  </a:schemeClr>
                </a:solidFill>
              </a:rPr>
              <a:t>Heat exchanger</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 porcelain coated</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 inside and out</a:t>
            </a:r>
          </a:p>
        </p:txBody>
      </p:sp>
      <p:sp>
        <p:nvSpPr>
          <p:cNvPr id="30" name="TextBox 29"/>
          <p:cNvSpPr txBox="1"/>
          <p:nvPr/>
        </p:nvSpPr>
        <p:spPr>
          <a:xfrm>
            <a:off x="1774623" y="5579729"/>
            <a:ext cx="1349472" cy="461665"/>
          </a:xfrm>
          <a:prstGeom prst="rect">
            <a:avLst/>
          </a:prstGeom>
          <a:noFill/>
        </p:spPr>
        <p:txBody>
          <a:bodyPr wrap="none" rtlCol="0">
            <a:spAutoFit/>
          </a:bodyPr>
          <a:lstStyle/>
          <a:p>
            <a:pPr algn="r"/>
            <a:r>
              <a:rPr lang="en-US" sz="1200" b="1" dirty="0" smtClean="0">
                <a:solidFill>
                  <a:schemeClr val="tx1">
                    <a:lumMod val="65000"/>
                    <a:lumOff val="35000"/>
                  </a:schemeClr>
                </a:solidFill>
              </a:rPr>
              <a:t>Integrated </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diagnostic system </a:t>
            </a:r>
          </a:p>
        </p:txBody>
      </p:sp>
      <p:sp>
        <p:nvSpPr>
          <p:cNvPr id="31" name="TextBox 30"/>
          <p:cNvSpPr txBox="1"/>
          <p:nvPr/>
        </p:nvSpPr>
        <p:spPr>
          <a:xfrm>
            <a:off x="3128535" y="1248041"/>
            <a:ext cx="799514" cy="276999"/>
          </a:xfrm>
          <a:prstGeom prst="rect">
            <a:avLst/>
          </a:prstGeom>
          <a:noFill/>
        </p:spPr>
        <p:txBody>
          <a:bodyPr wrap="none" rtlCol="0">
            <a:spAutoFit/>
          </a:bodyPr>
          <a:lstStyle/>
          <a:p>
            <a:r>
              <a:rPr lang="en-US" sz="1200" b="1" dirty="0" smtClean="0">
                <a:solidFill>
                  <a:schemeClr val="tx1">
                    <a:lumMod val="65000"/>
                    <a:lumOff val="35000"/>
                  </a:schemeClr>
                </a:solidFill>
              </a:rPr>
              <a:t>Air intake</a:t>
            </a:r>
          </a:p>
        </p:txBody>
      </p:sp>
      <p:sp>
        <p:nvSpPr>
          <p:cNvPr id="32" name="TextBox 31"/>
          <p:cNvSpPr txBox="1"/>
          <p:nvPr/>
        </p:nvSpPr>
        <p:spPr>
          <a:xfrm>
            <a:off x="4319985" y="1248041"/>
            <a:ext cx="684675" cy="276999"/>
          </a:xfrm>
          <a:prstGeom prst="rect">
            <a:avLst/>
          </a:prstGeom>
          <a:noFill/>
        </p:spPr>
        <p:txBody>
          <a:bodyPr wrap="none" rtlCol="0">
            <a:spAutoFit/>
          </a:bodyPr>
          <a:lstStyle/>
          <a:p>
            <a:r>
              <a:rPr lang="en-US" sz="1200" b="1" dirty="0" smtClean="0">
                <a:solidFill>
                  <a:schemeClr val="tx1">
                    <a:lumMod val="65000"/>
                    <a:lumOff val="35000"/>
                  </a:schemeClr>
                </a:solidFill>
              </a:rPr>
              <a:t>Exhaust</a:t>
            </a:r>
          </a:p>
        </p:txBody>
      </p:sp>
      <p:sp>
        <p:nvSpPr>
          <p:cNvPr id="33" name="TextBox 32"/>
          <p:cNvSpPr txBox="1"/>
          <p:nvPr/>
        </p:nvSpPr>
        <p:spPr>
          <a:xfrm>
            <a:off x="6021977" y="5046308"/>
            <a:ext cx="2307683" cy="461665"/>
          </a:xfrm>
          <a:prstGeom prst="rect">
            <a:avLst/>
          </a:prstGeom>
          <a:noFill/>
        </p:spPr>
        <p:txBody>
          <a:bodyPr wrap="none" rtlCol="0">
            <a:spAutoFit/>
          </a:bodyPr>
          <a:lstStyle/>
          <a:p>
            <a:r>
              <a:rPr lang="en-US" sz="1200" b="1" dirty="0" smtClean="0">
                <a:solidFill>
                  <a:schemeClr val="tx1">
                    <a:lumMod val="65000"/>
                    <a:lumOff val="35000"/>
                  </a:schemeClr>
                </a:solidFill>
              </a:rPr>
              <a:t>Enhanced-flow Brass Drain Valve </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drains tank in </a:t>
            </a:r>
            <a:r>
              <a:rPr lang="en-US" sz="1200" b="1" u="sng" dirty="0" smtClean="0">
                <a:solidFill>
                  <a:schemeClr val="tx1">
                    <a:lumMod val="65000"/>
                    <a:lumOff val="35000"/>
                  </a:schemeClr>
                </a:solidFill>
              </a:rPr>
              <a:t>half</a:t>
            </a:r>
            <a:r>
              <a:rPr lang="en-US" sz="1200" b="1" dirty="0" smtClean="0">
                <a:solidFill>
                  <a:schemeClr val="tx1">
                    <a:lumMod val="65000"/>
                    <a:lumOff val="35000"/>
                  </a:schemeClr>
                </a:solidFill>
              </a:rPr>
              <a:t> the time</a:t>
            </a:r>
            <a:endParaRPr lang="en-US" sz="1200" b="1" dirty="0" smtClean="0"/>
          </a:p>
        </p:txBody>
      </p:sp>
      <p:cxnSp>
        <p:nvCxnSpPr>
          <p:cNvPr id="34" name="Straight Arrow Connector 33"/>
          <p:cNvCxnSpPr/>
          <p:nvPr/>
        </p:nvCxnSpPr>
        <p:spPr>
          <a:xfrm flipH="1">
            <a:off x="5004661" y="5207847"/>
            <a:ext cx="1017316" cy="5418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flipV="1">
            <a:off x="4327289" y="1208152"/>
            <a:ext cx="0" cy="3370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3928049" y="1248041"/>
            <a:ext cx="0" cy="3416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3023084" y="3418547"/>
            <a:ext cx="1481183" cy="5166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7" name="Straight Arrow Connector 46"/>
          <p:cNvCxnSpPr/>
          <p:nvPr/>
        </p:nvCxnSpPr>
        <p:spPr>
          <a:xfrm>
            <a:off x="3023084" y="5723784"/>
            <a:ext cx="1481183"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flipH="1">
            <a:off x="4572000" y="3418547"/>
            <a:ext cx="1394958" cy="82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flipH="1">
            <a:off x="5004661" y="4607152"/>
            <a:ext cx="1017316" cy="13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5" name="TextBox 54"/>
          <p:cNvSpPr txBox="1"/>
          <p:nvPr/>
        </p:nvSpPr>
        <p:spPr>
          <a:xfrm>
            <a:off x="6021977" y="5477061"/>
            <a:ext cx="2578013" cy="830997"/>
          </a:xfrm>
          <a:prstGeom prst="rect">
            <a:avLst/>
          </a:prstGeom>
          <a:noFill/>
        </p:spPr>
        <p:txBody>
          <a:bodyPr wrap="none" rtlCol="0">
            <a:spAutoFit/>
          </a:bodyPr>
          <a:lstStyle/>
          <a:p>
            <a:r>
              <a:rPr lang="en-US" sz="1200" b="1" dirty="0" smtClean="0">
                <a:solidFill>
                  <a:schemeClr val="tx1">
                    <a:lumMod val="65000"/>
                    <a:lumOff val="35000"/>
                  </a:schemeClr>
                </a:solidFill>
              </a:rPr>
              <a:t>PLUS…</a:t>
            </a:r>
          </a:p>
          <a:p>
            <a:r>
              <a:rPr lang="en-US" sz="1200" dirty="0" smtClean="0">
                <a:solidFill>
                  <a:schemeClr val="tx1">
                    <a:lumMod val="65000"/>
                    <a:lumOff val="35000"/>
                  </a:schemeClr>
                </a:solidFill>
              </a:rPr>
              <a:t>Durable silicon nitride igniter</a:t>
            </a:r>
          </a:p>
          <a:p>
            <a:r>
              <a:rPr lang="en-US" sz="1200" dirty="0" err="1" smtClean="0">
                <a:solidFill>
                  <a:schemeClr val="tx1">
                    <a:lumMod val="65000"/>
                    <a:lumOff val="35000"/>
                  </a:schemeClr>
                </a:solidFill>
              </a:rPr>
              <a:t>Everkleen</a:t>
            </a:r>
            <a:r>
              <a:rPr lang="en-US" sz="1200" dirty="0" smtClean="0">
                <a:solidFill>
                  <a:schemeClr val="tx1">
                    <a:lumMod val="65000"/>
                    <a:lumOff val="35000"/>
                  </a:schemeClr>
                </a:solidFill>
              </a:rPr>
              <a:t>™ device removes sediment</a:t>
            </a:r>
          </a:p>
          <a:p>
            <a:r>
              <a:rPr lang="en-US" sz="1200" dirty="0" smtClean="0">
                <a:solidFill>
                  <a:schemeClr val="tx1">
                    <a:lumMod val="65000"/>
                    <a:lumOff val="35000"/>
                  </a:schemeClr>
                </a:solidFill>
              </a:rPr>
              <a:t>Uses standard replacement parts</a:t>
            </a:r>
            <a:endParaRPr lang="en-US" sz="1200" dirty="0" smtClean="0"/>
          </a:p>
        </p:txBody>
      </p:sp>
    </p:spTree>
  </p:cSld>
  <p:clrMapOvr>
    <a:masterClrMapping/>
  </p:clrMapOvr>
  <p:transition>
    <p:cover dir="l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dataprod1\lbutler\My Documents\Residential Reset Commercialization\Reset Images_Rheem+Ruud\Rheem Lower+Higher Res Cropped Pro Images\RHClassicPlus-Tall-HD-Gas-BrassDV-Low.png"/>
          <p:cNvPicPr>
            <a:picLocks noChangeAspect="1" noChangeArrowheads="1"/>
          </p:cNvPicPr>
          <p:nvPr/>
        </p:nvPicPr>
        <p:blipFill>
          <a:blip r:embed="rId3"/>
          <a:srcRect/>
          <a:stretch>
            <a:fillRect/>
          </a:stretch>
        </p:blipFill>
        <p:spPr bwMode="auto">
          <a:xfrm>
            <a:off x="399240" y="1462338"/>
            <a:ext cx="1685925" cy="4572000"/>
          </a:xfrm>
          <a:prstGeom prst="rect">
            <a:avLst/>
          </a:prstGeom>
          <a:noFill/>
        </p:spPr>
      </p:pic>
      <p:sp>
        <p:nvSpPr>
          <p:cNvPr id="5" name="TextBox 4"/>
          <p:cNvSpPr txBox="1"/>
          <p:nvPr/>
        </p:nvSpPr>
        <p:spPr>
          <a:xfrm>
            <a:off x="0" y="-5037"/>
            <a:ext cx="9144000" cy="1200329"/>
          </a:xfrm>
          <a:prstGeom prst="rect">
            <a:avLst/>
          </a:prstGeom>
          <a:noFill/>
        </p:spPr>
        <p:txBody>
          <a:bodyPr wrap="square">
            <a:spAutoFit/>
          </a:bodyPr>
          <a:lstStyle/>
          <a:p>
            <a:pPr algn="ctr">
              <a:defRPr/>
            </a:pPr>
            <a:r>
              <a:rPr lang="en-US" sz="3600" dirty="0" smtClean="0">
                <a:solidFill>
                  <a:schemeClr val="bg1">
                    <a:lumMod val="85000"/>
                  </a:schemeClr>
                </a:solidFill>
                <a:latin typeface="+mj-lt"/>
              </a:rPr>
              <a:t>Classic Plus</a:t>
            </a:r>
            <a:r>
              <a:rPr lang="en-US" sz="3600" dirty="0" smtClean="0">
                <a:solidFill>
                  <a:schemeClr val="bg1">
                    <a:lumMod val="85000"/>
                  </a:schemeClr>
                </a:solidFill>
              </a:rPr>
              <a:t>™</a:t>
            </a:r>
            <a:r>
              <a:rPr lang="en-US" sz="3600" dirty="0" smtClean="0">
                <a:solidFill>
                  <a:schemeClr val="bg1">
                    <a:lumMod val="85000"/>
                  </a:schemeClr>
                </a:solidFill>
                <a:latin typeface="+mj-lt"/>
              </a:rPr>
              <a:t> Heavy Duty Gas </a:t>
            </a:r>
            <a:br>
              <a:rPr lang="en-US" sz="3600" dirty="0" smtClean="0">
                <a:solidFill>
                  <a:schemeClr val="bg1">
                    <a:lumMod val="85000"/>
                  </a:schemeClr>
                </a:solidFill>
                <a:latin typeface="+mj-lt"/>
              </a:rPr>
            </a:br>
            <a:r>
              <a:rPr lang="en-US" sz="3600" dirty="0" smtClean="0">
                <a:solidFill>
                  <a:schemeClr val="bg1">
                    <a:lumMod val="85000"/>
                  </a:schemeClr>
                </a:solidFill>
                <a:latin typeface="+mj-lt"/>
              </a:rPr>
              <a:t>Atmospheric Vent</a:t>
            </a:r>
            <a:endParaRPr lang="en-US" sz="3600" dirty="0">
              <a:solidFill>
                <a:schemeClr val="bg1">
                  <a:lumMod val="85000"/>
                </a:schemeClr>
              </a:solidFill>
              <a:latin typeface="+mj-lt"/>
            </a:endParaRPr>
          </a:p>
        </p:txBody>
      </p:sp>
      <p:sp>
        <p:nvSpPr>
          <p:cNvPr id="6" name="TextBox 5"/>
          <p:cNvSpPr txBox="1"/>
          <p:nvPr/>
        </p:nvSpPr>
        <p:spPr>
          <a:xfrm>
            <a:off x="2595424" y="1373137"/>
            <a:ext cx="6172200" cy="4724370"/>
          </a:xfrm>
          <a:prstGeom prst="rect">
            <a:avLst/>
          </a:prstGeom>
          <a:noFill/>
        </p:spPr>
        <p:txBody>
          <a:bodyPr wrap="square">
            <a:spAutoFit/>
          </a:bodyPr>
          <a:lstStyle/>
          <a:p>
            <a:pPr>
              <a:lnSpc>
                <a:spcPct val="150000"/>
              </a:lnSpc>
              <a:buFont typeface="Arial" pitchFamily="34" charset="0"/>
              <a:buChar char="•"/>
              <a:tabLst>
                <a:tab pos="233363"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.49-.58 Energy Factor</a:t>
            </a: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rPr>
              <a:t> 	8-Year warranty/ 12 years with ProtectionPlus™ Kit</a:t>
            </a: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rPr>
              <a:t> 	Enhanced-flow brass drain valve </a:t>
            </a:r>
            <a:endParaRPr lang="en-US" sz="2000" dirty="0" smtClean="0">
              <a:solidFill>
                <a:schemeClr val="tx1">
                  <a:lumMod val="50000"/>
                  <a:lumOff val="50000"/>
                </a:schemeClr>
              </a:solidFill>
              <a:latin typeface="+mn-lt"/>
            </a:endParaRP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rPr>
              <a:t> 	Higher Btu/h inputs than standard (&gt;40,000 Btu/h)</a:t>
            </a:r>
            <a:endParaRPr lang="en-US" sz="2000" dirty="0" smtClean="0">
              <a:solidFill>
                <a:schemeClr val="tx1">
                  <a:lumMod val="50000"/>
                  <a:lumOff val="50000"/>
                </a:schemeClr>
              </a:solidFill>
              <a:latin typeface="+mn-lt"/>
            </a:endParaRP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rPr>
              <a:t> 	Side water connections for space heating</a:t>
            </a:r>
            <a:endParaRPr lang="en-US" sz="2000" dirty="0">
              <a:solidFill>
                <a:schemeClr val="tx1">
                  <a:lumMod val="50000"/>
                  <a:lumOff val="50000"/>
                </a:schemeClr>
              </a:solidFill>
              <a:latin typeface="+mn-lt"/>
            </a:endParaRPr>
          </a:p>
          <a:p>
            <a:pPr>
              <a:lnSpc>
                <a:spcPct val="150000"/>
              </a:lnSpc>
              <a:buFont typeface="Arial" pitchFamily="34" charset="0"/>
              <a:buChar char="•"/>
              <a:tabLst>
                <a:tab pos="233363"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Side connections: 48</a:t>
            </a:r>
            <a:r>
              <a:rPr lang="en-US" sz="2000" dirty="0">
                <a:solidFill>
                  <a:schemeClr val="tx1">
                    <a:lumMod val="50000"/>
                    <a:lumOff val="50000"/>
                  </a:schemeClr>
                </a:solidFill>
                <a:latin typeface="+mn-lt"/>
              </a:rPr>
              <a:t>, 63, 75, and 98-gallon </a:t>
            </a:r>
            <a:r>
              <a:rPr lang="en-US" sz="2000" dirty="0" smtClean="0">
                <a:solidFill>
                  <a:schemeClr val="tx1">
                    <a:lumMod val="50000"/>
                    <a:lumOff val="50000"/>
                  </a:schemeClr>
                </a:solidFill>
                <a:latin typeface="+mn-lt"/>
              </a:rPr>
              <a:t>tall models</a:t>
            </a: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smtClean="0">
                <a:solidFill>
                  <a:schemeClr val="tx1">
                    <a:lumMod val="50000"/>
                    <a:lumOff val="50000"/>
                  </a:schemeClr>
                </a:solidFill>
                <a:latin typeface="+mn-lt"/>
              </a:rPr>
              <a:t> 	60 Gallon tall model/without side connections</a:t>
            </a:r>
            <a:endParaRPr lang="en-US" sz="2000" dirty="0">
              <a:solidFill>
                <a:schemeClr val="tx1">
                  <a:lumMod val="50000"/>
                  <a:lumOff val="50000"/>
                </a:schemeClr>
              </a:solidFill>
              <a:latin typeface="+mn-lt"/>
            </a:endParaRP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rPr>
              <a:t>	Natural and LP fuel types</a:t>
            </a:r>
          </a:p>
          <a:p>
            <a:pPr>
              <a:spcBef>
                <a:spcPts val="600"/>
              </a:spcBef>
              <a:buFont typeface="Arial" pitchFamily="34" charset="0"/>
              <a:buChar char="•"/>
              <a:tabLst>
                <a:tab pos="233363" algn="l"/>
              </a:tabLst>
              <a:defRPr/>
            </a:pPr>
            <a:r>
              <a:rPr lang="en-US" sz="2000" dirty="0" smtClean="0">
                <a:solidFill>
                  <a:schemeClr val="tx1">
                    <a:lumMod val="50000"/>
                    <a:lumOff val="50000"/>
                  </a:schemeClr>
                </a:solidFill>
              </a:rPr>
              <a:t>	Models are 40ng/J NOx and FVIR compliant</a:t>
            </a:r>
            <a:endParaRPr lang="en-US" sz="2000" dirty="0">
              <a:solidFill>
                <a:schemeClr val="tx1">
                  <a:lumMod val="50000"/>
                  <a:lumOff val="50000"/>
                </a:schemeClr>
              </a:solidFill>
              <a:latin typeface="+mn-lt"/>
            </a:endParaRPr>
          </a:p>
          <a:p>
            <a:pPr>
              <a:buFont typeface="Arial" pitchFamily="34" charset="0"/>
              <a:buChar char="•"/>
              <a:defRPr/>
            </a:pPr>
            <a:endParaRPr lang="en-US" dirty="0">
              <a:solidFill>
                <a:schemeClr val="tx1">
                  <a:lumMod val="65000"/>
                  <a:lumOff val="35000"/>
                </a:schemeClr>
              </a:solidFill>
              <a:latin typeface="+mn-lt"/>
            </a:endParaRPr>
          </a:p>
          <a:p>
            <a:pPr>
              <a:defRPr/>
            </a:pPr>
            <a:endParaRPr lang="en-US" dirty="0">
              <a:solidFill>
                <a:schemeClr val="tx1">
                  <a:lumMod val="65000"/>
                  <a:lumOff val="35000"/>
                </a:schemeClr>
              </a:solidFill>
            </a:endParaRPr>
          </a:p>
        </p:txBody>
      </p:sp>
      <p:sp>
        <p:nvSpPr>
          <p:cNvPr id="17"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cxnSp>
        <p:nvCxnSpPr>
          <p:cNvPr id="12" name="Straight Arrow Connector 11"/>
          <p:cNvCxnSpPr/>
          <p:nvPr/>
        </p:nvCxnSpPr>
        <p:spPr>
          <a:xfrm flipH="1" flipV="1">
            <a:off x="1780813" y="4822678"/>
            <a:ext cx="304352" cy="1079358"/>
          </a:xfrm>
          <a:prstGeom prst="straightConnector1">
            <a:avLst/>
          </a:prstGeom>
          <a:ln w="19050">
            <a:solidFill>
              <a:srgbClr val="8E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780813" y="2573580"/>
            <a:ext cx="304352" cy="3328456"/>
          </a:xfrm>
          <a:prstGeom prst="straightConnector1">
            <a:avLst/>
          </a:prstGeom>
          <a:ln w="19050">
            <a:solidFill>
              <a:srgbClr val="8E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28015" y="5785975"/>
            <a:ext cx="1258871" cy="577081"/>
          </a:xfrm>
          <a:prstGeom prst="rect">
            <a:avLst/>
          </a:prstGeom>
          <a:noFill/>
        </p:spPr>
        <p:txBody>
          <a:bodyPr wrap="square" rtlCol="0">
            <a:spAutoFit/>
          </a:bodyPr>
          <a:lstStyle/>
          <a:p>
            <a:r>
              <a:rPr lang="en-US" sz="1050" dirty="0" smtClean="0">
                <a:solidFill>
                  <a:schemeClr val="tx1">
                    <a:lumMod val="65000"/>
                    <a:lumOff val="35000"/>
                  </a:schemeClr>
                </a:solidFill>
              </a:rPr>
              <a:t>Side water </a:t>
            </a:r>
          </a:p>
          <a:p>
            <a:r>
              <a:rPr lang="en-US" sz="1050" dirty="0" smtClean="0">
                <a:solidFill>
                  <a:schemeClr val="tx1">
                    <a:lumMod val="65000"/>
                    <a:lumOff val="35000"/>
                  </a:schemeClr>
                </a:solidFill>
              </a:rPr>
              <a:t>connections</a:t>
            </a:r>
            <a:br>
              <a:rPr lang="en-US" sz="1050" dirty="0" smtClean="0">
                <a:solidFill>
                  <a:schemeClr val="tx1">
                    <a:lumMod val="65000"/>
                    <a:lumOff val="35000"/>
                  </a:schemeClr>
                </a:solidFill>
              </a:rPr>
            </a:br>
            <a:r>
              <a:rPr lang="en-US" sz="1050" dirty="0" smtClean="0">
                <a:solidFill>
                  <a:schemeClr val="tx1">
                    <a:lumMod val="65000"/>
                    <a:lumOff val="35000"/>
                  </a:schemeClr>
                </a:solidFill>
              </a:rPr>
              <a:t>for space heating</a:t>
            </a:r>
            <a:endParaRPr lang="en-US" sz="1050" dirty="0">
              <a:solidFill>
                <a:schemeClr val="tx1">
                  <a:lumMod val="65000"/>
                  <a:lumOff val="35000"/>
                </a:schemeClr>
              </a:solidFill>
            </a:endParaRPr>
          </a:p>
        </p:txBody>
      </p:sp>
      <p:pic>
        <p:nvPicPr>
          <p:cNvPr id="9" name="Picture 3"/>
          <p:cNvPicPr>
            <a:picLocks noChangeAspect="1" noChangeArrowheads="1"/>
          </p:cNvPicPr>
          <p:nvPr/>
        </p:nvPicPr>
        <p:blipFill>
          <a:blip r:embed="rId4"/>
          <a:srcRect r="21"/>
          <a:stretch>
            <a:fillRect/>
          </a:stretch>
        </p:blipFill>
        <p:spPr bwMode="auto">
          <a:xfrm rot="962063">
            <a:off x="7586240" y="5117892"/>
            <a:ext cx="1157501" cy="1534686"/>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10" name="Picture 3" descr="\\bdataprod1\lbutler\My Documents\Presentations\2013 Presentations\ProClubIcons\2ProClubPts.png"/>
          <p:cNvPicPr>
            <a:picLocks noChangeAspect="1" noChangeArrowheads="1"/>
          </p:cNvPicPr>
          <p:nvPr/>
        </p:nvPicPr>
        <p:blipFill>
          <a:blip r:embed="rId5"/>
          <a:srcRect/>
          <a:stretch>
            <a:fillRect/>
          </a:stretch>
        </p:blipFill>
        <p:spPr bwMode="auto">
          <a:xfrm>
            <a:off x="6965511" y="5826741"/>
            <a:ext cx="862586" cy="862586"/>
          </a:xfrm>
          <a:prstGeom prst="rect">
            <a:avLst/>
          </a:prstGeom>
          <a:noFill/>
        </p:spPr>
      </p:pic>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dataprod1\lbutler\My Documents\Residential Reset Commercialization\Reset Images_Rheem+Ruud\Rheem Lower+Higher Res Cropped Pro Images\RHClassicPlus-Tall-Dampered-Gas-BrassDV-Low.png"/>
          <p:cNvPicPr>
            <a:picLocks noChangeAspect="1" noChangeArrowheads="1"/>
          </p:cNvPicPr>
          <p:nvPr/>
        </p:nvPicPr>
        <p:blipFill>
          <a:blip r:embed="rId2"/>
          <a:srcRect/>
          <a:stretch>
            <a:fillRect/>
          </a:stretch>
        </p:blipFill>
        <p:spPr bwMode="auto">
          <a:xfrm>
            <a:off x="892176" y="1573619"/>
            <a:ext cx="1541418" cy="4144992"/>
          </a:xfrm>
          <a:prstGeom prst="rect">
            <a:avLst/>
          </a:prstGeom>
          <a:noFill/>
        </p:spPr>
      </p:pic>
      <p:sp>
        <p:nvSpPr>
          <p:cNvPr id="5" name="TextBox 4"/>
          <p:cNvSpPr txBox="1"/>
          <p:nvPr/>
        </p:nvSpPr>
        <p:spPr>
          <a:xfrm>
            <a:off x="447675" y="207390"/>
            <a:ext cx="8696324" cy="646331"/>
          </a:xfrm>
          <a:prstGeom prst="rect">
            <a:avLst/>
          </a:prstGeom>
          <a:noFill/>
        </p:spPr>
        <p:txBody>
          <a:bodyPr wrap="square">
            <a:spAutoFit/>
          </a:bodyPr>
          <a:lstStyle/>
          <a:p>
            <a:pPr algn="ctr">
              <a:defRPr/>
            </a:pPr>
            <a:r>
              <a:rPr lang="en-US" sz="3600" dirty="0" smtClean="0">
                <a:solidFill>
                  <a:schemeClr val="bg1">
                    <a:lumMod val="85000"/>
                  </a:schemeClr>
                </a:solidFill>
                <a:latin typeface="+mj-lt"/>
              </a:rPr>
              <a:t>Classic Plus</a:t>
            </a:r>
            <a:r>
              <a:rPr lang="en-US" sz="3600" dirty="0" smtClean="0">
                <a:solidFill>
                  <a:schemeClr val="bg1">
                    <a:lumMod val="85000"/>
                  </a:schemeClr>
                </a:solidFill>
              </a:rPr>
              <a:t>™</a:t>
            </a:r>
            <a:r>
              <a:rPr lang="en-US" sz="3600" dirty="0" smtClean="0">
                <a:solidFill>
                  <a:schemeClr val="bg1">
                    <a:lumMod val="85000"/>
                  </a:schemeClr>
                </a:solidFill>
                <a:latin typeface="+mj-lt"/>
              </a:rPr>
              <a:t> Powered Damper</a:t>
            </a:r>
            <a:endParaRPr lang="en-US" sz="3600" dirty="0">
              <a:solidFill>
                <a:schemeClr val="bg1">
                  <a:lumMod val="85000"/>
                </a:schemeClr>
              </a:solidFill>
              <a:latin typeface="+mj-lt"/>
            </a:endParaRPr>
          </a:p>
        </p:txBody>
      </p:sp>
      <p:sp>
        <p:nvSpPr>
          <p:cNvPr id="6" name="TextBox 5"/>
          <p:cNvSpPr txBox="1"/>
          <p:nvPr/>
        </p:nvSpPr>
        <p:spPr>
          <a:xfrm>
            <a:off x="2630488" y="1271785"/>
            <a:ext cx="6089306" cy="5247590"/>
          </a:xfrm>
          <a:prstGeom prst="rect">
            <a:avLst/>
          </a:prstGeom>
          <a:noFill/>
        </p:spPr>
        <p:txBody>
          <a:bodyPr wrap="square">
            <a:spAutoFit/>
          </a:bodyPr>
          <a:lstStyle/>
          <a:p>
            <a:pPr>
              <a:lnSpc>
                <a:spcPct val="150000"/>
              </a:lnSpc>
              <a:buFont typeface="Arial" pitchFamily="34" charset="0"/>
              <a:buChar char="•"/>
              <a:tabLst>
                <a:tab pos="230188" algn="l"/>
              </a:tabLst>
              <a:defRPr/>
            </a:pPr>
            <a:r>
              <a:rPr lang="en-US" sz="2000" dirty="0" smtClean="0">
                <a:solidFill>
                  <a:schemeClr val="tx1">
                    <a:lumMod val="50000"/>
                    <a:lumOff val="50000"/>
                  </a:schemeClr>
                </a:solidFill>
              </a:rPr>
              <a:t> 	Energy Efficient Damper Design</a:t>
            </a:r>
          </a:p>
          <a:p>
            <a:pPr lvl="1">
              <a:buFont typeface="Cambria" pitchFamily="18" charset="0"/>
              <a:buChar char="–"/>
              <a:defRPr/>
            </a:pPr>
            <a:r>
              <a:rPr lang="en-US" sz="2000" dirty="0" smtClean="0">
                <a:solidFill>
                  <a:schemeClr val="tx1">
                    <a:lumMod val="50000"/>
                    <a:lumOff val="50000"/>
                  </a:schemeClr>
                </a:solidFill>
              </a:rPr>
              <a:t> </a:t>
            </a:r>
            <a:r>
              <a:rPr lang="en-US" dirty="0" smtClean="0">
                <a:solidFill>
                  <a:schemeClr val="tx1">
                    <a:lumMod val="50000"/>
                    <a:lumOff val="50000"/>
                  </a:schemeClr>
                </a:solidFill>
              </a:rPr>
              <a:t>.67-.69 Energy Factor </a:t>
            </a:r>
          </a:p>
          <a:p>
            <a:pPr lvl="1">
              <a:buFont typeface="Cambria" pitchFamily="18" charset="0"/>
              <a:buChar char="–"/>
              <a:defRPr/>
            </a:pPr>
            <a:r>
              <a:rPr lang="en-US" dirty="0" smtClean="0">
                <a:solidFill>
                  <a:schemeClr val="tx1">
                    <a:lumMod val="50000"/>
                    <a:lumOff val="50000"/>
                  </a:schemeClr>
                </a:solidFill>
              </a:rPr>
              <a:t>  24 VAC flue damper w/ power cord included</a:t>
            </a:r>
          </a:p>
          <a:p>
            <a:pPr lvl="1">
              <a:buFont typeface="Cambria" pitchFamily="18" charset="0"/>
              <a:buChar char="–"/>
              <a:defRPr/>
            </a:pPr>
            <a:r>
              <a:rPr lang="en-US" dirty="0" smtClean="0">
                <a:solidFill>
                  <a:schemeClr val="tx1">
                    <a:lumMod val="50000"/>
                    <a:lumOff val="50000"/>
                  </a:schemeClr>
                </a:solidFill>
              </a:rPr>
              <a:t>  Installs with standard Cat. </a:t>
            </a:r>
            <a:r>
              <a:rPr lang="en-US" dirty="0" smtClean="0">
                <a:solidFill>
                  <a:schemeClr val="tx1">
                    <a:lumMod val="50000"/>
                    <a:lumOff val="50000"/>
                  </a:schemeClr>
                </a:solidFill>
              </a:rPr>
              <a:t>I </a:t>
            </a:r>
            <a:r>
              <a:rPr lang="en-US" dirty="0" smtClean="0">
                <a:solidFill>
                  <a:schemeClr val="tx1">
                    <a:lumMod val="50000"/>
                    <a:lumOff val="50000"/>
                  </a:schemeClr>
                </a:solidFill>
              </a:rPr>
              <a:t>B vent </a:t>
            </a:r>
            <a:r>
              <a:rPr lang="en-US" dirty="0" smtClean="0">
                <a:solidFill>
                  <a:schemeClr val="tx1">
                    <a:lumMod val="50000"/>
                    <a:lumOff val="50000"/>
                  </a:schemeClr>
                </a:solidFill>
                <a:latin typeface="+mn-lt"/>
              </a:rPr>
              <a:t>  </a:t>
            </a: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8-Year warranty/ 12 years with ProtectionPlus™ Kit</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Enhanced-flow brass drain valve </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EverKleen</a:t>
            </a:r>
            <a:r>
              <a:rPr lang="en-US" sz="2000" dirty="0" smtClean="0">
                <a:solidFill>
                  <a:schemeClr val="tx1">
                    <a:lumMod val="50000"/>
                    <a:lumOff val="50000"/>
                  </a:schemeClr>
                </a:solidFill>
              </a:rPr>
              <a:t> system fights sediment build up</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38 &amp; 50 gallon tall models</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40 and 50 </a:t>
            </a:r>
            <a:r>
              <a:rPr lang="en-US" sz="2000" dirty="0" smtClean="0">
                <a:solidFill>
                  <a:schemeClr val="tx1">
                    <a:lumMod val="50000"/>
                    <a:lumOff val="50000"/>
                  </a:schemeClr>
                </a:solidFill>
                <a:latin typeface="+mn-lt"/>
              </a:rPr>
              <a:t>gallon </a:t>
            </a:r>
            <a:r>
              <a:rPr lang="en-US" sz="2000" dirty="0">
                <a:solidFill>
                  <a:schemeClr val="tx1">
                    <a:lumMod val="50000"/>
                    <a:lumOff val="50000"/>
                  </a:schemeClr>
                </a:solidFill>
                <a:latin typeface="+mn-lt"/>
              </a:rPr>
              <a:t>short </a:t>
            </a:r>
            <a:r>
              <a:rPr lang="en-US" sz="2000" dirty="0" smtClean="0">
                <a:solidFill>
                  <a:schemeClr val="tx1">
                    <a:lumMod val="50000"/>
                    <a:lumOff val="50000"/>
                  </a:schemeClr>
                </a:solidFill>
                <a:latin typeface="+mn-lt"/>
              </a:rPr>
              <a:t>models</a:t>
            </a:r>
          </a:p>
          <a:p>
            <a:pPr>
              <a:spcAft>
                <a:spcPts val="600"/>
              </a:spcAft>
              <a:buFont typeface="Arial" pitchFamily="34" charset="0"/>
              <a:buChar char="•"/>
              <a:tabLst>
                <a:tab pos="230188" algn="l"/>
              </a:tabLst>
              <a:defRPr/>
            </a:pPr>
            <a:r>
              <a:rPr lang="en-US" sz="2000" dirty="0" smtClean="0">
                <a:solidFill>
                  <a:schemeClr val="tx1">
                    <a:lumMod val="50000"/>
                    <a:lumOff val="50000"/>
                  </a:schemeClr>
                </a:solidFill>
              </a:rPr>
              <a:t> 	50 gallon-50k Btu/h model</a:t>
            </a:r>
            <a:endParaRPr lang="en-US" sz="2000" dirty="0">
              <a:solidFill>
                <a:schemeClr val="tx1">
                  <a:lumMod val="50000"/>
                  <a:lumOff val="50000"/>
                </a:schemeClr>
              </a:solidFill>
              <a:latin typeface="+mn-lt"/>
            </a:endParaRPr>
          </a:p>
          <a:p>
            <a:pPr>
              <a:buFont typeface="Arial" pitchFamily="34" charset="0"/>
              <a:buChar char="•"/>
              <a:tabLst>
                <a:tab pos="230188" algn="l"/>
              </a:tabLst>
              <a:defRPr/>
            </a:pP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Models are 40ng/J NOx and FVIR compliant</a:t>
            </a:r>
          </a:p>
          <a:p>
            <a:pPr>
              <a:tabLst>
                <a:tab pos="230188" algn="l"/>
              </a:tabLst>
              <a:defRPr/>
            </a:pPr>
            <a:endParaRPr lang="en-US" sz="800" b="1" dirty="0" smtClean="0">
              <a:solidFill>
                <a:schemeClr val="tx1">
                  <a:lumMod val="65000"/>
                  <a:lumOff val="35000"/>
                </a:schemeClr>
              </a:solidFill>
              <a:latin typeface="+mn-lt"/>
            </a:endParaRPr>
          </a:p>
          <a:p>
            <a:pPr>
              <a:tabLst>
                <a:tab pos="230188" algn="l"/>
              </a:tabLst>
              <a:defRPr/>
            </a:pPr>
            <a:r>
              <a:rPr lang="en-US" sz="1600" b="1" dirty="0" smtClean="0">
                <a:solidFill>
                  <a:schemeClr val="tx1">
                    <a:lumMod val="65000"/>
                    <a:lumOff val="35000"/>
                  </a:schemeClr>
                </a:solidFill>
                <a:latin typeface="+mn-lt"/>
              </a:rPr>
              <a:t>Technology Note: </a:t>
            </a:r>
            <a:r>
              <a:rPr lang="en-US" sz="1600" dirty="0" smtClean="0">
                <a:solidFill>
                  <a:schemeClr val="tx1">
                    <a:lumMod val="65000"/>
                    <a:lumOff val="35000"/>
                  </a:schemeClr>
                </a:solidFill>
                <a:latin typeface="+mn-lt"/>
              </a:rPr>
              <a:t>Damper closes when combustion </a:t>
            </a:r>
            <a:br>
              <a:rPr lang="en-US" sz="1600" dirty="0" smtClean="0">
                <a:solidFill>
                  <a:schemeClr val="tx1">
                    <a:lumMod val="65000"/>
                    <a:lumOff val="35000"/>
                  </a:schemeClr>
                </a:solidFill>
                <a:latin typeface="+mn-lt"/>
              </a:rPr>
            </a:br>
            <a:r>
              <a:rPr lang="en-US" sz="1600" dirty="0" smtClean="0">
                <a:solidFill>
                  <a:schemeClr val="tx1">
                    <a:lumMod val="65000"/>
                    <a:lumOff val="35000"/>
                  </a:schemeClr>
                </a:solidFill>
                <a:latin typeface="+mn-lt"/>
              </a:rPr>
              <a:t>process ends to retain more heat and opens when </a:t>
            </a:r>
            <a:br>
              <a:rPr lang="en-US" sz="1600" dirty="0" smtClean="0">
                <a:solidFill>
                  <a:schemeClr val="tx1">
                    <a:lumMod val="65000"/>
                    <a:lumOff val="35000"/>
                  </a:schemeClr>
                </a:solidFill>
                <a:latin typeface="+mn-lt"/>
              </a:rPr>
            </a:br>
            <a:r>
              <a:rPr lang="en-US" sz="1600" dirty="0" smtClean="0">
                <a:solidFill>
                  <a:schemeClr val="tx1">
                    <a:lumMod val="65000"/>
                    <a:lumOff val="35000"/>
                  </a:schemeClr>
                </a:solidFill>
                <a:latin typeface="+mn-lt"/>
              </a:rPr>
              <a:t>combustion begins again</a:t>
            </a:r>
            <a:endParaRPr lang="en-US" sz="1600" dirty="0">
              <a:solidFill>
                <a:schemeClr val="tx1">
                  <a:lumMod val="65000"/>
                  <a:lumOff val="35000"/>
                </a:schemeClr>
              </a:solidFill>
              <a:latin typeface="+mn-lt"/>
            </a:endParaRPr>
          </a:p>
          <a:p>
            <a:pPr>
              <a:defRPr/>
            </a:pPr>
            <a:endParaRPr lang="en-US" dirty="0"/>
          </a:p>
        </p:txBody>
      </p:sp>
      <p:sp>
        <p:nvSpPr>
          <p:cNvPr id="9"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55</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7" name="Picture 11" descr="ENERGY STAR logo"/>
          <p:cNvPicPr>
            <a:picLocks noChangeAspect="1" noChangeArrowheads="1"/>
          </p:cNvPicPr>
          <p:nvPr/>
        </p:nvPicPr>
        <p:blipFill>
          <a:blip r:embed="rId3"/>
          <a:srcRect/>
          <a:stretch>
            <a:fillRect/>
          </a:stretch>
        </p:blipFill>
        <p:spPr bwMode="auto">
          <a:xfrm>
            <a:off x="8201025" y="1590675"/>
            <a:ext cx="612775" cy="635000"/>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4"/>
          <a:srcRect r="21"/>
          <a:stretch>
            <a:fillRect/>
          </a:stretch>
        </p:blipFill>
        <p:spPr bwMode="auto">
          <a:xfrm rot="962063">
            <a:off x="7586240" y="5117892"/>
            <a:ext cx="1157501" cy="1534686"/>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10" name="Picture 3" descr="\\bdataprod1\lbutler\My Documents\Presentations\2013 Presentations\ProClubIcons\2ProClubPts.png"/>
          <p:cNvPicPr>
            <a:picLocks noChangeAspect="1" noChangeArrowheads="1"/>
          </p:cNvPicPr>
          <p:nvPr/>
        </p:nvPicPr>
        <p:blipFill>
          <a:blip r:embed="rId5"/>
          <a:srcRect/>
          <a:stretch>
            <a:fillRect/>
          </a:stretch>
        </p:blipFill>
        <p:spPr bwMode="auto">
          <a:xfrm>
            <a:off x="6965511" y="5826741"/>
            <a:ext cx="862586" cy="862586"/>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36965" y="2429941"/>
            <a:ext cx="6400800" cy="496671"/>
          </a:xfrm>
        </p:spPr>
        <p:txBody>
          <a:bodyPr/>
          <a:lstStyle/>
          <a:p>
            <a:r>
              <a:rPr lang="en-US" sz="1350" dirty="0" smtClean="0"/>
              <a:t>WATER HEATING PRODUCTS</a:t>
            </a:r>
            <a:endParaRPr lang="en-US" sz="1350" dirty="0"/>
          </a:p>
        </p:txBody>
      </p:sp>
      <p:sp>
        <p:nvSpPr>
          <p:cNvPr id="3" name="Title 2"/>
          <p:cNvSpPr>
            <a:spLocks noGrp="1"/>
          </p:cNvSpPr>
          <p:nvPr>
            <p:ph type="ctrTitle"/>
          </p:nvPr>
        </p:nvSpPr>
        <p:spPr>
          <a:xfrm>
            <a:off x="127818" y="3311131"/>
            <a:ext cx="9016181" cy="855677"/>
          </a:xfrm>
        </p:spPr>
        <p:txBody>
          <a:bodyPr>
            <a:normAutofit fontScale="90000"/>
          </a:bodyPr>
          <a:lstStyle/>
          <a:p>
            <a:pPr>
              <a:spcBef>
                <a:spcPts val="0"/>
              </a:spcBef>
              <a:defRPr/>
            </a:pPr>
            <a:r>
              <a:rPr lang="en-US" dirty="0" smtClean="0"/>
              <a:t/>
            </a:r>
            <a:br>
              <a:rPr lang="en-US" dirty="0" smtClean="0"/>
            </a:br>
            <a:r>
              <a:rPr lang="en-US" dirty="0" smtClean="0"/>
              <a:t>Classic Plus Induced Draft</a:t>
            </a:r>
          </a:p>
        </p:txBody>
      </p:sp>
      <p:sp>
        <p:nvSpPr>
          <p:cNvPr id="4" name="Text Placeholder 3"/>
          <p:cNvSpPr>
            <a:spLocks noGrp="1"/>
          </p:cNvSpPr>
          <p:nvPr>
            <p:ph type="body" sz="quarter" idx="10"/>
          </p:nvPr>
        </p:nvSpPr>
        <p:spPr>
          <a:xfrm>
            <a:off x="0" y="4302305"/>
            <a:ext cx="9143999" cy="1711354"/>
          </a:xfrm>
        </p:spPr>
        <p:txBody>
          <a:bodyPr>
            <a:normAutofit/>
          </a:bodyPr>
          <a:lstStyle/>
          <a:p>
            <a:pPr>
              <a:spcBef>
                <a:spcPts val="0"/>
              </a:spcBef>
              <a:defRPr/>
            </a:pPr>
            <a:endParaRPr lang="en-US" sz="900" b="1" dirty="0" smtClean="0"/>
          </a:p>
          <a:p>
            <a:pPr>
              <a:spcBef>
                <a:spcPts val="0"/>
              </a:spcBef>
              <a:defRPr/>
            </a:pPr>
            <a:r>
              <a:rPr lang="en-US" dirty="0" smtClean="0"/>
              <a:t>29 Gallon – 60,000 BTU</a:t>
            </a:r>
            <a:br>
              <a:rPr lang="en-US" dirty="0" smtClean="0"/>
            </a:br>
            <a:r>
              <a:rPr lang="en-US" dirty="0" smtClean="0"/>
              <a:t>Natural Gas Water Heater</a:t>
            </a:r>
          </a:p>
        </p:txBody>
      </p:sp>
      <p:sp>
        <p:nvSpPr>
          <p:cNvPr id="7"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8" name="Picture 2" descr="\\bdataprod1\lbutler\My Documents\Residential Reset Commercialization\Reset Images_Rheem+Ruud\Rheem Lower+Higher Res Cropped Pro Images\RHClassicPlus-XR90-BrassDV-Low.png"/>
          <p:cNvPicPr>
            <a:picLocks noChangeAspect="1" noChangeArrowheads="1"/>
          </p:cNvPicPr>
          <p:nvPr/>
        </p:nvPicPr>
        <p:blipFill>
          <a:blip r:embed="rId3"/>
          <a:srcRect/>
          <a:stretch>
            <a:fillRect/>
          </a:stretch>
        </p:blipFill>
        <p:spPr bwMode="auto">
          <a:xfrm>
            <a:off x="676275" y="2790826"/>
            <a:ext cx="913137" cy="3222834"/>
          </a:xfrm>
          <a:prstGeom prst="rect">
            <a:avLst/>
          </a:prstGeom>
          <a:ln>
            <a:noFill/>
          </a:ln>
          <a:effectLst>
            <a:outerShdw blurRad="203200" dist="139700" dir="3180000" sx="91000" sy="91000" algn="tl" rotWithShape="0">
              <a:srgbClr val="333333">
                <a:alpha val="65000"/>
              </a:srgbClr>
            </a:outerShdw>
          </a:effectLst>
        </p:spPr>
      </p:pic>
      <p:pic>
        <p:nvPicPr>
          <p:cNvPr id="9" name="Picture 11" descr="ENERGY STAR logo"/>
          <p:cNvPicPr>
            <a:picLocks noChangeAspect="1" noChangeArrowheads="1"/>
          </p:cNvPicPr>
          <p:nvPr/>
        </p:nvPicPr>
        <p:blipFill>
          <a:blip r:embed="rId4"/>
          <a:srcRect/>
          <a:stretch>
            <a:fillRect/>
          </a:stretch>
        </p:blipFill>
        <p:spPr bwMode="auto">
          <a:xfrm>
            <a:off x="8201025" y="2993631"/>
            <a:ext cx="612775" cy="635000"/>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5"/>
          <a:srcRect r="21"/>
          <a:stretch>
            <a:fillRect/>
          </a:stretch>
        </p:blipFill>
        <p:spPr bwMode="auto">
          <a:xfrm rot="962063">
            <a:off x="7586240" y="5117892"/>
            <a:ext cx="1157501" cy="1534686"/>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11" name="Picture 3" descr="\\bdataprod1\lbutler\My Documents\Presentations\2013 Presentations\ProClubIcons\2ProClubPts.png"/>
          <p:cNvPicPr>
            <a:picLocks noChangeAspect="1" noChangeArrowheads="1"/>
          </p:cNvPicPr>
          <p:nvPr/>
        </p:nvPicPr>
        <p:blipFill>
          <a:blip r:embed="rId6"/>
          <a:srcRect/>
          <a:stretch>
            <a:fillRect/>
          </a:stretch>
        </p:blipFill>
        <p:spPr bwMode="auto">
          <a:xfrm>
            <a:off x="6965511" y="5826741"/>
            <a:ext cx="862586" cy="862586"/>
          </a:xfrm>
          <a:prstGeom prst="rect">
            <a:avLst/>
          </a:prstGeom>
          <a:noFill/>
        </p:spPr>
      </p:pic>
    </p:spTree>
    <p:extLst>
      <p:ext uri="{BB962C8B-B14F-4D97-AF65-F5344CB8AC3E}">
        <p14:creationId xmlns:p14="http://schemas.microsoft.com/office/powerpoint/2010/main" val="397397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457200" y="9087"/>
            <a:ext cx="8229600" cy="1143000"/>
          </a:xfrm>
        </p:spPr>
        <p:txBody>
          <a:bodyPr/>
          <a:lstStyle/>
          <a:p>
            <a:r>
              <a:rPr lang="en-US" dirty="0" smtClean="0"/>
              <a:t>Induced Draft: Key Benefits</a:t>
            </a:r>
            <a:br>
              <a:rPr lang="en-US" dirty="0" smtClean="0"/>
            </a:br>
            <a:r>
              <a:rPr lang="en-US" sz="2400" dirty="0" smtClean="0"/>
              <a:t>Compact size, more hot water, lower operating cost</a:t>
            </a:r>
          </a:p>
        </p:txBody>
      </p:sp>
      <p:sp>
        <p:nvSpPr>
          <p:cNvPr id="6147" name="Content Placeholder 5"/>
          <p:cNvSpPr>
            <a:spLocks noGrp="1"/>
          </p:cNvSpPr>
          <p:nvPr>
            <p:ph sz="half" idx="1"/>
          </p:nvPr>
        </p:nvSpPr>
        <p:spPr>
          <a:xfrm>
            <a:off x="780579" y="1462728"/>
            <a:ext cx="7694341" cy="3954462"/>
          </a:xfrm>
        </p:spPr>
        <p:txBody>
          <a:bodyPr/>
          <a:lstStyle/>
          <a:p>
            <a:pPr>
              <a:buClr>
                <a:schemeClr val="tx1">
                  <a:lumMod val="65000"/>
                  <a:lumOff val="35000"/>
                </a:schemeClr>
              </a:buClr>
            </a:pPr>
            <a:r>
              <a:rPr lang="en-US" sz="2400" b="1" dirty="0" smtClean="0"/>
              <a:t>Low operating cost:  </a:t>
            </a:r>
            <a:r>
              <a:rPr lang="en-US" sz="2400" dirty="0" smtClean="0"/>
              <a:t>High</a:t>
            </a:r>
            <a:r>
              <a:rPr lang="en-US" sz="2400" b="1" dirty="0" smtClean="0"/>
              <a:t> </a:t>
            </a:r>
            <a:r>
              <a:rPr lang="en-US" sz="2400" dirty="0" smtClean="0"/>
              <a:t>.70 EF, </a:t>
            </a:r>
            <a:r>
              <a:rPr lang="en-US" sz="2400" u="sng" dirty="0" smtClean="0"/>
              <a:t>easy up sell</a:t>
            </a:r>
            <a:endParaRPr lang="en-US" sz="2400" dirty="0" smtClean="0"/>
          </a:p>
          <a:p>
            <a:pPr>
              <a:buClr>
                <a:schemeClr val="tx1">
                  <a:lumMod val="65000"/>
                  <a:lumOff val="35000"/>
                </a:schemeClr>
              </a:buClr>
            </a:pPr>
            <a:r>
              <a:rPr lang="en-US" sz="2400" b="1" dirty="0" smtClean="0"/>
              <a:t>Small size:  </a:t>
            </a:r>
            <a:r>
              <a:rPr lang="en-US" sz="2400" dirty="0" smtClean="0"/>
              <a:t>Compact 29 gallon size fits when others won’t</a:t>
            </a:r>
          </a:p>
          <a:p>
            <a:pPr>
              <a:buClr>
                <a:schemeClr val="tx1">
                  <a:lumMod val="65000"/>
                  <a:lumOff val="35000"/>
                </a:schemeClr>
              </a:buClr>
            </a:pPr>
            <a:r>
              <a:rPr lang="en-US" sz="2400" b="1" dirty="0" smtClean="0"/>
              <a:t>More hot water faster:  </a:t>
            </a:r>
            <a:r>
              <a:rPr lang="en-US" sz="2400" dirty="0" smtClean="0"/>
              <a:t>Exceeds standard 50 gallon performance</a:t>
            </a:r>
          </a:p>
          <a:p>
            <a:pPr>
              <a:buClr>
                <a:schemeClr val="tx1">
                  <a:lumMod val="65000"/>
                  <a:lumOff val="35000"/>
                </a:schemeClr>
              </a:buClr>
            </a:pPr>
            <a:r>
              <a:rPr lang="en-US" sz="2400" b="1" dirty="0" smtClean="0"/>
              <a:t>Fast one-man installation:  </a:t>
            </a:r>
            <a:r>
              <a:rPr lang="en-US" sz="2400" dirty="0" smtClean="0"/>
              <a:t>Compact and light weight… </a:t>
            </a:r>
            <a:br>
              <a:rPr lang="en-US" sz="2400" dirty="0" smtClean="0"/>
            </a:br>
            <a:r>
              <a:rPr lang="en-US" sz="2400" dirty="0" smtClean="0"/>
              <a:t>ideal retrofit!</a:t>
            </a:r>
          </a:p>
          <a:p>
            <a:pPr>
              <a:buClr>
                <a:schemeClr val="tx1">
                  <a:lumMod val="65000"/>
                  <a:lumOff val="35000"/>
                </a:schemeClr>
              </a:buClr>
            </a:pPr>
            <a:r>
              <a:rPr lang="en-US" sz="2400" b="1" dirty="0" smtClean="0"/>
              <a:t>Low emissions:  </a:t>
            </a:r>
            <a:r>
              <a:rPr lang="en-US" sz="2400" dirty="0" smtClean="0"/>
              <a:t>Low </a:t>
            </a:r>
            <a:r>
              <a:rPr lang="en-US" sz="2400" dirty="0" err="1" smtClean="0"/>
              <a:t>NOx</a:t>
            </a:r>
            <a:r>
              <a:rPr lang="en-US" sz="2400" dirty="0" smtClean="0"/>
              <a:t> burner design (60,000 Btu/h)</a:t>
            </a:r>
          </a:p>
          <a:p>
            <a:pPr>
              <a:buClr>
                <a:schemeClr val="tx1">
                  <a:lumMod val="65000"/>
                  <a:lumOff val="35000"/>
                </a:schemeClr>
              </a:buClr>
            </a:pPr>
            <a:r>
              <a:rPr lang="en-US" sz="2400" b="1" dirty="0" smtClean="0"/>
              <a:t>Self-diagnostic system: </a:t>
            </a:r>
            <a:r>
              <a:rPr lang="en-US" sz="2400" dirty="0" smtClean="0"/>
              <a:t>Easier installation, faster service</a:t>
            </a:r>
          </a:p>
          <a:p>
            <a:endParaRPr lang="en-US" sz="2000" dirty="0" smtClean="0"/>
          </a:p>
        </p:txBody>
      </p:sp>
      <p:sp>
        <p:nvSpPr>
          <p:cNvPr id="5"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457200" y="9087"/>
            <a:ext cx="8229600" cy="1143000"/>
          </a:xfrm>
        </p:spPr>
        <p:txBody>
          <a:bodyPr/>
          <a:lstStyle/>
          <a:p>
            <a:r>
              <a:rPr lang="en-US" dirty="0" smtClean="0"/>
              <a:t>Induced Draft:  Key Features</a:t>
            </a:r>
            <a:br>
              <a:rPr lang="en-US" dirty="0" smtClean="0"/>
            </a:br>
            <a:r>
              <a:rPr lang="en-US" sz="2400" dirty="0" smtClean="0"/>
              <a:t>Compact size, more hot water, lower operating cost</a:t>
            </a:r>
          </a:p>
        </p:txBody>
      </p:sp>
      <p:sp>
        <p:nvSpPr>
          <p:cNvPr id="7171" name="Content Placeholder 5"/>
          <p:cNvSpPr>
            <a:spLocks noGrp="1"/>
          </p:cNvSpPr>
          <p:nvPr>
            <p:ph sz="half" idx="1"/>
          </p:nvPr>
        </p:nvSpPr>
        <p:spPr>
          <a:xfrm>
            <a:off x="769428" y="1487894"/>
            <a:ext cx="8001000" cy="4711569"/>
          </a:xfrm>
        </p:spPr>
        <p:txBody>
          <a:bodyPr>
            <a:noAutofit/>
          </a:bodyPr>
          <a:lstStyle/>
          <a:p>
            <a:pPr>
              <a:buClr>
                <a:schemeClr val="tx1">
                  <a:lumMod val="65000"/>
                  <a:lumOff val="35000"/>
                </a:schemeClr>
              </a:buClr>
            </a:pPr>
            <a:r>
              <a:rPr lang="en-US" sz="2400" b="1" dirty="0" smtClean="0"/>
              <a:t>.70 EF: </a:t>
            </a:r>
            <a:r>
              <a:rPr lang="en-US" sz="2400" dirty="0" smtClean="0"/>
              <a:t>Exceeds ENERGY STAR Phase II requirement</a:t>
            </a:r>
          </a:p>
          <a:p>
            <a:pPr>
              <a:buClr>
                <a:schemeClr val="tx1">
                  <a:lumMod val="65000"/>
                  <a:lumOff val="35000"/>
                </a:schemeClr>
              </a:buClr>
            </a:pPr>
            <a:r>
              <a:rPr lang="en-US" sz="2400" b="1" dirty="0" smtClean="0"/>
              <a:t>Compact 29 gallon model with 90 gallon FHR performance: </a:t>
            </a:r>
            <a:r>
              <a:rPr lang="en-US" sz="2400" dirty="0" smtClean="0"/>
              <a:t>Exceeds standard 50 gallon model by 10%</a:t>
            </a:r>
          </a:p>
          <a:p>
            <a:pPr>
              <a:buClr>
                <a:schemeClr val="tx1">
                  <a:lumMod val="65000"/>
                  <a:lumOff val="35000"/>
                </a:schemeClr>
              </a:buClr>
            </a:pPr>
            <a:r>
              <a:rPr lang="en-US" sz="2400" b="1" dirty="0" smtClean="0"/>
              <a:t>Recovery rate of 61 GPH at 90 degree rise:  </a:t>
            </a:r>
            <a:r>
              <a:rPr lang="en-US" sz="2400" dirty="0" smtClean="0"/>
              <a:t>Exceeds standard 50 gallon by 51%!</a:t>
            </a:r>
          </a:p>
          <a:p>
            <a:pPr>
              <a:buClr>
                <a:schemeClr val="tx1">
                  <a:lumMod val="65000"/>
                  <a:lumOff val="35000"/>
                </a:schemeClr>
              </a:buClr>
            </a:pPr>
            <a:r>
              <a:rPr lang="en-US" sz="2400" b="1" dirty="0" smtClean="0"/>
              <a:t>60,000 Btu/h:  </a:t>
            </a:r>
            <a:r>
              <a:rPr lang="en-US" sz="2400" dirty="0" smtClean="0"/>
              <a:t>Low NOx burner design</a:t>
            </a:r>
          </a:p>
          <a:p>
            <a:pPr>
              <a:buClr>
                <a:schemeClr val="tx1">
                  <a:lumMod val="65000"/>
                  <a:lumOff val="35000"/>
                </a:schemeClr>
              </a:buClr>
            </a:pPr>
            <a:r>
              <a:rPr lang="en-US" sz="2400" b="1" dirty="0" smtClean="0"/>
              <a:t>Fan assisted draft: </a:t>
            </a:r>
            <a:r>
              <a:rPr lang="en-US" sz="2400" dirty="0" smtClean="0"/>
              <a:t> Propels the cooler flue gases up the vent</a:t>
            </a:r>
          </a:p>
          <a:p>
            <a:pPr>
              <a:buClr>
                <a:schemeClr val="tx1">
                  <a:lumMod val="65000"/>
                  <a:lumOff val="35000"/>
                </a:schemeClr>
              </a:buClr>
            </a:pPr>
            <a:r>
              <a:rPr lang="en-US" sz="2400" b="1" dirty="0" smtClean="0"/>
              <a:t>110 VAC draft inducer:  </a:t>
            </a:r>
            <a:r>
              <a:rPr lang="en-US" sz="2400" dirty="0" smtClean="0"/>
              <a:t>Includes 8 ft. cord &amp; plug</a:t>
            </a:r>
          </a:p>
          <a:p>
            <a:pPr>
              <a:buClr>
                <a:schemeClr val="tx1">
                  <a:lumMod val="65000"/>
                  <a:lumOff val="35000"/>
                </a:schemeClr>
              </a:buClr>
            </a:pPr>
            <a:r>
              <a:rPr lang="en-US" sz="2400" b="1" dirty="0" smtClean="0"/>
              <a:t>Standard venting:  </a:t>
            </a:r>
            <a:r>
              <a:rPr lang="en-US" sz="2400" dirty="0" smtClean="0"/>
              <a:t>Category I, double wall, B-vent</a:t>
            </a:r>
          </a:p>
          <a:p>
            <a:pPr>
              <a:buClr>
                <a:schemeClr val="tx1">
                  <a:lumMod val="65000"/>
                  <a:lumOff val="35000"/>
                </a:schemeClr>
              </a:buClr>
            </a:pPr>
            <a:r>
              <a:rPr lang="en-US" sz="2400" b="1" dirty="0" smtClean="0"/>
              <a:t>Well insulated: </a:t>
            </a:r>
            <a:r>
              <a:rPr lang="en-US" sz="2400" dirty="0" smtClean="0"/>
              <a:t> Reduces stand-by heat loss</a:t>
            </a:r>
          </a:p>
          <a:p>
            <a:pPr algn="ctr">
              <a:buClr>
                <a:schemeClr val="tx1">
                  <a:lumMod val="65000"/>
                  <a:lumOff val="35000"/>
                </a:schemeClr>
              </a:buClr>
              <a:buFont typeface="Arial" charset="0"/>
              <a:buNone/>
            </a:pPr>
            <a:r>
              <a:rPr lang="en-US" sz="1800" dirty="0" smtClean="0"/>
              <a:t>(Continued)</a:t>
            </a:r>
          </a:p>
        </p:txBody>
      </p:sp>
      <p:sp>
        <p:nvSpPr>
          <p:cNvPr id="5"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58</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91730" y="1454338"/>
            <a:ext cx="8368018" cy="4765591"/>
          </a:xfrm>
        </p:spPr>
        <p:txBody>
          <a:bodyPr>
            <a:noAutofit/>
          </a:bodyPr>
          <a:lstStyle/>
          <a:p>
            <a:pPr>
              <a:buClr>
                <a:schemeClr val="tx1">
                  <a:lumMod val="65000"/>
                  <a:lumOff val="35000"/>
                </a:schemeClr>
              </a:buClr>
              <a:defRPr/>
            </a:pPr>
            <a:r>
              <a:rPr lang="en-US" sz="2400" b="1" dirty="0" smtClean="0"/>
              <a:t>Integrated self-diagnostic Honeywell gas valve:  </a:t>
            </a:r>
            <a:br>
              <a:rPr lang="en-US" sz="2400" b="1" dirty="0" smtClean="0"/>
            </a:br>
            <a:r>
              <a:rPr lang="en-US" sz="2400" dirty="0" smtClean="0"/>
              <a:t>Speeds installation and service</a:t>
            </a:r>
          </a:p>
          <a:p>
            <a:pPr>
              <a:buClr>
                <a:schemeClr val="tx1">
                  <a:lumMod val="65000"/>
                  <a:lumOff val="35000"/>
                </a:schemeClr>
              </a:buClr>
              <a:defRPr/>
            </a:pPr>
            <a:r>
              <a:rPr lang="en-US" sz="2400" b="1" dirty="0" smtClean="0"/>
              <a:t>Guardian FVIR System:  </a:t>
            </a:r>
            <a:r>
              <a:rPr lang="en-US" sz="2400" dirty="0" smtClean="0"/>
              <a:t>Maintenance free, </a:t>
            </a:r>
            <a:br>
              <a:rPr lang="en-US" sz="2400" dirty="0" smtClean="0"/>
            </a:br>
            <a:r>
              <a:rPr lang="en-US" sz="2400" dirty="0" smtClean="0"/>
              <a:t>no filter to clean</a:t>
            </a:r>
          </a:p>
          <a:p>
            <a:pPr>
              <a:buClr>
                <a:schemeClr val="tx1">
                  <a:lumMod val="65000"/>
                  <a:lumOff val="35000"/>
                </a:schemeClr>
              </a:buClr>
              <a:defRPr/>
            </a:pPr>
            <a:r>
              <a:rPr lang="en-US" sz="2400" b="1" dirty="0" smtClean="0"/>
              <a:t>Flammable Vapor Detection Sensor:  </a:t>
            </a:r>
            <a:r>
              <a:rPr lang="en-US" sz="2400" dirty="0" smtClean="0"/>
              <a:t>Protective control </a:t>
            </a:r>
            <a:br>
              <a:rPr lang="en-US" sz="2400" dirty="0" smtClean="0"/>
            </a:br>
            <a:r>
              <a:rPr lang="en-US" sz="2400" dirty="0" smtClean="0"/>
              <a:t>system that disables the heater in the presence of </a:t>
            </a:r>
            <a:br>
              <a:rPr lang="en-US" sz="2400" dirty="0" smtClean="0"/>
            </a:br>
            <a:r>
              <a:rPr lang="en-US" sz="2400" dirty="0" smtClean="0"/>
              <a:t>flammable vapor accumulation</a:t>
            </a:r>
          </a:p>
          <a:p>
            <a:pPr>
              <a:buClr>
                <a:schemeClr val="tx1">
                  <a:lumMod val="65000"/>
                  <a:lumOff val="35000"/>
                </a:schemeClr>
              </a:buClr>
              <a:defRPr/>
            </a:pPr>
            <a:r>
              <a:rPr lang="en-US" sz="2400" b="1" dirty="0" smtClean="0"/>
              <a:t>Longer life tank:  </a:t>
            </a:r>
            <a:r>
              <a:rPr lang="en-US" sz="2400" dirty="0" smtClean="0"/>
              <a:t>Patented magnesium anode rod design with special resistor protects the tank from corrosion</a:t>
            </a:r>
          </a:p>
          <a:p>
            <a:pPr>
              <a:buClr>
                <a:schemeClr val="tx1">
                  <a:lumMod val="65000"/>
                  <a:lumOff val="35000"/>
                </a:schemeClr>
              </a:buClr>
              <a:defRPr/>
            </a:pPr>
            <a:r>
              <a:rPr lang="en-US" sz="2400" b="1" dirty="0" smtClean="0"/>
              <a:t>High altitude compliant: </a:t>
            </a:r>
            <a:r>
              <a:rPr lang="en-US" sz="2400" dirty="0" smtClean="0"/>
              <a:t>Certified up to 10,100 ft </a:t>
            </a:r>
            <a:r>
              <a:rPr lang="en-US" sz="1800" dirty="0" smtClean="0"/>
              <a:t>(above sea level)</a:t>
            </a:r>
            <a:br>
              <a:rPr lang="en-US" sz="1800" dirty="0" smtClean="0"/>
            </a:br>
            <a:r>
              <a:rPr lang="en-US" sz="1800" dirty="0" smtClean="0"/>
              <a:t>                                                         </a:t>
            </a:r>
            <a:r>
              <a:rPr lang="en-US" sz="1800" i="1" dirty="0" smtClean="0"/>
              <a:t>(Continued)</a:t>
            </a:r>
          </a:p>
          <a:p>
            <a:pPr>
              <a:buClr>
                <a:schemeClr val="tx1">
                  <a:lumMod val="65000"/>
                  <a:lumOff val="35000"/>
                </a:schemeClr>
              </a:buClr>
              <a:defRPr/>
            </a:pPr>
            <a:endParaRPr lang="en-US" sz="2400" dirty="0" smtClean="0"/>
          </a:p>
          <a:p>
            <a:pPr>
              <a:buClr>
                <a:schemeClr val="tx1">
                  <a:lumMod val="65000"/>
                  <a:lumOff val="35000"/>
                </a:schemeClr>
              </a:buClr>
              <a:defRPr/>
            </a:pPr>
            <a:endParaRPr lang="en-US" sz="2400" b="1" dirty="0" smtClean="0"/>
          </a:p>
        </p:txBody>
      </p:sp>
      <p:sp>
        <p:nvSpPr>
          <p:cNvPr id="6"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59</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1" name="Title 4"/>
          <p:cNvSpPr txBox="1">
            <a:spLocks/>
          </p:cNvSpPr>
          <p:nvPr/>
        </p:nvSpPr>
        <p:spPr>
          <a:xfrm>
            <a:off x="457200" y="69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85000"/>
                  </a:schemeClr>
                </a:solidFill>
                <a:effectLst/>
                <a:uLnTx/>
                <a:uFillTx/>
                <a:latin typeface="+mj-lt"/>
                <a:ea typeface="+mj-ea"/>
                <a:cs typeface="+mj-cs"/>
              </a:rPr>
              <a:t>Induced Draft: Key Features </a:t>
            </a:r>
            <a:r>
              <a:rPr kumimoji="0" lang="en-US" sz="2800" b="0" i="0" u="none" strike="noStrike" kern="1200" cap="none" spc="0" normalizeH="0" baseline="0" noProof="0" dirty="0" smtClean="0">
                <a:ln>
                  <a:noFill/>
                </a:ln>
                <a:solidFill>
                  <a:schemeClr val="bg1">
                    <a:lumMod val="85000"/>
                  </a:schemeClr>
                </a:solidFill>
                <a:effectLst/>
                <a:uLnTx/>
                <a:uFillTx/>
                <a:latin typeface="+mj-lt"/>
                <a:ea typeface="+mj-ea"/>
                <a:cs typeface="+mj-cs"/>
              </a:rPr>
              <a:t>(cont.)</a:t>
            </a:r>
            <a:r>
              <a:rPr kumimoji="0" lang="en-US" sz="3600" b="0" i="0" u="none" strike="noStrike" kern="1200" cap="none" spc="0" normalizeH="0" baseline="0" noProof="0" dirty="0" smtClean="0">
                <a:ln>
                  <a:noFill/>
                </a:ln>
                <a:solidFill>
                  <a:schemeClr val="bg1">
                    <a:lumMod val="85000"/>
                  </a:schemeClr>
                </a:solidFill>
                <a:effectLst/>
                <a:uLnTx/>
                <a:uFillTx/>
                <a:latin typeface="+mj-lt"/>
                <a:ea typeface="+mj-ea"/>
                <a:cs typeface="+mj-cs"/>
              </a:rPr>
              <a:t/>
            </a:r>
            <a:br>
              <a:rPr kumimoji="0" lang="en-US" sz="3600" b="0" i="0" u="none" strike="noStrike" kern="1200" cap="none" spc="0" normalizeH="0" baseline="0" noProof="0" dirty="0" smtClean="0">
                <a:ln>
                  <a:noFill/>
                </a:ln>
                <a:solidFill>
                  <a:schemeClr val="bg1">
                    <a:lumMod val="85000"/>
                  </a:schemeClr>
                </a:solidFill>
                <a:effectLst/>
                <a:uLnTx/>
                <a:uFillTx/>
                <a:latin typeface="+mj-lt"/>
                <a:ea typeface="+mj-ea"/>
                <a:cs typeface="+mj-cs"/>
              </a:rPr>
            </a:br>
            <a:r>
              <a:rPr kumimoji="0" lang="en-US" sz="2400" b="0" i="0" u="none" strike="noStrike" kern="1200" cap="none" spc="0" normalizeH="0" baseline="0" noProof="0" dirty="0" smtClean="0">
                <a:ln>
                  <a:noFill/>
                </a:ln>
                <a:solidFill>
                  <a:schemeClr val="bg1">
                    <a:lumMod val="85000"/>
                  </a:schemeClr>
                </a:solidFill>
                <a:effectLst/>
                <a:uLnTx/>
                <a:uFillTx/>
                <a:latin typeface="+mj-lt"/>
                <a:ea typeface="+mj-ea"/>
                <a:cs typeface="+mj-cs"/>
              </a:rPr>
              <a:t>Compact size, more hot water, lower operating cost</a:t>
            </a:r>
          </a:p>
        </p:txBody>
      </p:sp>
      <p:pic>
        <p:nvPicPr>
          <p:cNvPr id="9" name="Picture 2" descr="R:\2012-VBL-Product-Images\Rheem Residential\Gas Water Heaters\RHM-XR90.jpg"/>
          <p:cNvPicPr>
            <a:picLocks noChangeAspect="1" noChangeArrowheads="1"/>
          </p:cNvPicPr>
          <p:nvPr/>
        </p:nvPicPr>
        <p:blipFill>
          <a:blip r:embed="rId3">
            <a:clrChange>
              <a:clrFrom>
                <a:srgbClr val="FFFFFF"/>
              </a:clrFrom>
              <a:clrTo>
                <a:srgbClr val="FFFFFF">
                  <a:alpha val="0"/>
                </a:srgbClr>
              </a:clrTo>
            </a:clrChange>
          </a:blip>
          <a:srcRect l="22213" t="86996" r="33852" b="6"/>
          <a:stretch>
            <a:fillRect/>
          </a:stretch>
        </p:blipFill>
        <p:spPr bwMode="auto">
          <a:xfrm>
            <a:off x="7372350" y="1581150"/>
            <a:ext cx="1162050" cy="1045003"/>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usa map"/>
          <p:cNvPicPr>
            <a:picLocks noChangeAspect="1" noChangeArrowheads="1"/>
          </p:cNvPicPr>
          <p:nvPr/>
        </p:nvPicPr>
        <p:blipFill>
          <a:blip r:embed="rId3"/>
          <a:srcRect t="7877"/>
          <a:stretch>
            <a:fillRect/>
          </a:stretch>
        </p:blipFill>
        <p:spPr bwMode="auto">
          <a:xfrm>
            <a:off x="257175" y="1840285"/>
            <a:ext cx="8701088" cy="4659313"/>
          </a:xfrm>
          <a:prstGeom prst="rect">
            <a:avLst/>
          </a:prstGeom>
          <a:noFill/>
          <a:ln w="9525">
            <a:noFill/>
            <a:miter lim="800000"/>
            <a:headEnd/>
            <a:tailEnd/>
          </a:ln>
        </p:spPr>
      </p:pic>
      <p:sp>
        <p:nvSpPr>
          <p:cNvPr id="9224" name="Rectangle 2"/>
          <p:cNvSpPr>
            <a:spLocks noGrp="1" noChangeArrowheads="1"/>
          </p:cNvSpPr>
          <p:nvPr>
            <p:ph type="title"/>
          </p:nvPr>
        </p:nvSpPr>
        <p:spPr>
          <a:xfrm>
            <a:off x="0" y="170451"/>
            <a:ext cx="9144000" cy="838200"/>
          </a:xfrm>
        </p:spPr>
        <p:txBody>
          <a:bodyPr>
            <a:normAutofit fontScale="90000"/>
          </a:bodyPr>
          <a:lstStyle/>
          <a:p>
            <a:pPr eaLnBrk="1" hangingPunct="1"/>
            <a:r>
              <a:rPr lang="en-US" sz="4000" dirty="0" smtClean="0"/>
              <a:t>Rheem Advantage</a:t>
            </a:r>
            <a:r>
              <a:rPr lang="en-US" sz="4200" dirty="0" smtClean="0"/>
              <a:t/>
            </a:r>
            <a:br>
              <a:rPr lang="en-US" sz="4200" dirty="0" smtClean="0"/>
            </a:br>
            <a:r>
              <a:rPr lang="en-US" sz="2700" dirty="0" smtClean="0"/>
              <a:t>Multiple Plant Locations</a:t>
            </a:r>
          </a:p>
        </p:txBody>
      </p:sp>
      <p:sp>
        <p:nvSpPr>
          <p:cNvPr id="226308" name="Text Box 4"/>
          <p:cNvSpPr txBox="1">
            <a:spLocks noChangeArrowheads="1"/>
          </p:cNvSpPr>
          <p:nvPr/>
        </p:nvSpPr>
        <p:spPr bwMode="auto">
          <a:xfrm>
            <a:off x="2301875" y="1564060"/>
            <a:ext cx="184150" cy="519113"/>
          </a:xfrm>
          <a:prstGeom prst="rect">
            <a:avLst/>
          </a:prstGeom>
          <a:noFill/>
          <a:ln w="9525">
            <a:noFill/>
            <a:miter lim="800000"/>
            <a:headEnd/>
            <a:tailEnd/>
          </a:ln>
          <a:effectLst/>
        </p:spPr>
        <p:txBody>
          <a:bodyPr wrap="none">
            <a:spAutoFit/>
          </a:bodyPr>
          <a:lstStyle/>
          <a:p>
            <a:pPr>
              <a:defRPr/>
            </a:pPr>
            <a:endParaRPr lang="en-US" sz="2800" b="1" dirty="0">
              <a:solidFill>
                <a:srgbClr val="FFD978"/>
              </a:solidFill>
              <a:effectLst>
                <a:outerShdw blurRad="38100" dist="38100" dir="2700000" algn="tl">
                  <a:srgbClr val="C0C0C0"/>
                </a:outerShdw>
              </a:effectLst>
              <a:latin typeface="Verdana" pitchFamily="34" charset="0"/>
              <a:cs typeface="Times New Roman" pitchFamily="18" charset="0"/>
            </a:endParaRPr>
          </a:p>
        </p:txBody>
      </p:sp>
      <p:sp>
        <p:nvSpPr>
          <p:cNvPr id="226309" name="Text Box 5"/>
          <p:cNvSpPr txBox="1">
            <a:spLocks noChangeArrowheads="1"/>
          </p:cNvSpPr>
          <p:nvPr/>
        </p:nvSpPr>
        <p:spPr bwMode="auto">
          <a:xfrm>
            <a:off x="257175" y="1449760"/>
            <a:ext cx="8582025" cy="400110"/>
          </a:xfrm>
          <a:prstGeom prst="rect">
            <a:avLst/>
          </a:prstGeom>
          <a:noFill/>
          <a:ln w="9525">
            <a:noFill/>
            <a:miter lim="800000"/>
            <a:headEnd/>
            <a:tailEnd/>
          </a:ln>
          <a:effectLst/>
        </p:spPr>
        <p:txBody>
          <a:bodyPr wrap="square">
            <a:spAutoFit/>
          </a:bodyPr>
          <a:lstStyle/>
          <a:p>
            <a:pPr algn="ctr">
              <a:defRPr/>
            </a:pPr>
            <a:r>
              <a:rPr lang="en-US" sz="2000" dirty="0" smtClean="0">
                <a:solidFill>
                  <a:schemeClr val="tx1">
                    <a:lumMod val="50000"/>
                    <a:lumOff val="50000"/>
                  </a:schemeClr>
                </a:solidFill>
                <a:latin typeface="+mj-lt"/>
                <a:cs typeface="Times New Roman" pitchFamily="18" charset="0"/>
              </a:rPr>
              <a:t>Rheem </a:t>
            </a:r>
            <a:r>
              <a:rPr lang="en-US" sz="2000" dirty="0">
                <a:solidFill>
                  <a:schemeClr val="tx1">
                    <a:lumMod val="50000"/>
                    <a:lumOff val="50000"/>
                  </a:schemeClr>
                </a:solidFill>
                <a:latin typeface="+mj-lt"/>
                <a:cs typeface="Times New Roman" pitchFamily="18" charset="0"/>
              </a:rPr>
              <a:t>provides the products you need… when you need them!</a:t>
            </a:r>
          </a:p>
        </p:txBody>
      </p:sp>
      <p:sp>
        <p:nvSpPr>
          <p:cNvPr id="226311" name="Text Box 7"/>
          <p:cNvSpPr txBox="1">
            <a:spLocks noChangeArrowheads="1"/>
          </p:cNvSpPr>
          <p:nvPr/>
        </p:nvSpPr>
        <p:spPr bwMode="auto">
          <a:xfrm>
            <a:off x="8134350" y="5869360"/>
            <a:ext cx="184150" cy="519113"/>
          </a:xfrm>
          <a:prstGeom prst="rect">
            <a:avLst/>
          </a:prstGeom>
          <a:noFill/>
          <a:ln w="9525">
            <a:noFill/>
            <a:miter lim="800000"/>
            <a:headEnd/>
            <a:tailEnd/>
          </a:ln>
          <a:effectLst/>
        </p:spPr>
        <p:txBody>
          <a:bodyPr wrap="none">
            <a:spAutoFit/>
          </a:bodyPr>
          <a:lstStyle/>
          <a:p>
            <a:pPr>
              <a:defRPr/>
            </a:pPr>
            <a:endParaRPr lang="en-US" sz="2800" b="1" dirty="0">
              <a:solidFill>
                <a:srgbClr val="FFD978"/>
              </a:solidFill>
              <a:effectLst>
                <a:outerShdw blurRad="38100" dist="38100" dir="2700000" algn="tl">
                  <a:srgbClr val="C0C0C0"/>
                </a:outerShdw>
              </a:effectLst>
              <a:latin typeface="Verdana" pitchFamily="34" charset="0"/>
              <a:cs typeface="Times New Roman" pitchFamily="18" charset="0"/>
            </a:endParaRPr>
          </a:p>
        </p:txBody>
      </p:sp>
      <p:sp>
        <p:nvSpPr>
          <p:cNvPr id="9236" name="Slide Number Placeholder 34"/>
          <p:cNvSpPr>
            <a:spLocks noGrp="1"/>
          </p:cNvSpPr>
          <p:nvPr>
            <p:ph type="sldNum" sz="quarter" idx="4294967295"/>
          </p:nvPr>
        </p:nvSpPr>
        <p:spPr>
          <a:xfrm>
            <a:off x="1143000" y="6167810"/>
            <a:ext cx="2133600" cy="365125"/>
          </a:xfrm>
          <a:prstGeom prst="rect">
            <a:avLst/>
          </a:prstGeom>
          <a:noFill/>
        </p:spPr>
        <p:txBody>
          <a:bodyPr/>
          <a:lstStyle/>
          <a:p>
            <a:fld id="{C3714A89-646B-4B2C-993F-6CB9E0F20C27}" type="slidenum">
              <a:rPr lang="en-US" smtClean="0">
                <a:latin typeface="Times New Roman" pitchFamily="-109" charset="0"/>
                <a:cs typeface="Times New Roman" pitchFamily="-109" charset="0"/>
              </a:rPr>
              <a:pPr/>
              <a:t>6</a:t>
            </a:fld>
            <a:endParaRPr lang="en-US" dirty="0" smtClean="0">
              <a:latin typeface="Times New Roman" pitchFamily="-109" charset="0"/>
              <a:cs typeface="Times New Roman" pitchFamily="-109" charset="0"/>
            </a:endParaRPr>
          </a:p>
        </p:txBody>
      </p:sp>
      <p:sp>
        <p:nvSpPr>
          <p:cNvPr id="29"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pSp>
        <p:nvGrpSpPr>
          <p:cNvPr id="52" name="Group 51"/>
          <p:cNvGrpSpPr/>
          <p:nvPr/>
        </p:nvGrpSpPr>
        <p:grpSpPr>
          <a:xfrm>
            <a:off x="730324" y="3867616"/>
            <a:ext cx="1246363" cy="1076232"/>
            <a:chOff x="730324" y="3867616"/>
            <a:chExt cx="1246363" cy="1076232"/>
          </a:xfrm>
        </p:grpSpPr>
        <p:sp>
          <p:nvSpPr>
            <p:cNvPr id="9237" name="AutoShape 80"/>
            <p:cNvSpPr>
              <a:spLocks noChangeArrowheads="1"/>
            </p:cNvSpPr>
            <p:nvPr/>
          </p:nvSpPr>
          <p:spPr bwMode="auto">
            <a:xfrm>
              <a:off x="1258888" y="4726360"/>
              <a:ext cx="263525" cy="217488"/>
            </a:xfrm>
            <a:prstGeom prst="triangle">
              <a:avLst>
                <a:gd name="adj" fmla="val 50000"/>
              </a:avLst>
            </a:prstGeom>
            <a:solidFill>
              <a:srgbClr val="FF3300"/>
            </a:solidFill>
            <a:ln w="9525">
              <a:solidFill>
                <a:schemeClr val="tx1"/>
              </a:solidFill>
              <a:miter lim="800000"/>
              <a:headEnd/>
              <a:tailEnd/>
            </a:ln>
          </p:spPr>
          <p:txBody>
            <a:bodyPr wrap="none" anchor="ctr"/>
            <a:lstStyle/>
            <a:p>
              <a:endParaRPr lang="en-US" dirty="0"/>
            </a:p>
          </p:txBody>
        </p:sp>
        <p:grpSp>
          <p:nvGrpSpPr>
            <p:cNvPr id="46" name="Group 45"/>
            <p:cNvGrpSpPr/>
            <p:nvPr/>
          </p:nvGrpSpPr>
          <p:grpSpPr>
            <a:xfrm>
              <a:off x="730324" y="3867616"/>
              <a:ext cx="1246363" cy="787214"/>
              <a:chOff x="730324" y="3867616"/>
              <a:chExt cx="1246363" cy="787214"/>
            </a:xfrm>
          </p:grpSpPr>
          <p:pic>
            <p:nvPicPr>
              <p:cNvPr id="33" name="Picture 6" descr="\\bdataprod1\lbutler\My Documents\Rheem Locations\MEXICALI.jpg"/>
              <p:cNvPicPr>
                <a:picLocks noChangeAspect="1" noChangeArrowheads="1"/>
              </p:cNvPicPr>
              <p:nvPr/>
            </p:nvPicPr>
            <p:blipFill>
              <a:blip r:embed="rId4"/>
              <a:stretch>
                <a:fillRect/>
              </a:stretch>
            </p:blipFill>
            <p:spPr bwMode="auto">
              <a:xfrm>
                <a:off x="730324" y="3867616"/>
                <a:ext cx="1246363" cy="787214"/>
              </a:xfrm>
              <a:prstGeom prst="rect">
                <a:avLst/>
              </a:prstGeom>
              <a:noFill/>
              <a:ln w="28575">
                <a:solidFill>
                  <a:schemeClr val="bg1"/>
                </a:solidFill>
              </a:ln>
            </p:spPr>
          </p:pic>
          <p:sp>
            <p:nvSpPr>
              <p:cNvPr id="32" name="TextBox 31"/>
              <p:cNvSpPr txBox="1"/>
              <p:nvPr/>
            </p:nvSpPr>
            <p:spPr>
              <a:xfrm>
                <a:off x="730324" y="3991737"/>
                <a:ext cx="1246363" cy="415498"/>
              </a:xfrm>
              <a:prstGeom prst="rect">
                <a:avLst/>
              </a:prstGeom>
              <a:noFill/>
            </p:spPr>
            <p:txBody>
              <a:bodyPr wrap="square">
                <a:spAutoFit/>
              </a:bodyPr>
              <a:lstStyle/>
              <a:p>
                <a:pPr algn="ctr">
                  <a:defRPr/>
                </a:pPr>
                <a:r>
                  <a:rPr lang="en-US" sz="1100" b="1" dirty="0">
                    <a:solidFill>
                      <a:schemeClr val="bg1"/>
                    </a:solidFill>
                  </a:rPr>
                  <a:t>Mexicali, </a:t>
                </a:r>
                <a:r>
                  <a:rPr lang="en-US" sz="1100" b="1" dirty="0" smtClean="0">
                    <a:solidFill>
                      <a:schemeClr val="bg1"/>
                    </a:solidFill>
                  </a:rPr>
                  <a:t>MX</a:t>
                </a:r>
                <a:r>
                  <a:rPr lang="en-US" sz="1000" b="1" dirty="0">
                    <a:solidFill>
                      <a:schemeClr val="bg1"/>
                    </a:solidFill>
                  </a:rPr>
                  <a:t/>
                </a:r>
                <a:br>
                  <a:rPr lang="en-US" sz="1000" b="1" dirty="0">
                    <a:solidFill>
                      <a:schemeClr val="bg1"/>
                    </a:solidFill>
                  </a:rPr>
                </a:br>
                <a:endParaRPr lang="en-US" sz="1000" dirty="0">
                  <a:solidFill>
                    <a:schemeClr val="bg1"/>
                  </a:solidFill>
                </a:endParaRPr>
              </a:p>
            </p:txBody>
          </p:sp>
        </p:grpSp>
      </p:grpSp>
      <p:sp>
        <p:nvSpPr>
          <p:cNvPr id="2" name="AutoShape 71"/>
          <p:cNvSpPr>
            <a:spLocks noChangeArrowheads="1"/>
          </p:cNvSpPr>
          <p:nvPr/>
        </p:nvSpPr>
        <p:spPr bwMode="auto">
          <a:xfrm>
            <a:off x="6287528" y="5118780"/>
            <a:ext cx="263525" cy="217487"/>
          </a:xfrm>
          <a:prstGeom prst="triangle">
            <a:avLst>
              <a:gd name="adj" fmla="val 50000"/>
            </a:avLst>
          </a:prstGeom>
          <a:solidFill>
            <a:srgbClr val="FF3300"/>
          </a:solidFill>
          <a:ln w="9525">
            <a:solidFill>
              <a:schemeClr val="tx1"/>
            </a:solidFill>
            <a:miter lim="800000"/>
            <a:headEnd/>
            <a:tailEnd/>
          </a:ln>
        </p:spPr>
        <p:txBody>
          <a:bodyPr wrap="none" anchor="ctr"/>
          <a:lstStyle/>
          <a:p>
            <a:endParaRPr lang="en-US" dirty="0"/>
          </a:p>
        </p:txBody>
      </p:sp>
      <p:pic>
        <p:nvPicPr>
          <p:cNvPr id="45" name="Picture 3" descr="\\bdataprod1\lbutler\My Documents\Rheem Locations\MontgomeryPlant.jpg"/>
          <p:cNvPicPr>
            <a:picLocks noChangeAspect="1" noChangeArrowheads="1"/>
          </p:cNvPicPr>
          <p:nvPr/>
        </p:nvPicPr>
        <p:blipFill>
          <a:blip r:embed="rId5">
            <a:lum bright="10000"/>
          </a:blip>
          <a:srcRect r="43"/>
          <a:stretch>
            <a:fillRect/>
          </a:stretch>
        </p:blipFill>
        <p:spPr bwMode="auto">
          <a:xfrm>
            <a:off x="6123274" y="4229379"/>
            <a:ext cx="1221112" cy="789339"/>
          </a:xfrm>
          <a:prstGeom prst="rect">
            <a:avLst/>
          </a:prstGeom>
          <a:noFill/>
          <a:ln w="28575">
            <a:solidFill>
              <a:schemeClr val="bg1"/>
            </a:solidFill>
          </a:ln>
        </p:spPr>
      </p:pic>
      <p:sp>
        <p:nvSpPr>
          <p:cNvPr id="44" name="TextBox 43"/>
          <p:cNvSpPr txBox="1"/>
          <p:nvPr/>
        </p:nvSpPr>
        <p:spPr>
          <a:xfrm>
            <a:off x="4616629" y="4377828"/>
            <a:ext cx="1221112" cy="246221"/>
          </a:xfrm>
          <a:prstGeom prst="rect">
            <a:avLst/>
          </a:prstGeom>
          <a:noFill/>
        </p:spPr>
        <p:txBody>
          <a:bodyPr wrap="square">
            <a:spAutoFit/>
          </a:bodyPr>
          <a:lstStyle/>
          <a:p>
            <a:pPr algn="ctr">
              <a:defRPr/>
            </a:pPr>
            <a:r>
              <a:rPr lang="en-US" sz="1000" b="1" dirty="0">
                <a:solidFill>
                  <a:schemeClr val="tx1">
                    <a:lumMod val="65000"/>
                    <a:lumOff val="35000"/>
                  </a:schemeClr>
                </a:solidFill>
              </a:rPr>
              <a:t>Montgomery</a:t>
            </a:r>
            <a:r>
              <a:rPr lang="en-US" sz="1000" b="1" dirty="0" smtClean="0">
                <a:solidFill>
                  <a:schemeClr val="tx1">
                    <a:lumMod val="65000"/>
                    <a:lumOff val="35000"/>
                  </a:schemeClr>
                </a:solidFill>
              </a:rPr>
              <a:t>, AL</a:t>
            </a:r>
            <a:endParaRPr lang="en-US" sz="1000" dirty="0">
              <a:solidFill>
                <a:schemeClr val="tx1">
                  <a:lumMod val="65000"/>
                  <a:lumOff val="35000"/>
                </a:schemeClr>
              </a:solidFill>
            </a:endParaRPr>
          </a:p>
        </p:txBody>
      </p:sp>
      <p:grpSp>
        <p:nvGrpSpPr>
          <p:cNvPr id="51" name="Group 50"/>
          <p:cNvGrpSpPr/>
          <p:nvPr/>
        </p:nvGrpSpPr>
        <p:grpSpPr>
          <a:xfrm>
            <a:off x="3368857" y="4965681"/>
            <a:ext cx="1226083" cy="1127517"/>
            <a:chOff x="3368857" y="4965681"/>
            <a:chExt cx="1226083" cy="1127517"/>
          </a:xfrm>
        </p:grpSpPr>
        <p:grpSp>
          <p:nvGrpSpPr>
            <p:cNvPr id="49" name="Group 48"/>
            <p:cNvGrpSpPr/>
            <p:nvPr/>
          </p:nvGrpSpPr>
          <p:grpSpPr>
            <a:xfrm>
              <a:off x="3368857" y="5009988"/>
              <a:ext cx="1226083" cy="1083210"/>
              <a:chOff x="3368857" y="5009988"/>
              <a:chExt cx="1226083" cy="1083210"/>
            </a:xfrm>
          </p:grpSpPr>
          <p:sp>
            <p:nvSpPr>
              <p:cNvPr id="9220" name="AutoShape 80"/>
              <p:cNvSpPr>
                <a:spLocks noChangeArrowheads="1"/>
              </p:cNvSpPr>
              <p:nvPr/>
            </p:nvSpPr>
            <p:spPr bwMode="auto">
              <a:xfrm>
                <a:off x="3851275" y="5875710"/>
                <a:ext cx="263525" cy="217488"/>
              </a:xfrm>
              <a:prstGeom prst="triangle">
                <a:avLst>
                  <a:gd name="adj" fmla="val 50000"/>
                </a:avLst>
              </a:prstGeom>
              <a:solidFill>
                <a:srgbClr val="FF3300"/>
              </a:solidFill>
              <a:ln w="9525">
                <a:solidFill>
                  <a:schemeClr val="tx1"/>
                </a:solidFill>
                <a:miter lim="800000"/>
                <a:headEnd/>
                <a:tailEnd/>
              </a:ln>
            </p:spPr>
            <p:txBody>
              <a:bodyPr wrap="none" anchor="ctr"/>
              <a:lstStyle/>
              <a:p>
                <a:endParaRPr lang="en-US" dirty="0"/>
              </a:p>
            </p:txBody>
          </p:sp>
          <p:pic>
            <p:nvPicPr>
              <p:cNvPr id="31" name="Picture 7" descr="\\bdataprod1\lbutler\My Documents\Rheem Locations\Nuevo Laredo.jpg"/>
              <p:cNvPicPr>
                <a:picLocks noChangeAspect="1" noChangeArrowheads="1"/>
              </p:cNvPicPr>
              <p:nvPr/>
            </p:nvPicPr>
            <p:blipFill>
              <a:blip r:embed="rId6"/>
              <a:srcRect r="28"/>
              <a:stretch>
                <a:fillRect/>
              </a:stretch>
            </p:blipFill>
            <p:spPr bwMode="auto">
              <a:xfrm>
                <a:off x="3368857" y="5009988"/>
                <a:ext cx="1226083" cy="789339"/>
              </a:xfrm>
              <a:prstGeom prst="rect">
                <a:avLst/>
              </a:prstGeom>
              <a:noFill/>
              <a:ln w="28575">
                <a:solidFill>
                  <a:schemeClr val="bg1"/>
                </a:solidFill>
              </a:ln>
            </p:spPr>
          </p:pic>
        </p:grpSp>
        <p:sp>
          <p:nvSpPr>
            <p:cNvPr id="30" name="TextBox 29"/>
            <p:cNvSpPr txBox="1"/>
            <p:nvPr/>
          </p:nvSpPr>
          <p:spPr>
            <a:xfrm>
              <a:off x="3368857" y="4965681"/>
              <a:ext cx="1226083" cy="246221"/>
            </a:xfrm>
            <a:prstGeom prst="rect">
              <a:avLst/>
            </a:prstGeom>
            <a:noFill/>
          </p:spPr>
          <p:txBody>
            <a:bodyPr wrap="square">
              <a:spAutoFit/>
            </a:bodyPr>
            <a:lstStyle/>
            <a:p>
              <a:pPr algn="ctr">
                <a:defRPr/>
              </a:pPr>
              <a:r>
                <a:rPr lang="en-US" sz="1000" b="1" dirty="0">
                  <a:solidFill>
                    <a:schemeClr val="bg1"/>
                  </a:solidFill>
                </a:rPr>
                <a:t>Nuevo Laredo, </a:t>
              </a:r>
              <a:r>
                <a:rPr lang="en-US" sz="1000" b="1" dirty="0" smtClean="0">
                  <a:solidFill>
                    <a:schemeClr val="bg1"/>
                  </a:solidFill>
                </a:rPr>
                <a:t>MX</a:t>
              </a:r>
              <a:endParaRPr lang="en-US" sz="1000" dirty="0">
                <a:solidFill>
                  <a:schemeClr val="bg1"/>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ppt_x"/>
                                          </p:val>
                                        </p:tav>
                                        <p:tav tm="100000">
                                          <p:val>
                                            <p:strVal val="#ppt_x"/>
                                          </p:val>
                                        </p:tav>
                                      </p:tavLst>
                                    </p:anim>
                                    <p:anim calcmode="lin" valueType="num">
                                      <p:cBhvr additive="base">
                                        <p:cTn id="1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9428" y="1454339"/>
            <a:ext cx="8368018" cy="4183062"/>
          </a:xfrm>
        </p:spPr>
        <p:txBody>
          <a:bodyPr>
            <a:noAutofit/>
          </a:bodyPr>
          <a:lstStyle/>
          <a:p>
            <a:pPr>
              <a:buClr>
                <a:schemeClr val="tx1">
                  <a:lumMod val="65000"/>
                  <a:lumOff val="35000"/>
                </a:schemeClr>
              </a:buClr>
              <a:defRPr/>
            </a:pPr>
            <a:r>
              <a:rPr lang="en-US" sz="2400" b="1" dirty="0" smtClean="0"/>
              <a:t>Enhanced-flow brass drain valve: </a:t>
            </a:r>
            <a:r>
              <a:rPr lang="en-US" sz="2400" dirty="0" smtClean="0"/>
              <a:t>Standard</a:t>
            </a:r>
            <a:endParaRPr lang="en-US" sz="2400" b="1" dirty="0" smtClean="0"/>
          </a:p>
          <a:p>
            <a:pPr>
              <a:buClr>
                <a:schemeClr val="tx1">
                  <a:lumMod val="65000"/>
                  <a:lumOff val="35000"/>
                </a:schemeClr>
              </a:buClr>
              <a:defRPr/>
            </a:pPr>
            <a:r>
              <a:rPr lang="en-US" sz="2400" b="1" dirty="0" smtClean="0"/>
              <a:t>T &amp; P relief valve:  </a:t>
            </a:r>
            <a:r>
              <a:rPr lang="en-US" sz="2400" dirty="0" smtClean="0"/>
              <a:t>Standard</a:t>
            </a:r>
          </a:p>
          <a:p>
            <a:pPr>
              <a:buClr>
                <a:schemeClr val="tx1">
                  <a:lumMod val="65000"/>
                  <a:lumOff val="35000"/>
                </a:schemeClr>
              </a:buClr>
              <a:defRPr/>
            </a:pPr>
            <a:r>
              <a:rPr lang="en-US" sz="2400" b="1" dirty="0" smtClean="0"/>
              <a:t>Meets 40ng/J NOx requirement</a:t>
            </a:r>
          </a:p>
          <a:p>
            <a:pPr>
              <a:buClr>
                <a:schemeClr val="tx1">
                  <a:lumMod val="65000"/>
                  <a:lumOff val="35000"/>
                </a:schemeClr>
              </a:buClr>
              <a:defRPr/>
            </a:pPr>
            <a:r>
              <a:rPr lang="en-US" sz="2400" b="1" dirty="0" smtClean="0"/>
              <a:t>8-Year warranty:  </a:t>
            </a:r>
            <a:r>
              <a:rPr lang="en-US" sz="2400" dirty="0" smtClean="0"/>
              <a:t>Upgradable to 12 years </a:t>
            </a:r>
            <a:br>
              <a:rPr lang="en-US" sz="2400" dirty="0" smtClean="0"/>
            </a:br>
            <a:r>
              <a:rPr lang="en-US" sz="2400" dirty="0" smtClean="0"/>
              <a:t>with ProtectionPlus™ kit</a:t>
            </a:r>
          </a:p>
          <a:p>
            <a:pPr>
              <a:buClr>
                <a:schemeClr val="tx1">
                  <a:lumMod val="65000"/>
                  <a:lumOff val="35000"/>
                </a:schemeClr>
              </a:buClr>
              <a:buNone/>
              <a:defRPr/>
            </a:pPr>
            <a:r>
              <a:rPr lang="en-US" sz="2000" i="1" dirty="0" smtClean="0"/>
              <a:t>	</a:t>
            </a:r>
            <a:r>
              <a:rPr lang="en-US" sz="2000" i="1" dirty="0" err="1" smtClean="0"/>
              <a:t>Therm</a:t>
            </a:r>
            <a:r>
              <a:rPr lang="en-US" sz="2000" i="1" dirty="0" smtClean="0"/>
              <a:t>-X-Guard thermal expansion </a:t>
            </a:r>
            <a:br>
              <a:rPr lang="en-US" sz="2000" i="1" dirty="0" smtClean="0"/>
            </a:br>
            <a:r>
              <a:rPr lang="en-US" sz="2000" i="1" dirty="0" smtClean="0"/>
              <a:t>tank is recommended</a:t>
            </a:r>
          </a:p>
        </p:txBody>
      </p:sp>
      <p:sp>
        <p:nvSpPr>
          <p:cNvPr id="8196" name="Title 4"/>
          <p:cNvSpPr>
            <a:spLocks noGrp="1"/>
          </p:cNvSpPr>
          <p:nvPr>
            <p:ph type="title"/>
          </p:nvPr>
        </p:nvSpPr>
        <p:spPr>
          <a:xfrm>
            <a:off x="457200" y="698"/>
            <a:ext cx="8229600" cy="1143000"/>
          </a:xfrm>
        </p:spPr>
        <p:txBody>
          <a:bodyPr/>
          <a:lstStyle/>
          <a:p>
            <a:r>
              <a:rPr lang="en-US" dirty="0" smtClean="0"/>
              <a:t>Induced Draft: Key Features </a:t>
            </a:r>
            <a:r>
              <a:rPr lang="en-US" sz="2800" dirty="0" smtClean="0"/>
              <a:t>(cont.)</a:t>
            </a:r>
            <a:r>
              <a:rPr lang="en-US" dirty="0" smtClean="0"/>
              <a:t/>
            </a:r>
            <a:br>
              <a:rPr lang="en-US" dirty="0" smtClean="0"/>
            </a:br>
            <a:r>
              <a:rPr lang="en-US" sz="2400" dirty="0" smtClean="0"/>
              <a:t>Compact size, more hot water, lower operating cost</a:t>
            </a:r>
          </a:p>
        </p:txBody>
      </p:sp>
      <p:pic>
        <p:nvPicPr>
          <p:cNvPr id="10" name="Picture 3"/>
          <p:cNvPicPr>
            <a:picLocks noChangeAspect="1" noChangeArrowheads="1"/>
          </p:cNvPicPr>
          <p:nvPr/>
        </p:nvPicPr>
        <p:blipFill>
          <a:blip r:embed="rId3"/>
          <a:srcRect/>
          <a:stretch>
            <a:fillRect/>
          </a:stretch>
        </p:blipFill>
        <p:spPr bwMode="auto">
          <a:xfrm>
            <a:off x="4968556" y="3498439"/>
            <a:ext cx="482337" cy="717718"/>
          </a:xfrm>
          <a:prstGeom prst="rect">
            <a:avLst/>
          </a:prstGeom>
          <a:noFill/>
          <a:ln w="9525">
            <a:noFill/>
            <a:miter lim="800000"/>
            <a:headEnd/>
            <a:tailEnd/>
          </a:ln>
        </p:spPr>
      </p:pic>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60</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1" name="Picture 2" descr="\\bdataprod1\lbutler\My Documents\Residential Reset Commercialization\Reset Images_Rheem+Ruud\Rheem Lower+Higher Res Cropped Pro Images\RHClassicPlus-XR90-BrassDV-Low.png"/>
          <p:cNvPicPr>
            <a:picLocks noChangeAspect="1" noChangeArrowheads="1"/>
          </p:cNvPicPr>
          <p:nvPr/>
        </p:nvPicPr>
        <p:blipFill>
          <a:blip r:embed="rId4"/>
          <a:srcRect/>
          <a:stretch>
            <a:fillRect/>
          </a:stretch>
        </p:blipFill>
        <p:spPr bwMode="auto">
          <a:xfrm>
            <a:off x="7209503" y="2238730"/>
            <a:ext cx="1058197" cy="3734810"/>
          </a:xfrm>
          <a:prstGeom prst="rect">
            <a:avLst/>
          </a:prstGeom>
          <a:ln>
            <a:noFill/>
          </a:ln>
          <a:effectLst>
            <a:outerShdw blurRad="203200" dist="139700" dir="3180000" sx="91000" sy="91000" algn="tl" rotWithShape="0">
              <a:srgbClr val="333333">
                <a:alpha val="65000"/>
              </a:srgbClr>
            </a:outerShdw>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bdataprod1\lbutler\My Documents\Residential Reset Commercialization\Reset Images_Rheem+Ruud\Rheem Lower+Higher Res Cropped Pro Images\RHClassicPlus-XR90-BrassDV-Low.png"/>
          <p:cNvPicPr>
            <a:picLocks noChangeAspect="1" noChangeArrowheads="1"/>
          </p:cNvPicPr>
          <p:nvPr/>
        </p:nvPicPr>
        <p:blipFill>
          <a:blip r:embed="rId3"/>
          <a:srcRect/>
          <a:stretch>
            <a:fillRect/>
          </a:stretch>
        </p:blipFill>
        <p:spPr bwMode="auto">
          <a:xfrm>
            <a:off x="457201" y="1313044"/>
            <a:ext cx="1326772" cy="4682721"/>
          </a:xfrm>
          <a:prstGeom prst="rect">
            <a:avLst/>
          </a:prstGeom>
          <a:ln>
            <a:noFill/>
          </a:ln>
          <a:effectLst>
            <a:outerShdw blurRad="203200" dist="139700" dir="3180000" sx="91000" sy="91000" algn="tl" rotWithShape="0">
              <a:srgbClr val="333333">
                <a:alpha val="65000"/>
              </a:srgbClr>
            </a:outerShdw>
          </a:effectLst>
        </p:spPr>
      </p:pic>
      <p:pic>
        <p:nvPicPr>
          <p:cNvPr id="11267" name="Picture 2" descr="3060-POWER-DAMPER-A.JPG"/>
          <p:cNvPicPr>
            <a:picLocks noChangeAspect="1"/>
          </p:cNvPicPr>
          <p:nvPr/>
        </p:nvPicPr>
        <p:blipFill>
          <a:blip r:embed="rId4"/>
          <a:srcRect/>
          <a:stretch>
            <a:fillRect/>
          </a:stretch>
        </p:blipFill>
        <p:spPr bwMode="auto">
          <a:xfrm>
            <a:off x="5464204" y="2262726"/>
            <a:ext cx="2763838" cy="2727325"/>
          </a:xfrm>
          <a:prstGeom prst="rect">
            <a:avLst/>
          </a:prstGeom>
          <a:ln>
            <a:noFill/>
          </a:ln>
          <a:effectLst>
            <a:outerShdw blurRad="190500" algn="tl" rotWithShape="0">
              <a:srgbClr val="000000">
                <a:alpha val="70000"/>
              </a:srgbClr>
            </a:outerShdw>
          </a:effectLst>
        </p:spPr>
      </p:pic>
      <p:pic>
        <p:nvPicPr>
          <p:cNvPr id="11268" name="Picture 3" descr="3060-POWER-DAMPER-B.JPG"/>
          <p:cNvPicPr>
            <a:picLocks noChangeAspect="1"/>
          </p:cNvPicPr>
          <p:nvPr/>
        </p:nvPicPr>
        <p:blipFill>
          <a:blip r:embed="rId5"/>
          <a:srcRect/>
          <a:stretch>
            <a:fillRect/>
          </a:stretch>
        </p:blipFill>
        <p:spPr bwMode="auto">
          <a:xfrm>
            <a:off x="2244754" y="2262726"/>
            <a:ext cx="2667000" cy="2705100"/>
          </a:xfrm>
          <a:prstGeom prst="rect">
            <a:avLst/>
          </a:prstGeom>
          <a:ln>
            <a:noFill/>
          </a:ln>
          <a:effectLst>
            <a:outerShdw blurRad="190500" algn="tl" rotWithShape="0">
              <a:srgbClr val="000000">
                <a:alpha val="70000"/>
              </a:srgbClr>
            </a:outerShdw>
          </a:effectLst>
        </p:spPr>
      </p:pic>
      <p:sp>
        <p:nvSpPr>
          <p:cNvPr id="6" name="Title 1"/>
          <p:cNvSpPr txBox="1">
            <a:spLocks/>
          </p:cNvSpPr>
          <p:nvPr/>
        </p:nvSpPr>
        <p:spPr>
          <a:xfrm>
            <a:off x="457200" y="18175"/>
            <a:ext cx="8229600" cy="1143000"/>
          </a:xfrm>
          <a:prstGeom prst="rect">
            <a:avLst/>
          </a:prstGeom>
        </p:spPr>
        <p:txBody>
          <a:bodyPr/>
          <a:lstStyle/>
          <a:p>
            <a:pPr algn="ctr" eaLnBrk="0" hangingPunct="0">
              <a:defRPr/>
            </a:pPr>
            <a:r>
              <a:rPr lang="en-US" sz="3600" dirty="0" smtClean="0">
                <a:solidFill>
                  <a:schemeClr val="bg1">
                    <a:lumMod val="85000"/>
                  </a:schemeClr>
                </a:solidFill>
                <a:latin typeface="+mj-lt"/>
                <a:ea typeface="+mj-ea"/>
                <a:cs typeface="+mj-cs"/>
              </a:rPr>
              <a:t>Induced Draft</a:t>
            </a:r>
            <a:endParaRPr lang="en-US" sz="3600" dirty="0">
              <a:solidFill>
                <a:schemeClr val="bg1">
                  <a:lumMod val="85000"/>
                </a:schemeClr>
              </a:solidFill>
              <a:latin typeface="+mj-lt"/>
              <a:ea typeface="+mj-ea"/>
              <a:cs typeface="+mj-cs"/>
            </a:endParaRPr>
          </a:p>
          <a:p>
            <a:pPr algn="ctr" eaLnBrk="0" hangingPunct="0">
              <a:defRPr/>
            </a:pPr>
            <a:r>
              <a:rPr lang="en-US" sz="2400" dirty="0">
                <a:solidFill>
                  <a:schemeClr val="bg1">
                    <a:lumMod val="85000"/>
                  </a:schemeClr>
                </a:solidFill>
                <a:latin typeface="+mj-lt"/>
                <a:ea typeface="+mj-ea"/>
                <a:cs typeface="+mj-cs"/>
              </a:rPr>
              <a:t>Close Up of Fan Assist Draft Inducer (FADI)</a:t>
            </a:r>
          </a:p>
        </p:txBody>
      </p:sp>
      <p:sp>
        <p:nvSpPr>
          <p:cNvPr id="15366" name="TextBox 6"/>
          <p:cNvSpPr txBox="1">
            <a:spLocks noChangeArrowheads="1"/>
          </p:cNvSpPr>
          <p:nvPr/>
        </p:nvSpPr>
        <p:spPr bwMode="auto">
          <a:xfrm>
            <a:off x="2092354" y="5186901"/>
            <a:ext cx="2971800" cy="338138"/>
          </a:xfrm>
          <a:prstGeom prst="rect">
            <a:avLst/>
          </a:prstGeom>
          <a:noFill/>
          <a:ln w="9525">
            <a:noFill/>
            <a:miter lim="800000"/>
            <a:headEnd/>
            <a:tailEnd/>
          </a:ln>
        </p:spPr>
        <p:txBody>
          <a:bodyPr>
            <a:spAutoFit/>
          </a:bodyPr>
          <a:lstStyle/>
          <a:p>
            <a:pPr algn="ctr"/>
            <a:r>
              <a:rPr lang="en-US" sz="1600"/>
              <a:t>Front and Right Side of FADI</a:t>
            </a:r>
          </a:p>
        </p:txBody>
      </p:sp>
      <p:sp>
        <p:nvSpPr>
          <p:cNvPr id="15367" name="TextBox 7"/>
          <p:cNvSpPr txBox="1">
            <a:spLocks noChangeArrowheads="1"/>
          </p:cNvSpPr>
          <p:nvPr/>
        </p:nvSpPr>
        <p:spPr bwMode="auto">
          <a:xfrm>
            <a:off x="5464204" y="5186901"/>
            <a:ext cx="2774950" cy="338138"/>
          </a:xfrm>
          <a:prstGeom prst="rect">
            <a:avLst/>
          </a:prstGeom>
          <a:noFill/>
          <a:ln w="9525">
            <a:noFill/>
            <a:miter lim="800000"/>
            <a:headEnd/>
            <a:tailEnd/>
          </a:ln>
        </p:spPr>
        <p:txBody>
          <a:bodyPr>
            <a:spAutoFit/>
          </a:bodyPr>
          <a:lstStyle/>
          <a:p>
            <a:pPr algn="ctr"/>
            <a:r>
              <a:rPr lang="en-US" sz="1600"/>
              <a:t>Front and Left Side of FADI</a:t>
            </a:r>
          </a:p>
        </p:txBody>
      </p:sp>
      <p:sp>
        <p:nvSpPr>
          <p:cNvPr id="9"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61</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1" name="Picture 11" descr="ENERGY STAR logo"/>
          <p:cNvPicPr>
            <a:picLocks noChangeAspect="1" noChangeArrowheads="1"/>
          </p:cNvPicPr>
          <p:nvPr/>
        </p:nvPicPr>
        <p:blipFill>
          <a:blip r:embed="rId6"/>
          <a:srcRect/>
          <a:stretch>
            <a:fillRect/>
          </a:stretch>
        </p:blipFill>
        <p:spPr bwMode="auto">
          <a:xfrm>
            <a:off x="8201025" y="1313044"/>
            <a:ext cx="612775" cy="635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95"/>
            <a:ext cx="9144000" cy="1143000"/>
          </a:xfrm>
        </p:spPr>
        <p:txBody>
          <a:bodyPr>
            <a:noAutofit/>
          </a:bodyPr>
          <a:lstStyle/>
          <a:p>
            <a:r>
              <a:rPr lang="en-US" dirty="0" smtClean="0"/>
              <a:t>Why is a Fan Assist Draft </a:t>
            </a:r>
            <a:br>
              <a:rPr lang="en-US" dirty="0" smtClean="0"/>
            </a:br>
            <a:r>
              <a:rPr lang="en-US" dirty="0" smtClean="0"/>
              <a:t>Inducer Needed?</a:t>
            </a:r>
          </a:p>
        </p:txBody>
      </p:sp>
      <p:sp>
        <p:nvSpPr>
          <p:cNvPr id="3" name="Content Placeholder 2"/>
          <p:cNvSpPr>
            <a:spLocks noGrp="1"/>
          </p:cNvSpPr>
          <p:nvPr>
            <p:ph idx="1"/>
          </p:nvPr>
        </p:nvSpPr>
        <p:spPr>
          <a:xfrm>
            <a:off x="457200" y="1457586"/>
            <a:ext cx="8040848" cy="4543164"/>
          </a:xfrm>
        </p:spPr>
        <p:txBody>
          <a:bodyPr>
            <a:noAutofit/>
          </a:bodyPr>
          <a:lstStyle/>
          <a:p>
            <a:pPr marL="228600" indent="-228600">
              <a:spcAft>
                <a:spcPts val="600"/>
              </a:spcAft>
              <a:buClr>
                <a:schemeClr val="tx1">
                  <a:lumMod val="65000"/>
                  <a:lumOff val="35000"/>
                </a:schemeClr>
              </a:buClr>
              <a:defRPr/>
            </a:pPr>
            <a:r>
              <a:rPr lang="en-US" sz="2400" dirty="0" smtClean="0"/>
              <a:t>Standard gas water heaters produce extremely hot air </a:t>
            </a:r>
            <a:br>
              <a:rPr lang="en-US" sz="2400" dirty="0" smtClean="0"/>
            </a:br>
            <a:r>
              <a:rPr lang="en-US" sz="2400" dirty="0" smtClean="0"/>
              <a:t>during combustion, which moves the combustion gases quickly up the chimney</a:t>
            </a:r>
          </a:p>
          <a:p>
            <a:pPr marL="228600" indent="-228600">
              <a:spcAft>
                <a:spcPts val="600"/>
              </a:spcAft>
              <a:buClr>
                <a:schemeClr val="tx1">
                  <a:lumMod val="65000"/>
                  <a:lumOff val="35000"/>
                </a:schemeClr>
              </a:buClr>
              <a:defRPr/>
            </a:pPr>
            <a:r>
              <a:rPr lang="en-US" sz="2400" dirty="0" smtClean="0"/>
              <a:t>The induced draft model is much more efficient (i.e. it puts </a:t>
            </a:r>
            <a:r>
              <a:rPr lang="en-US" sz="2400" i="1" dirty="0" smtClean="0"/>
              <a:t>more heat in the water </a:t>
            </a:r>
            <a:r>
              <a:rPr lang="en-US" sz="2400" dirty="0" smtClean="0"/>
              <a:t>and less heat up the chimney)</a:t>
            </a:r>
          </a:p>
          <a:p>
            <a:pPr marL="228600" indent="-228600">
              <a:spcAft>
                <a:spcPts val="600"/>
              </a:spcAft>
              <a:buClr>
                <a:schemeClr val="tx1">
                  <a:lumMod val="65000"/>
                  <a:lumOff val="35000"/>
                </a:schemeClr>
              </a:buClr>
              <a:defRPr/>
            </a:pPr>
            <a:r>
              <a:rPr lang="en-US" sz="2400" dirty="0" smtClean="0"/>
              <a:t>A proprietary baffle and flue design retains the heat </a:t>
            </a:r>
            <a:br>
              <a:rPr lang="en-US" sz="2400" dirty="0" smtClean="0"/>
            </a:br>
            <a:r>
              <a:rPr lang="en-US" sz="2400" dirty="0" smtClean="0"/>
              <a:t>longer, therefore a device is needed to propel the air and gases upward </a:t>
            </a:r>
          </a:p>
          <a:p>
            <a:pPr marL="228600" indent="-228600">
              <a:spcAft>
                <a:spcPts val="600"/>
              </a:spcAft>
              <a:buClr>
                <a:schemeClr val="tx1">
                  <a:lumMod val="65000"/>
                  <a:lumOff val="35000"/>
                </a:schemeClr>
              </a:buClr>
              <a:defRPr/>
            </a:pPr>
            <a:r>
              <a:rPr lang="en-US" sz="2400" dirty="0" smtClean="0"/>
              <a:t>Fan assist draft inducer creates the proper </a:t>
            </a:r>
            <a:br>
              <a:rPr lang="en-US" sz="2400" dirty="0" smtClean="0"/>
            </a:br>
            <a:r>
              <a:rPr lang="en-US" sz="2400" dirty="0" smtClean="0"/>
              <a:t>draft to expel the combustion gases</a:t>
            </a:r>
            <a:endParaRPr lang="en-US" sz="2400" dirty="0"/>
          </a:p>
        </p:txBody>
      </p:sp>
      <p:pic>
        <p:nvPicPr>
          <p:cNvPr id="9" name="Picture 2" descr="3060-POWER-DAMPER-A.JPG"/>
          <p:cNvPicPr>
            <a:picLocks noChangeAspect="1"/>
          </p:cNvPicPr>
          <p:nvPr/>
        </p:nvPicPr>
        <p:blipFill>
          <a:blip r:embed="rId3"/>
          <a:srcRect/>
          <a:stretch>
            <a:fillRect/>
          </a:stretch>
        </p:blipFill>
        <p:spPr bwMode="auto">
          <a:xfrm>
            <a:off x="6621884" y="4427086"/>
            <a:ext cx="1741939" cy="1718927"/>
          </a:xfrm>
          <a:prstGeom prst="rect">
            <a:avLst/>
          </a:prstGeom>
          <a:ln>
            <a:noFill/>
          </a:ln>
          <a:effectLst>
            <a:outerShdw blurRad="190500" algn="tl" rotWithShape="0">
              <a:srgbClr val="000000">
                <a:alpha val="70000"/>
              </a:srgbClr>
            </a:outerShdw>
          </a:effectLst>
        </p:spPr>
      </p:pic>
      <p:sp>
        <p:nvSpPr>
          <p:cNvPr id="6"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62</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1428750" y="1992034"/>
          <a:ext cx="3048000" cy="27501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p:cNvSpPr txBox="1"/>
          <p:nvPr/>
        </p:nvSpPr>
        <p:spPr>
          <a:xfrm>
            <a:off x="3053423" y="3733523"/>
            <a:ext cx="1297150"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dirty="0" smtClean="0">
                <a:latin typeface="Arial" pitchFamily="34" charset="0"/>
                <a:cs typeface="Arial" pitchFamily="34" charset="0"/>
              </a:rPr>
              <a:t>Standard 40k Btu</a:t>
            </a:r>
            <a:endParaRPr lang="en-US" dirty="0">
              <a:latin typeface="Arial" pitchFamily="34" charset="0"/>
              <a:cs typeface="Arial" pitchFamily="34" charset="0"/>
            </a:endParaRPr>
          </a:p>
        </p:txBody>
      </p:sp>
      <p:sp>
        <p:nvSpPr>
          <p:cNvPr id="6" name="Title 1"/>
          <p:cNvSpPr txBox="1">
            <a:spLocks/>
          </p:cNvSpPr>
          <p:nvPr/>
        </p:nvSpPr>
        <p:spPr>
          <a:xfrm>
            <a:off x="457200" y="101756"/>
            <a:ext cx="8229600" cy="1143000"/>
          </a:xfrm>
          <a:prstGeom prst="rect">
            <a:avLst/>
          </a:prstGeom>
        </p:spPr>
        <p:txBody>
          <a:bodyPr/>
          <a:lstStyle/>
          <a:p>
            <a:pPr algn="ctr" eaLnBrk="0" hangingPunct="0">
              <a:defRPr/>
            </a:pPr>
            <a:r>
              <a:rPr lang="en-US" sz="3600" dirty="0">
                <a:solidFill>
                  <a:schemeClr val="bg1">
                    <a:lumMod val="85000"/>
                  </a:schemeClr>
                </a:solidFill>
                <a:latin typeface="+mj-lt"/>
                <a:ea typeface="+mj-ea"/>
                <a:cs typeface="+mj-cs"/>
              </a:rPr>
              <a:t>Rheem XR 90</a:t>
            </a:r>
          </a:p>
          <a:p>
            <a:pPr algn="ctr" eaLnBrk="0" hangingPunct="0">
              <a:defRPr/>
            </a:pPr>
            <a:r>
              <a:rPr lang="en-US" sz="2400" dirty="0">
                <a:solidFill>
                  <a:schemeClr val="bg1">
                    <a:lumMod val="85000"/>
                  </a:schemeClr>
                </a:solidFill>
                <a:latin typeface="+mj-lt"/>
                <a:ea typeface="+mj-ea"/>
                <a:cs typeface="+mj-cs"/>
              </a:rPr>
              <a:t>Performance Charts</a:t>
            </a:r>
          </a:p>
        </p:txBody>
      </p:sp>
      <p:graphicFrame>
        <p:nvGraphicFramePr>
          <p:cNvPr id="7" name="Chart 6"/>
          <p:cNvGraphicFramePr>
            <a:graphicFrameLocks/>
          </p:cNvGraphicFramePr>
          <p:nvPr/>
        </p:nvGraphicFramePr>
        <p:xfrm>
          <a:off x="5029200" y="1992035"/>
          <a:ext cx="3048000" cy="27813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647974" y="3154085"/>
            <a:ext cx="1297150"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dirty="0" smtClean="0">
                <a:latin typeface="Arial" pitchFamily="34" charset="0"/>
                <a:cs typeface="Arial" pitchFamily="34" charset="0"/>
              </a:rPr>
              <a:t>Standard 40k Btu</a:t>
            </a:r>
            <a:endParaRPr lang="en-US" dirty="0">
              <a:latin typeface="Arial" pitchFamily="34" charset="0"/>
              <a:cs typeface="Arial" pitchFamily="34" charset="0"/>
            </a:endParaRPr>
          </a:p>
        </p:txBody>
      </p:sp>
      <p:sp>
        <p:nvSpPr>
          <p:cNvPr id="10" name="TextBox 5"/>
          <p:cNvSpPr txBox="1"/>
          <p:nvPr/>
        </p:nvSpPr>
        <p:spPr>
          <a:xfrm>
            <a:off x="2171700" y="4612779"/>
            <a:ext cx="606256"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b="1" dirty="0" smtClean="0">
                <a:latin typeface="Arial" pitchFamily="34" charset="0"/>
                <a:cs typeface="Arial" pitchFamily="34" charset="0"/>
              </a:rPr>
              <a:t>29 Gal</a:t>
            </a:r>
            <a:endParaRPr lang="en-US" b="1" dirty="0">
              <a:latin typeface="Arial" pitchFamily="34" charset="0"/>
              <a:cs typeface="Arial" pitchFamily="34" charset="0"/>
            </a:endParaRPr>
          </a:p>
        </p:txBody>
      </p:sp>
      <p:sp>
        <p:nvSpPr>
          <p:cNvPr id="11" name="TextBox 5"/>
          <p:cNvSpPr txBox="1"/>
          <p:nvPr/>
        </p:nvSpPr>
        <p:spPr>
          <a:xfrm>
            <a:off x="3413469" y="4611336"/>
            <a:ext cx="606256"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b="1" dirty="0" smtClean="0">
                <a:latin typeface="Arial" pitchFamily="34" charset="0"/>
                <a:cs typeface="Arial" pitchFamily="34" charset="0"/>
              </a:rPr>
              <a:t>50 Gal</a:t>
            </a:r>
            <a:endParaRPr lang="en-US" b="1" dirty="0">
              <a:latin typeface="Arial" pitchFamily="34" charset="0"/>
              <a:cs typeface="Arial" pitchFamily="34" charset="0"/>
            </a:endParaRPr>
          </a:p>
        </p:txBody>
      </p:sp>
      <p:sp>
        <p:nvSpPr>
          <p:cNvPr id="12" name="TextBox 5"/>
          <p:cNvSpPr txBox="1"/>
          <p:nvPr/>
        </p:nvSpPr>
        <p:spPr>
          <a:xfrm>
            <a:off x="5762625" y="4643973"/>
            <a:ext cx="606256"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b="1" dirty="0" smtClean="0">
                <a:latin typeface="Arial" pitchFamily="34" charset="0"/>
                <a:cs typeface="Arial" pitchFamily="34" charset="0"/>
              </a:rPr>
              <a:t>29 Gal</a:t>
            </a:r>
            <a:endParaRPr lang="en-US" b="1" dirty="0">
              <a:latin typeface="Arial" pitchFamily="34" charset="0"/>
              <a:cs typeface="Arial" pitchFamily="34" charset="0"/>
            </a:endParaRPr>
          </a:p>
        </p:txBody>
      </p:sp>
      <p:sp>
        <p:nvSpPr>
          <p:cNvPr id="13" name="TextBox 5"/>
          <p:cNvSpPr txBox="1"/>
          <p:nvPr/>
        </p:nvSpPr>
        <p:spPr>
          <a:xfrm>
            <a:off x="7004394" y="4642530"/>
            <a:ext cx="606256"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b="1" dirty="0" smtClean="0">
                <a:latin typeface="Arial" pitchFamily="34" charset="0"/>
                <a:cs typeface="Arial" pitchFamily="34" charset="0"/>
              </a:rPr>
              <a:t>50 Gal</a:t>
            </a:r>
            <a:endParaRPr lang="en-US" b="1" dirty="0">
              <a:latin typeface="Arial" pitchFamily="34" charset="0"/>
              <a:cs typeface="Arial" pitchFamily="34" charset="0"/>
            </a:endParaRPr>
          </a:p>
        </p:txBody>
      </p:sp>
      <p:sp>
        <p:nvSpPr>
          <p:cNvPr id="14" name="TextBox 5"/>
          <p:cNvSpPr txBox="1"/>
          <p:nvPr/>
        </p:nvSpPr>
        <p:spPr>
          <a:xfrm>
            <a:off x="1876280" y="4905583"/>
            <a:ext cx="2477605" cy="261610"/>
          </a:xfrm>
          <a:prstGeom prst="rect">
            <a:avLst/>
          </a:prstGeom>
          <a:noFill/>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b="1" dirty="0" smtClean="0">
                <a:solidFill>
                  <a:schemeClr val="tx1">
                    <a:lumMod val="65000"/>
                    <a:lumOff val="35000"/>
                  </a:schemeClr>
                </a:solidFill>
                <a:latin typeface="Arial" pitchFamily="34" charset="0"/>
                <a:cs typeface="Arial" pitchFamily="34" charset="0"/>
              </a:rPr>
              <a:t>Gallon Capacity of Water Heater</a:t>
            </a:r>
            <a:endParaRPr lang="en-US" b="1" dirty="0">
              <a:solidFill>
                <a:schemeClr val="tx1">
                  <a:lumMod val="65000"/>
                  <a:lumOff val="35000"/>
                </a:schemeClr>
              </a:solidFill>
              <a:latin typeface="Arial" pitchFamily="34" charset="0"/>
              <a:cs typeface="Arial" pitchFamily="34" charset="0"/>
            </a:endParaRPr>
          </a:p>
        </p:txBody>
      </p:sp>
      <p:sp>
        <p:nvSpPr>
          <p:cNvPr id="15" name="TextBox 5"/>
          <p:cNvSpPr txBox="1"/>
          <p:nvPr/>
        </p:nvSpPr>
        <p:spPr>
          <a:xfrm>
            <a:off x="5484948" y="4906981"/>
            <a:ext cx="2477605" cy="261610"/>
          </a:xfrm>
          <a:prstGeom prst="rect">
            <a:avLst/>
          </a:prstGeom>
          <a:noFill/>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b="1" dirty="0" smtClean="0">
                <a:solidFill>
                  <a:schemeClr val="tx1">
                    <a:lumMod val="65000"/>
                    <a:lumOff val="35000"/>
                  </a:schemeClr>
                </a:solidFill>
                <a:latin typeface="Arial" pitchFamily="34" charset="0"/>
                <a:cs typeface="Arial" pitchFamily="34" charset="0"/>
              </a:rPr>
              <a:t>Gallon Capacity of Water Heater</a:t>
            </a:r>
            <a:endParaRPr lang="en-US" b="1" dirty="0">
              <a:solidFill>
                <a:schemeClr val="tx1">
                  <a:lumMod val="65000"/>
                  <a:lumOff val="35000"/>
                </a:schemeClr>
              </a:solidFill>
              <a:latin typeface="Arial" pitchFamily="34" charset="0"/>
              <a:cs typeface="Arial" pitchFamily="34" charset="0"/>
            </a:endParaRPr>
          </a:p>
        </p:txBody>
      </p:sp>
      <p:sp>
        <p:nvSpPr>
          <p:cNvPr id="16" name="TextBox 5"/>
          <p:cNvSpPr txBox="1"/>
          <p:nvPr/>
        </p:nvSpPr>
        <p:spPr>
          <a:xfrm rot="16200000">
            <a:off x="3901203" y="3428513"/>
            <a:ext cx="2169309" cy="261610"/>
          </a:xfrm>
          <a:prstGeom prst="rect">
            <a:avLst/>
          </a:prstGeom>
          <a:noFill/>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b="1" dirty="0" smtClean="0">
                <a:solidFill>
                  <a:schemeClr val="tx1">
                    <a:lumMod val="65000"/>
                    <a:lumOff val="35000"/>
                  </a:schemeClr>
                </a:solidFill>
                <a:latin typeface="Arial" pitchFamily="34" charset="0"/>
                <a:cs typeface="Arial" pitchFamily="34" charset="0"/>
              </a:rPr>
              <a:t>Gallons</a:t>
            </a:r>
            <a:endParaRPr lang="en-US" b="1" dirty="0">
              <a:solidFill>
                <a:schemeClr val="tx1">
                  <a:lumMod val="65000"/>
                  <a:lumOff val="35000"/>
                </a:schemeClr>
              </a:solidFill>
              <a:latin typeface="Arial" pitchFamily="34" charset="0"/>
              <a:cs typeface="Arial" pitchFamily="34" charset="0"/>
            </a:endParaRPr>
          </a:p>
        </p:txBody>
      </p:sp>
      <p:sp>
        <p:nvSpPr>
          <p:cNvPr id="17" name="TextBox 5"/>
          <p:cNvSpPr txBox="1"/>
          <p:nvPr/>
        </p:nvSpPr>
        <p:spPr>
          <a:xfrm rot="16200000">
            <a:off x="302150" y="3479284"/>
            <a:ext cx="2169309" cy="261610"/>
          </a:xfrm>
          <a:prstGeom prst="rect">
            <a:avLst/>
          </a:prstGeom>
          <a:noFill/>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b="1" dirty="0" smtClean="0">
                <a:solidFill>
                  <a:schemeClr val="tx1">
                    <a:lumMod val="65000"/>
                    <a:lumOff val="35000"/>
                  </a:schemeClr>
                </a:solidFill>
                <a:latin typeface="Arial" pitchFamily="34" charset="0"/>
                <a:cs typeface="Arial" pitchFamily="34" charset="0"/>
              </a:rPr>
              <a:t>Gallons</a:t>
            </a:r>
            <a:endParaRPr lang="en-US" b="1" dirty="0">
              <a:solidFill>
                <a:schemeClr val="tx1">
                  <a:lumMod val="65000"/>
                  <a:lumOff val="35000"/>
                </a:schemeClr>
              </a:solidFill>
              <a:latin typeface="Arial" pitchFamily="34" charset="0"/>
              <a:cs typeface="Arial" pitchFamily="34" charset="0"/>
            </a:endParaRPr>
          </a:p>
        </p:txBody>
      </p:sp>
      <p:sp>
        <p:nvSpPr>
          <p:cNvPr id="1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63</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9" name="TextBox 12"/>
          <p:cNvSpPr txBox="1"/>
          <p:nvPr/>
        </p:nvSpPr>
        <p:spPr>
          <a:xfrm>
            <a:off x="5642400" y="2386190"/>
            <a:ext cx="726481" cy="430887"/>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b="1" dirty="0" smtClean="0">
                <a:latin typeface="Arial" pitchFamily="34" charset="0"/>
                <a:cs typeface="Arial" pitchFamily="34" charset="0"/>
              </a:rPr>
              <a:t>Induced</a:t>
            </a:r>
          </a:p>
          <a:p>
            <a:pPr algn="ctr">
              <a:defRPr/>
            </a:pPr>
            <a:r>
              <a:rPr lang="en-US" b="1" dirty="0" smtClean="0">
                <a:latin typeface="Arial" pitchFamily="34" charset="0"/>
                <a:cs typeface="Arial" pitchFamily="34" charset="0"/>
              </a:rPr>
              <a:t>Draft</a:t>
            </a:r>
            <a:endParaRPr lang="en-US" b="1" dirty="0">
              <a:latin typeface="Arial" pitchFamily="34" charset="0"/>
              <a:cs typeface="Arial" pitchFamily="34" charset="0"/>
            </a:endParaRPr>
          </a:p>
        </p:txBody>
      </p:sp>
      <p:sp>
        <p:nvSpPr>
          <p:cNvPr id="20" name="TextBox 12"/>
          <p:cNvSpPr txBox="1"/>
          <p:nvPr/>
        </p:nvSpPr>
        <p:spPr>
          <a:xfrm>
            <a:off x="2051475" y="2386190"/>
            <a:ext cx="726481" cy="430887"/>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b="1" dirty="0" smtClean="0">
                <a:latin typeface="Arial" pitchFamily="34" charset="0"/>
                <a:cs typeface="Arial" pitchFamily="34" charset="0"/>
              </a:rPr>
              <a:t>Induced</a:t>
            </a:r>
          </a:p>
          <a:p>
            <a:pPr algn="ctr">
              <a:defRPr/>
            </a:pPr>
            <a:r>
              <a:rPr lang="en-US" b="1" dirty="0" smtClean="0">
                <a:latin typeface="Arial" pitchFamily="34" charset="0"/>
                <a:cs typeface="Arial" pitchFamily="34" charset="0"/>
              </a:rPr>
              <a:t>Draft</a:t>
            </a:r>
            <a:endParaRPr lang="en-US" b="1" dirty="0">
              <a:latin typeface="Arial" pitchFamily="34" charset="0"/>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09471"/>
            <a:ext cx="8229600" cy="1143000"/>
          </a:xfrm>
          <a:prstGeom prst="rect">
            <a:avLst/>
          </a:prstGeom>
        </p:spPr>
        <p:txBody>
          <a:bodyPr/>
          <a:lstStyle/>
          <a:p>
            <a:pPr algn="ctr" eaLnBrk="0" hangingPunct="0">
              <a:defRPr/>
            </a:pPr>
            <a:r>
              <a:rPr lang="en-US" sz="3600" dirty="0" smtClean="0">
                <a:solidFill>
                  <a:schemeClr val="bg1">
                    <a:lumMod val="85000"/>
                  </a:schemeClr>
                </a:solidFill>
                <a:latin typeface="+mj-lt"/>
                <a:ea typeface="+mj-ea"/>
                <a:cs typeface="+mj-cs"/>
              </a:rPr>
              <a:t>Classic Plus Induced Draft</a:t>
            </a:r>
            <a:endParaRPr lang="en-US" sz="3600" dirty="0">
              <a:solidFill>
                <a:schemeClr val="bg1">
                  <a:lumMod val="85000"/>
                </a:schemeClr>
              </a:solidFill>
              <a:latin typeface="+mj-lt"/>
              <a:ea typeface="+mj-ea"/>
              <a:cs typeface="+mj-cs"/>
            </a:endParaRPr>
          </a:p>
          <a:p>
            <a:pPr algn="ctr" eaLnBrk="0" hangingPunct="0">
              <a:defRPr/>
            </a:pPr>
            <a:r>
              <a:rPr lang="en-US" sz="2400" dirty="0" smtClean="0">
                <a:solidFill>
                  <a:schemeClr val="bg1">
                    <a:lumMod val="85000"/>
                  </a:schemeClr>
                </a:solidFill>
                <a:latin typeface="+mj-lt"/>
                <a:ea typeface="+mj-ea"/>
                <a:cs typeface="+mj-cs"/>
              </a:rPr>
              <a:t>Energy Efficiency</a:t>
            </a:r>
            <a:endParaRPr lang="en-US" sz="2400" dirty="0">
              <a:solidFill>
                <a:schemeClr val="bg1">
                  <a:lumMod val="85000"/>
                </a:schemeClr>
              </a:solidFill>
              <a:latin typeface="+mj-lt"/>
              <a:ea typeface="+mj-ea"/>
              <a:cs typeface="+mj-cs"/>
            </a:endParaRPr>
          </a:p>
        </p:txBody>
      </p:sp>
      <p:graphicFrame>
        <p:nvGraphicFramePr>
          <p:cNvPr id="17" name="Chart 16"/>
          <p:cNvGraphicFramePr>
            <a:graphicFrameLocks/>
          </p:cNvGraphicFramePr>
          <p:nvPr/>
        </p:nvGraphicFramePr>
        <p:xfrm>
          <a:off x="3175641" y="1968804"/>
          <a:ext cx="3048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2"/>
          <p:cNvSpPr txBox="1"/>
          <p:nvPr/>
        </p:nvSpPr>
        <p:spPr>
          <a:xfrm>
            <a:off x="3869148" y="2365834"/>
            <a:ext cx="726481" cy="430887"/>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b="1" dirty="0" smtClean="0">
                <a:latin typeface="Arial" pitchFamily="34" charset="0"/>
                <a:cs typeface="Arial" pitchFamily="34" charset="0"/>
              </a:rPr>
              <a:t>Induced</a:t>
            </a:r>
          </a:p>
          <a:p>
            <a:pPr algn="ctr">
              <a:defRPr/>
            </a:pPr>
            <a:r>
              <a:rPr lang="en-US" b="1" dirty="0" smtClean="0">
                <a:latin typeface="Arial" pitchFamily="34" charset="0"/>
                <a:cs typeface="Arial" pitchFamily="34" charset="0"/>
              </a:rPr>
              <a:t>Draft</a:t>
            </a:r>
            <a:endParaRPr lang="en-US" b="1" dirty="0">
              <a:latin typeface="Arial" pitchFamily="34" charset="0"/>
              <a:cs typeface="Arial" pitchFamily="34" charset="0"/>
            </a:endParaRPr>
          </a:p>
        </p:txBody>
      </p:sp>
      <p:sp>
        <p:nvSpPr>
          <p:cNvPr id="19" name="TextBox 13"/>
          <p:cNvSpPr txBox="1"/>
          <p:nvPr/>
        </p:nvSpPr>
        <p:spPr>
          <a:xfrm>
            <a:off x="4861673" y="2797479"/>
            <a:ext cx="1273105"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dirty="0" smtClean="0">
                <a:latin typeface="Arial" pitchFamily="34" charset="0"/>
                <a:cs typeface="Arial" pitchFamily="34" charset="0"/>
              </a:rPr>
              <a:t>Standard 40k Btu</a:t>
            </a:r>
            <a:endParaRPr lang="en-US" dirty="0">
              <a:latin typeface="Arial" pitchFamily="34" charset="0"/>
              <a:cs typeface="Arial" pitchFamily="34" charset="0"/>
            </a:endParaRPr>
          </a:p>
        </p:txBody>
      </p:sp>
      <p:sp>
        <p:nvSpPr>
          <p:cNvPr id="10" name="TextBox 5"/>
          <p:cNvSpPr txBox="1"/>
          <p:nvPr/>
        </p:nvSpPr>
        <p:spPr>
          <a:xfrm>
            <a:off x="3951273" y="4592694"/>
            <a:ext cx="606256"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b="1" dirty="0" smtClean="0">
                <a:latin typeface="Arial" pitchFamily="34" charset="0"/>
                <a:cs typeface="Arial" pitchFamily="34" charset="0"/>
              </a:rPr>
              <a:t>29 Gal</a:t>
            </a:r>
            <a:endParaRPr lang="en-US" b="1" dirty="0">
              <a:latin typeface="Arial" pitchFamily="34" charset="0"/>
              <a:cs typeface="Arial" pitchFamily="34" charset="0"/>
            </a:endParaRPr>
          </a:p>
        </p:txBody>
      </p:sp>
      <p:sp>
        <p:nvSpPr>
          <p:cNvPr id="11" name="TextBox 5"/>
          <p:cNvSpPr txBox="1"/>
          <p:nvPr/>
        </p:nvSpPr>
        <p:spPr>
          <a:xfrm>
            <a:off x="5193042" y="4591251"/>
            <a:ext cx="606256"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b="1" dirty="0" smtClean="0">
                <a:latin typeface="Arial" pitchFamily="34" charset="0"/>
                <a:cs typeface="Arial" pitchFamily="34" charset="0"/>
              </a:rPr>
              <a:t>50 Gal</a:t>
            </a:r>
            <a:endParaRPr lang="en-US" b="1" dirty="0">
              <a:latin typeface="Arial" pitchFamily="34" charset="0"/>
              <a:cs typeface="Arial" pitchFamily="34" charset="0"/>
            </a:endParaRPr>
          </a:p>
        </p:txBody>
      </p:sp>
      <p:sp>
        <p:nvSpPr>
          <p:cNvPr id="14" name="TextBox 5"/>
          <p:cNvSpPr txBox="1"/>
          <p:nvPr/>
        </p:nvSpPr>
        <p:spPr>
          <a:xfrm>
            <a:off x="3655853" y="4885498"/>
            <a:ext cx="2477605" cy="261610"/>
          </a:xfrm>
          <a:prstGeom prst="rect">
            <a:avLst/>
          </a:prstGeom>
          <a:noFill/>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b="1" dirty="0" smtClean="0">
                <a:solidFill>
                  <a:schemeClr val="tx1">
                    <a:lumMod val="65000"/>
                    <a:lumOff val="35000"/>
                  </a:schemeClr>
                </a:solidFill>
                <a:latin typeface="Arial" pitchFamily="34" charset="0"/>
                <a:cs typeface="Arial" pitchFamily="34" charset="0"/>
              </a:rPr>
              <a:t>Gallon Capacity of Water Heater</a:t>
            </a:r>
            <a:endParaRPr lang="en-US" b="1" dirty="0">
              <a:solidFill>
                <a:schemeClr val="tx1">
                  <a:lumMod val="65000"/>
                  <a:lumOff val="35000"/>
                </a:schemeClr>
              </a:solidFill>
              <a:latin typeface="Arial" pitchFamily="34" charset="0"/>
              <a:cs typeface="Arial" pitchFamily="34" charset="0"/>
            </a:endParaRPr>
          </a:p>
        </p:txBody>
      </p:sp>
      <p:sp>
        <p:nvSpPr>
          <p:cNvPr id="22" name="TextBox 5"/>
          <p:cNvSpPr txBox="1"/>
          <p:nvPr/>
        </p:nvSpPr>
        <p:spPr>
          <a:xfrm rot="16200000">
            <a:off x="2071737" y="3357984"/>
            <a:ext cx="2207809" cy="261610"/>
          </a:xfrm>
          <a:prstGeom prst="rect">
            <a:avLst/>
          </a:prstGeom>
          <a:noFill/>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b="1" dirty="0" smtClean="0">
                <a:solidFill>
                  <a:schemeClr val="tx1">
                    <a:lumMod val="65000"/>
                    <a:lumOff val="35000"/>
                  </a:schemeClr>
                </a:solidFill>
                <a:latin typeface="Arial" pitchFamily="34" charset="0"/>
                <a:cs typeface="Arial" pitchFamily="34" charset="0"/>
              </a:rPr>
              <a:t>Energy Factor (EF)</a:t>
            </a:r>
            <a:endParaRPr lang="en-US" b="1" dirty="0">
              <a:solidFill>
                <a:schemeClr val="tx1">
                  <a:lumMod val="65000"/>
                  <a:lumOff val="35000"/>
                </a:schemeClr>
              </a:solidFill>
              <a:latin typeface="Arial" pitchFamily="34" charset="0"/>
              <a:cs typeface="Arial" pitchFamily="34" charset="0"/>
            </a:endParaRPr>
          </a:p>
        </p:txBody>
      </p:sp>
      <p:sp>
        <p:nvSpPr>
          <p:cNvPr id="24"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64</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25" name="TextBox 24"/>
          <p:cNvSpPr txBox="1"/>
          <p:nvPr/>
        </p:nvSpPr>
        <p:spPr>
          <a:xfrm>
            <a:off x="1775612" y="5370793"/>
            <a:ext cx="6072988" cy="276999"/>
          </a:xfrm>
          <a:prstGeom prst="rect">
            <a:avLst/>
          </a:prstGeom>
          <a:noFill/>
        </p:spPr>
        <p:txBody>
          <a:bodyPr wrap="square" rtlCol="0">
            <a:spAutoFit/>
          </a:bodyPr>
          <a:lstStyle/>
          <a:p>
            <a:pPr algn="ctr"/>
            <a:r>
              <a:rPr lang="en-US" sz="1200" i="1" dirty="0" smtClean="0"/>
              <a:t>Calculation of Energy Factor based on FTC Energy Guide labels</a:t>
            </a:r>
            <a:endParaRPr lang="en-US" sz="1200" i="1" dirty="0"/>
          </a:p>
        </p:txBody>
      </p:sp>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bdataprod1\lbutler\My Documents\Residential Reset Commercialization\Reset Images_Rheem+Ruud\Rheem Lower+Higher Res Cropped Pro Images\RHClassicPlus-XR90-BrassDV-Low.png"/>
          <p:cNvPicPr>
            <a:picLocks noChangeAspect="1" noChangeArrowheads="1"/>
          </p:cNvPicPr>
          <p:nvPr/>
        </p:nvPicPr>
        <p:blipFill>
          <a:blip r:embed="rId3"/>
          <a:srcRect b="44643"/>
          <a:stretch>
            <a:fillRect/>
          </a:stretch>
        </p:blipFill>
        <p:spPr bwMode="auto">
          <a:xfrm>
            <a:off x="333375" y="1627432"/>
            <a:ext cx="2677569" cy="5231352"/>
          </a:xfrm>
          <a:prstGeom prst="rect">
            <a:avLst/>
          </a:prstGeom>
          <a:ln>
            <a:noFill/>
          </a:ln>
          <a:effectLst>
            <a:outerShdw blurRad="203200" dist="139700" dir="3180000" sx="91000" sy="91000" algn="tl" rotWithShape="0">
              <a:srgbClr val="333333">
                <a:alpha val="65000"/>
              </a:srgbClr>
            </a:outerShdw>
          </a:effectLst>
        </p:spPr>
      </p:pic>
      <p:sp>
        <p:nvSpPr>
          <p:cNvPr id="5" name="TextBox 4"/>
          <p:cNvSpPr txBox="1"/>
          <p:nvPr/>
        </p:nvSpPr>
        <p:spPr>
          <a:xfrm>
            <a:off x="0" y="-14084"/>
            <a:ext cx="9144000" cy="1477328"/>
          </a:xfrm>
          <a:prstGeom prst="rect">
            <a:avLst/>
          </a:prstGeom>
          <a:noFill/>
        </p:spPr>
        <p:txBody>
          <a:bodyPr>
            <a:spAutoFit/>
          </a:bodyPr>
          <a:lstStyle/>
          <a:p>
            <a:pPr algn="ctr" fontAlgn="auto">
              <a:spcBef>
                <a:spcPts val="0"/>
              </a:spcBef>
              <a:spcAft>
                <a:spcPts val="0"/>
              </a:spcAft>
              <a:defRPr/>
            </a:pPr>
            <a:r>
              <a:rPr lang="en-US" sz="3600" dirty="0" smtClean="0">
                <a:solidFill>
                  <a:schemeClr val="bg1">
                    <a:lumMod val="85000"/>
                  </a:schemeClr>
                </a:solidFill>
                <a:latin typeface="+mj-lt"/>
              </a:rPr>
              <a:t>Classic Plus Induced Draft</a:t>
            </a:r>
            <a:br>
              <a:rPr lang="en-US" sz="3600" dirty="0" smtClean="0">
                <a:solidFill>
                  <a:schemeClr val="bg1">
                    <a:lumMod val="85000"/>
                  </a:schemeClr>
                </a:solidFill>
                <a:latin typeface="+mj-lt"/>
              </a:rPr>
            </a:br>
            <a:r>
              <a:rPr lang="en-US" sz="3600" dirty="0" smtClean="0">
                <a:solidFill>
                  <a:schemeClr val="bg1">
                    <a:lumMod val="85000"/>
                  </a:schemeClr>
                </a:solidFill>
                <a:latin typeface="+mj-lt"/>
              </a:rPr>
              <a:t>Spec </a:t>
            </a:r>
            <a:r>
              <a:rPr lang="en-US" sz="3600" dirty="0">
                <a:solidFill>
                  <a:schemeClr val="bg1">
                    <a:lumMod val="85000"/>
                  </a:schemeClr>
                </a:solidFill>
                <a:latin typeface="+mj-lt"/>
              </a:rPr>
              <a:t>Summary</a:t>
            </a:r>
            <a:r>
              <a:rPr lang="en-US" sz="4000" dirty="0">
                <a:solidFill>
                  <a:schemeClr val="bg1">
                    <a:lumMod val="85000"/>
                  </a:schemeClr>
                </a:solidFill>
              </a:rPr>
              <a:t/>
            </a:r>
            <a:br>
              <a:rPr lang="en-US" sz="4000" dirty="0">
                <a:solidFill>
                  <a:schemeClr val="bg1">
                    <a:lumMod val="85000"/>
                  </a:schemeClr>
                </a:solidFill>
              </a:rPr>
            </a:br>
            <a:endParaRPr lang="en-US" dirty="0">
              <a:solidFill>
                <a:schemeClr val="bg1">
                  <a:lumMod val="85000"/>
                </a:schemeClr>
              </a:solidFill>
              <a:latin typeface="+mj-lt"/>
            </a:endParaRPr>
          </a:p>
        </p:txBody>
      </p:sp>
      <p:sp>
        <p:nvSpPr>
          <p:cNvPr id="7171" name="TextBox 5"/>
          <p:cNvSpPr txBox="1">
            <a:spLocks noChangeArrowheads="1"/>
          </p:cNvSpPr>
          <p:nvPr/>
        </p:nvSpPr>
        <p:spPr bwMode="auto">
          <a:xfrm>
            <a:off x="3124200" y="1442906"/>
            <a:ext cx="6019800" cy="4985980"/>
          </a:xfrm>
          <a:prstGeom prst="rect">
            <a:avLst/>
          </a:prstGeom>
          <a:noFill/>
          <a:ln w="9525">
            <a:noFill/>
            <a:miter lim="800000"/>
            <a:headEnd/>
            <a:tailEnd/>
          </a:ln>
        </p:spPr>
        <p:txBody>
          <a:bodyPr wrap="square">
            <a:spAutoFit/>
          </a:bodyPr>
          <a:lstStyle/>
          <a:p>
            <a:pPr marL="342900" indent="-342900">
              <a:spcAft>
                <a:spcPts val="600"/>
              </a:spcAft>
              <a:buClr>
                <a:schemeClr val="tx1">
                  <a:lumMod val="65000"/>
                  <a:lumOff val="35000"/>
                </a:schemeClr>
              </a:buClr>
              <a:defRPr/>
            </a:pPr>
            <a:r>
              <a:rPr lang="en-US" sz="3200" dirty="0">
                <a:solidFill>
                  <a:schemeClr val="tx1">
                    <a:lumMod val="65000"/>
                    <a:lumOff val="35000"/>
                  </a:schemeClr>
                </a:solidFill>
                <a:latin typeface="+mn-lt"/>
              </a:rPr>
              <a:t>29 Gallon Tall Model</a:t>
            </a:r>
          </a:p>
          <a:p>
            <a:pPr marL="225425" indent="-225425">
              <a:spcAft>
                <a:spcPts val="600"/>
              </a:spcAft>
              <a:buClr>
                <a:schemeClr val="tx1">
                  <a:lumMod val="65000"/>
                  <a:lumOff val="35000"/>
                </a:schemeClr>
              </a:buClr>
              <a:buFont typeface="Arial" charset="0"/>
              <a:buChar char="•"/>
              <a:defRPr/>
            </a:pPr>
            <a:r>
              <a:rPr lang="en-US" sz="2000" dirty="0" smtClean="0">
                <a:solidFill>
                  <a:schemeClr val="tx1">
                    <a:lumMod val="65000"/>
                    <a:lumOff val="35000"/>
                  </a:schemeClr>
                </a:solidFill>
              </a:rPr>
              <a:t>.70 EF Exceeds Phase II ENERGY STAR requirements</a:t>
            </a:r>
          </a:p>
          <a:p>
            <a:pPr marL="225425" indent="-225425">
              <a:spcAft>
                <a:spcPts val="600"/>
              </a:spcAft>
              <a:buClr>
                <a:schemeClr val="tx1">
                  <a:lumMod val="65000"/>
                  <a:lumOff val="35000"/>
                </a:schemeClr>
              </a:buClr>
              <a:buFont typeface="Arial" charset="0"/>
              <a:buChar char="•"/>
              <a:defRPr/>
            </a:pPr>
            <a:r>
              <a:rPr lang="en-US" sz="2000" dirty="0" smtClean="0">
                <a:solidFill>
                  <a:schemeClr val="tx1">
                    <a:lumMod val="65000"/>
                    <a:lumOff val="35000"/>
                  </a:schemeClr>
                </a:solidFill>
              </a:rPr>
              <a:t>50 Gallon performance in a 29 gallon package!</a:t>
            </a:r>
          </a:p>
          <a:p>
            <a:pPr marL="225425" indent="-225425">
              <a:spcAft>
                <a:spcPts val="600"/>
              </a:spcAft>
              <a:buClr>
                <a:schemeClr val="tx1">
                  <a:lumMod val="65000"/>
                  <a:lumOff val="35000"/>
                </a:schemeClr>
              </a:buClr>
              <a:buFont typeface="Arial" charset="0"/>
              <a:buChar char="•"/>
              <a:defRPr/>
            </a:pPr>
            <a:r>
              <a:rPr lang="en-US" sz="2000" dirty="0" smtClean="0">
                <a:solidFill>
                  <a:schemeClr val="tx1">
                    <a:lumMod val="65000"/>
                    <a:lumOff val="35000"/>
                  </a:schemeClr>
                </a:solidFill>
                <a:latin typeface="+mn-lt"/>
              </a:rPr>
              <a:t>60,000 Btu/h</a:t>
            </a:r>
            <a:endParaRPr lang="en-US" sz="2000" dirty="0">
              <a:solidFill>
                <a:schemeClr val="tx1">
                  <a:lumMod val="65000"/>
                  <a:lumOff val="35000"/>
                </a:schemeClr>
              </a:solidFill>
              <a:latin typeface="+mn-lt"/>
            </a:endParaRPr>
          </a:p>
          <a:p>
            <a:pPr marL="225425" indent="-225425">
              <a:spcAft>
                <a:spcPts val="600"/>
              </a:spcAft>
              <a:buClr>
                <a:schemeClr val="tx1">
                  <a:lumMod val="65000"/>
                  <a:lumOff val="35000"/>
                </a:schemeClr>
              </a:buClr>
              <a:buFont typeface="Arial" charset="0"/>
              <a:buChar char="•"/>
              <a:defRPr/>
            </a:pPr>
            <a:r>
              <a:rPr lang="en-US" sz="2000" dirty="0">
                <a:solidFill>
                  <a:schemeClr val="tx1">
                    <a:lumMod val="65000"/>
                    <a:lumOff val="35000"/>
                  </a:schemeClr>
                </a:solidFill>
                <a:latin typeface="+mn-lt"/>
              </a:rPr>
              <a:t>Natural </a:t>
            </a:r>
            <a:r>
              <a:rPr lang="en-US" sz="2000" dirty="0" smtClean="0">
                <a:solidFill>
                  <a:schemeClr val="tx1">
                    <a:lumMod val="65000"/>
                    <a:lumOff val="35000"/>
                  </a:schemeClr>
                </a:solidFill>
                <a:latin typeface="+mn-lt"/>
              </a:rPr>
              <a:t>gas </a:t>
            </a:r>
            <a:endParaRPr lang="en-US" sz="2000" dirty="0">
              <a:solidFill>
                <a:schemeClr val="tx1">
                  <a:lumMod val="65000"/>
                  <a:lumOff val="35000"/>
                </a:schemeClr>
              </a:solidFill>
              <a:latin typeface="+mn-lt"/>
            </a:endParaRPr>
          </a:p>
          <a:p>
            <a:pPr marL="225425" indent="-225425">
              <a:spcAft>
                <a:spcPts val="600"/>
              </a:spcAft>
              <a:buClr>
                <a:schemeClr val="tx1">
                  <a:lumMod val="65000"/>
                  <a:lumOff val="35000"/>
                </a:schemeClr>
              </a:buClr>
              <a:buFont typeface="Arial" charset="0"/>
              <a:buChar char="•"/>
              <a:defRPr/>
            </a:pPr>
            <a:r>
              <a:rPr lang="en-US" sz="2000" dirty="0">
                <a:solidFill>
                  <a:schemeClr val="tx1">
                    <a:lumMod val="65000"/>
                    <a:lumOff val="35000"/>
                  </a:schemeClr>
                </a:solidFill>
                <a:latin typeface="+mn-lt"/>
              </a:rPr>
              <a:t>3” or 4” diameter Category </a:t>
            </a:r>
            <a:r>
              <a:rPr lang="en-US" sz="2000" dirty="0" smtClean="0">
                <a:solidFill>
                  <a:schemeClr val="tx1">
                    <a:lumMod val="65000"/>
                    <a:lumOff val="35000"/>
                  </a:schemeClr>
                </a:solidFill>
                <a:latin typeface="+mn-lt"/>
              </a:rPr>
              <a:t>I, double wall, B-vent</a:t>
            </a:r>
            <a:endParaRPr lang="en-US" sz="2000" dirty="0">
              <a:solidFill>
                <a:schemeClr val="tx1">
                  <a:lumMod val="65000"/>
                  <a:lumOff val="35000"/>
                </a:schemeClr>
              </a:solidFill>
              <a:latin typeface="+mn-lt"/>
            </a:endParaRPr>
          </a:p>
          <a:p>
            <a:pPr marL="225425" indent="-225425">
              <a:spcAft>
                <a:spcPts val="600"/>
              </a:spcAft>
              <a:buClr>
                <a:schemeClr val="tx1">
                  <a:lumMod val="65000"/>
                  <a:lumOff val="35000"/>
                </a:schemeClr>
              </a:buClr>
              <a:buFont typeface="Arial" charset="0"/>
              <a:buChar char="•"/>
              <a:defRPr/>
            </a:pPr>
            <a:r>
              <a:rPr lang="en-US" sz="2000" dirty="0">
                <a:solidFill>
                  <a:schemeClr val="tx1">
                    <a:lumMod val="65000"/>
                    <a:lumOff val="35000"/>
                  </a:schemeClr>
                </a:solidFill>
                <a:latin typeface="+mn-lt"/>
              </a:rPr>
              <a:t>110V </a:t>
            </a:r>
            <a:r>
              <a:rPr lang="en-US" dirty="0">
                <a:solidFill>
                  <a:schemeClr val="tx1">
                    <a:lumMod val="65000"/>
                    <a:lumOff val="35000"/>
                  </a:schemeClr>
                </a:solidFill>
                <a:latin typeface="+mn-lt"/>
              </a:rPr>
              <a:t>(includes </a:t>
            </a:r>
            <a:r>
              <a:rPr lang="en-US" dirty="0" smtClean="0">
                <a:solidFill>
                  <a:schemeClr val="tx1">
                    <a:lumMod val="65000"/>
                    <a:lumOff val="35000"/>
                  </a:schemeClr>
                </a:solidFill>
                <a:latin typeface="+mn-lt"/>
              </a:rPr>
              <a:t>8 ft. power cord with 3 prong plug)</a:t>
            </a:r>
            <a:endParaRPr lang="en-US" dirty="0">
              <a:solidFill>
                <a:schemeClr val="tx1">
                  <a:lumMod val="65000"/>
                  <a:lumOff val="35000"/>
                </a:schemeClr>
              </a:solidFill>
              <a:latin typeface="+mn-lt"/>
            </a:endParaRPr>
          </a:p>
          <a:p>
            <a:pPr marL="225425" indent="-225425">
              <a:spcAft>
                <a:spcPts val="600"/>
              </a:spcAft>
              <a:buClr>
                <a:schemeClr val="tx1">
                  <a:lumMod val="65000"/>
                  <a:lumOff val="35000"/>
                </a:schemeClr>
              </a:buClr>
              <a:buFont typeface="Arial" charset="0"/>
              <a:buChar char="•"/>
              <a:defRPr/>
            </a:pPr>
            <a:r>
              <a:rPr lang="en-US" sz="2000" dirty="0">
                <a:solidFill>
                  <a:schemeClr val="tx1">
                    <a:lumMod val="65000"/>
                    <a:lumOff val="35000"/>
                  </a:schemeClr>
                </a:solidFill>
                <a:latin typeface="+mn-lt"/>
              </a:rPr>
              <a:t>Self diagnostic Honeywell gas valve</a:t>
            </a:r>
            <a:r>
              <a:rPr lang="en-US" sz="1400" dirty="0">
                <a:solidFill>
                  <a:schemeClr val="tx1">
                    <a:lumMod val="65000"/>
                    <a:lumOff val="35000"/>
                  </a:schemeClr>
                </a:solidFill>
                <a:latin typeface="+mn-lt"/>
              </a:rPr>
              <a:t> </a:t>
            </a:r>
          </a:p>
          <a:p>
            <a:pPr marL="225425" indent="-225425">
              <a:spcAft>
                <a:spcPts val="600"/>
              </a:spcAft>
              <a:buClr>
                <a:schemeClr val="tx1">
                  <a:lumMod val="65000"/>
                  <a:lumOff val="35000"/>
                </a:schemeClr>
              </a:buClr>
              <a:buFont typeface="Arial" charset="0"/>
              <a:buChar char="•"/>
              <a:defRPr/>
            </a:pPr>
            <a:r>
              <a:rPr lang="en-US" sz="2000" dirty="0">
                <a:solidFill>
                  <a:schemeClr val="tx1">
                    <a:lumMod val="65000"/>
                    <a:lumOff val="35000"/>
                  </a:schemeClr>
                </a:solidFill>
                <a:latin typeface="+mn-lt"/>
              </a:rPr>
              <a:t>Certified to </a:t>
            </a:r>
            <a:r>
              <a:rPr lang="en-US" sz="2000" dirty="0" smtClean="0">
                <a:solidFill>
                  <a:schemeClr val="tx1">
                    <a:lumMod val="65000"/>
                    <a:lumOff val="35000"/>
                  </a:schemeClr>
                </a:solidFill>
                <a:latin typeface="+mn-lt"/>
              </a:rPr>
              <a:t>10,100 </a:t>
            </a:r>
            <a:r>
              <a:rPr lang="en-US" sz="2000" dirty="0">
                <a:solidFill>
                  <a:schemeClr val="tx1">
                    <a:lumMod val="65000"/>
                    <a:lumOff val="35000"/>
                  </a:schemeClr>
                </a:solidFill>
                <a:latin typeface="+mn-lt"/>
              </a:rPr>
              <a:t>ft. above sea level</a:t>
            </a:r>
          </a:p>
          <a:p>
            <a:pPr marL="225425" indent="-225425">
              <a:spcAft>
                <a:spcPts val="600"/>
              </a:spcAft>
              <a:buClr>
                <a:schemeClr val="tx1">
                  <a:lumMod val="65000"/>
                  <a:lumOff val="35000"/>
                </a:schemeClr>
              </a:buClr>
              <a:buFont typeface="Arial" charset="0"/>
              <a:buChar char="•"/>
              <a:defRPr/>
            </a:pPr>
            <a:r>
              <a:rPr lang="en-US" sz="2000" dirty="0" smtClean="0">
                <a:solidFill>
                  <a:schemeClr val="tx1">
                    <a:lumMod val="65000"/>
                    <a:lumOff val="35000"/>
                  </a:schemeClr>
                </a:solidFill>
                <a:latin typeface="+mn-lt"/>
              </a:rPr>
              <a:t>All </a:t>
            </a:r>
            <a:r>
              <a:rPr lang="en-US" sz="2000" dirty="0">
                <a:solidFill>
                  <a:schemeClr val="tx1">
                    <a:lumMod val="65000"/>
                    <a:lumOff val="35000"/>
                  </a:schemeClr>
                </a:solidFill>
                <a:latin typeface="+mn-lt"/>
              </a:rPr>
              <a:t>models are 40ng/J Nox and FVIR compliant</a:t>
            </a:r>
            <a:br>
              <a:rPr lang="en-US" sz="2000" dirty="0">
                <a:solidFill>
                  <a:schemeClr val="tx1">
                    <a:lumMod val="65000"/>
                    <a:lumOff val="35000"/>
                  </a:schemeClr>
                </a:solidFill>
                <a:latin typeface="+mn-lt"/>
              </a:rPr>
            </a:br>
            <a:r>
              <a:rPr lang="en-US" sz="800" dirty="0">
                <a:solidFill>
                  <a:schemeClr val="tx1">
                    <a:lumMod val="65000"/>
                    <a:lumOff val="35000"/>
                  </a:schemeClr>
                </a:solidFill>
                <a:latin typeface="+mn-lt"/>
              </a:rPr>
              <a:t/>
            </a:r>
            <a:br>
              <a:rPr lang="en-US" sz="800" dirty="0">
                <a:solidFill>
                  <a:schemeClr val="tx1">
                    <a:lumMod val="65000"/>
                    <a:lumOff val="35000"/>
                  </a:schemeClr>
                </a:solidFill>
                <a:latin typeface="+mn-lt"/>
              </a:rPr>
            </a:br>
            <a:r>
              <a:rPr lang="en-US" sz="1400" i="1" dirty="0">
                <a:solidFill>
                  <a:schemeClr val="tx1">
                    <a:lumMod val="65000"/>
                    <a:lumOff val="35000"/>
                  </a:schemeClr>
                </a:solidFill>
                <a:latin typeface="+mn-lt"/>
              </a:rPr>
              <a:t> </a:t>
            </a:r>
            <a:r>
              <a:rPr lang="en-US" sz="1400" i="1" dirty="0" smtClean="0">
                <a:solidFill>
                  <a:schemeClr val="tx1">
                    <a:lumMod val="65000"/>
                    <a:lumOff val="35000"/>
                  </a:schemeClr>
                </a:solidFill>
                <a:latin typeface="+mn-lt"/>
              </a:rPr>
              <a:t>                                                (</a:t>
            </a:r>
            <a:r>
              <a:rPr lang="en-US" sz="1400" i="1" dirty="0">
                <a:solidFill>
                  <a:schemeClr val="tx1">
                    <a:lumMod val="65000"/>
                    <a:lumOff val="35000"/>
                  </a:schemeClr>
                </a:solidFill>
                <a:latin typeface="+mn-lt"/>
              </a:rPr>
              <a:t>Continued</a:t>
            </a:r>
            <a:r>
              <a:rPr lang="en-US" sz="1400" i="1" dirty="0" smtClean="0">
                <a:solidFill>
                  <a:schemeClr val="tx1">
                    <a:lumMod val="65000"/>
                    <a:lumOff val="35000"/>
                  </a:schemeClr>
                </a:solidFill>
                <a:latin typeface="+mn-lt"/>
              </a:rPr>
              <a:t>)</a:t>
            </a:r>
            <a:endParaRPr lang="en-US" sz="1400" i="1" dirty="0">
              <a:solidFill>
                <a:schemeClr val="tx1">
                  <a:lumMod val="65000"/>
                  <a:lumOff val="35000"/>
                </a:schemeClr>
              </a:solidFill>
              <a:latin typeface="+mn-lt"/>
            </a:endParaRPr>
          </a:p>
          <a:p>
            <a:pPr marL="342900" lvl="1" indent="-342900">
              <a:spcAft>
                <a:spcPts val="600"/>
              </a:spcAft>
              <a:buClr>
                <a:srgbClr val="6295FA"/>
              </a:buClr>
              <a:defRPr/>
            </a:pPr>
            <a:r>
              <a:rPr lang="en-US" sz="800" dirty="0">
                <a:solidFill>
                  <a:schemeClr val="bg1">
                    <a:lumMod val="50000"/>
                  </a:schemeClr>
                </a:solidFill>
                <a:latin typeface="Cambria" pitchFamily="18" charset="0"/>
              </a:rPr>
              <a:t/>
            </a:r>
            <a:br>
              <a:rPr lang="en-US" sz="800" dirty="0">
                <a:solidFill>
                  <a:schemeClr val="bg1">
                    <a:lumMod val="50000"/>
                  </a:schemeClr>
                </a:solidFill>
                <a:latin typeface="Cambria" pitchFamily="18" charset="0"/>
              </a:rPr>
            </a:br>
            <a:endParaRPr lang="en-US" sz="2000" i="1" dirty="0">
              <a:solidFill>
                <a:schemeClr val="bg1">
                  <a:lumMod val="50000"/>
                </a:schemeClr>
              </a:solidFill>
              <a:latin typeface="Cambria" pitchFamily="18" charset="0"/>
            </a:endParaRPr>
          </a:p>
        </p:txBody>
      </p:sp>
      <p:sp>
        <p:nvSpPr>
          <p:cNvPr id="11272" name="TextBox 8"/>
          <p:cNvSpPr txBox="1">
            <a:spLocks noChangeArrowheads="1"/>
          </p:cNvSpPr>
          <p:nvPr/>
        </p:nvSpPr>
        <p:spPr bwMode="auto">
          <a:xfrm>
            <a:off x="524672" y="4321991"/>
            <a:ext cx="2101473" cy="1107996"/>
          </a:xfrm>
          <a:prstGeom prst="rect">
            <a:avLst/>
          </a:prstGeom>
          <a:noFill/>
          <a:ln w="9525">
            <a:noFill/>
            <a:miter lim="800000"/>
            <a:headEnd/>
            <a:tailEnd/>
          </a:ln>
        </p:spPr>
        <p:txBody>
          <a:bodyPr wrap="none">
            <a:spAutoFit/>
          </a:bodyPr>
          <a:lstStyle/>
          <a:p>
            <a:pPr algn="ctr"/>
            <a:r>
              <a:rPr lang="en-US" b="1" dirty="0" smtClean="0">
                <a:solidFill>
                  <a:schemeClr val="bg1"/>
                </a:solidFill>
              </a:rPr>
              <a:t>Induced Draft: </a:t>
            </a:r>
            <a:br>
              <a:rPr lang="en-US" b="1" dirty="0" smtClean="0">
                <a:solidFill>
                  <a:schemeClr val="bg1"/>
                </a:solidFill>
              </a:rPr>
            </a:br>
            <a:r>
              <a:rPr lang="en-US" sz="1600" dirty="0" smtClean="0">
                <a:solidFill>
                  <a:schemeClr val="bg1"/>
                </a:solidFill>
              </a:rPr>
              <a:t>PRO+G29-60N RH70 ID</a:t>
            </a:r>
            <a:endParaRPr lang="en-US" sz="1600" dirty="0">
              <a:solidFill>
                <a:schemeClr val="bg1"/>
              </a:solidFill>
            </a:endParaRPr>
          </a:p>
          <a:p>
            <a:pPr algn="ctr"/>
            <a:r>
              <a:rPr lang="en-US" sz="1600" dirty="0">
                <a:solidFill>
                  <a:schemeClr val="bg1"/>
                </a:solidFill>
              </a:rPr>
              <a:t>90 Gallon FHR</a:t>
            </a:r>
          </a:p>
          <a:p>
            <a:pPr algn="ctr"/>
            <a:r>
              <a:rPr lang="en-US" sz="1600" dirty="0">
                <a:solidFill>
                  <a:schemeClr val="bg1"/>
                </a:solidFill>
              </a:rPr>
              <a:t>.70 Energy Factor</a:t>
            </a:r>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65</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7" name="Picture 11" descr="ENERGY STAR logo"/>
          <p:cNvPicPr>
            <a:picLocks noChangeAspect="1" noChangeArrowheads="1"/>
          </p:cNvPicPr>
          <p:nvPr/>
        </p:nvPicPr>
        <p:blipFill>
          <a:blip r:embed="rId4"/>
          <a:srcRect/>
          <a:stretch>
            <a:fillRect/>
          </a:stretch>
        </p:blipFill>
        <p:spPr bwMode="auto">
          <a:xfrm>
            <a:off x="8201025" y="1313044"/>
            <a:ext cx="612775" cy="635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0" y="84588"/>
            <a:ext cx="9144000" cy="850900"/>
          </a:xfrm>
        </p:spPr>
        <p:txBody>
          <a:bodyPr/>
          <a:lstStyle/>
          <a:p>
            <a:pPr eaLnBrk="1" hangingPunct="1"/>
            <a:r>
              <a:rPr lang="en-US" dirty="0" smtClean="0"/>
              <a:t>Spec Summary </a:t>
            </a:r>
            <a:r>
              <a:rPr lang="en-US" sz="2400" dirty="0" smtClean="0"/>
              <a:t>(cont.)</a:t>
            </a:r>
          </a:p>
        </p:txBody>
      </p:sp>
      <p:sp>
        <p:nvSpPr>
          <p:cNvPr id="12291" name="Rectangle 5"/>
          <p:cNvSpPr>
            <a:spLocks noChangeArrowheads="1"/>
          </p:cNvSpPr>
          <p:nvPr/>
        </p:nvSpPr>
        <p:spPr bwMode="auto">
          <a:xfrm>
            <a:off x="2205038" y="3144838"/>
            <a:ext cx="4621212" cy="1123950"/>
          </a:xfrm>
          <a:prstGeom prst="rect">
            <a:avLst/>
          </a:prstGeom>
          <a:noFill/>
          <a:ln w="9525">
            <a:noFill/>
            <a:miter lim="800000"/>
            <a:headEnd/>
            <a:tailEnd/>
          </a:ln>
        </p:spPr>
        <p:txBody>
          <a:bodyPr/>
          <a:lstStyle/>
          <a:p>
            <a:pPr marL="342900" indent="-342900">
              <a:spcBef>
                <a:spcPct val="20000"/>
              </a:spcBef>
              <a:buClr>
                <a:srgbClr val="CC0000"/>
              </a:buClr>
              <a:buFontTx/>
              <a:buChar char="•"/>
            </a:pPr>
            <a:endParaRPr lang="en-US" sz="2000"/>
          </a:p>
        </p:txBody>
      </p:sp>
      <p:sp>
        <p:nvSpPr>
          <p:cNvPr id="219140" name="Rectangle 4"/>
          <p:cNvSpPr>
            <a:spLocks noGrp="1" noChangeArrowheads="1"/>
          </p:cNvSpPr>
          <p:nvPr>
            <p:ph type="body" idx="1"/>
          </p:nvPr>
        </p:nvSpPr>
        <p:spPr>
          <a:xfrm>
            <a:off x="1918205" y="1493939"/>
            <a:ext cx="6176962" cy="2638425"/>
          </a:xfrm>
        </p:spPr>
        <p:txBody>
          <a:bodyPr rtlCol="0">
            <a:noAutofit/>
          </a:bodyPr>
          <a:lstStyle/>
          <a:p>
            <a:pPr eaLnBrk="1" fontAlgn="auto" hangingPunct="1">
              <a:spcAft>
                <a:spcPts val="0"/>
              </a:spcAft>
              <a:buClr>
                <a:schemeClr val="tx1">
                  <a:lumMod val="65000"/>
                  <a:lumOff val="35000"/>
                </a:schemeClr>
              </a:buClr>
              <a:buFont typeface="Arial"/>
              <a:buChar char="•"/>
              <a:defRPr/>
            </a:pPr>
            <a:r>
              <a:rPr lang="en-US" sz="2000" kern="700" dirty="0" smtClean="0"/>
              <a:t>17-3/4” Diameter</a:t>
            </a:r>
          </a:p>
          <a:p>
            <a:pPr eaLnBrk="1" fontAlgn="auto" hangingPunct="1">
              <a:spcAft>
                <a:spcPts val="0"/>
              </a:spcAft>
              <a:buClr>
                <a:schemeClr val="tx1">
                  <a:lumMod val="65000"/>
                  <a:lumOff val="35000"/>
                </a:schemeClr>
              </a:buClr>
              <a:buFont typeface="Arial"/>
              <a:buChar char="•"/>
              <a:defRPr/>
            </a:pPr>
            <a:r>
              <a:rPr lang="en-US" sz="2000" kern="700" dirty="0" smtClean="0"/>
              <a:t>65-1/2” Overall Height</a:t>
            </a:r>
          </a:p>
          <a:p>
            <a:pPr eaLnBrk="1" fontAlgn="auto" hangingPunct="1">
              <a:spcAft>
                <a:spcPts val="0"/>
              </a:spcAft>
              <a:buClr>
                <a:schemeClr val="tx1">
                  <a:lumMod val="65000"/>
                  <a:lumOff val="35000"/>
                </a:schemeClr>
              </a:buClr>
              <a:buFont typeface="Arial"/>
              <a:buChar char="•"/>
              <a:defRPr/>
            </a:pPr>
            <a:r>
              <a:rPr lang="en-US" sz="2000" kern="700" dirty="0" smtClean="0"/>
              <a:t>Rated capacity – 29 gallons</a:t>
            </a:r>
          </a:p>
          <a:p>
            <a:pPr eaLnBrk="1" fontAlgn="auto" hangingPunct="1">
              <a:spcAft>
                <a:spcPts val="0"/>
              </a:spcAft>
              <a:buClr>
                <a:schemeClr val="tx1">
                  <a:lumMod val="65000"/>
                  <a:lumOff val="35000"/>
                </a:schemeClr>
              </a:buClr>
              <a:buFont typeface="Arial"/>
              <a:buChar char="•"/>
              <a:defRPr/>
            </a:pPr>
            <a:r>
              <a:rPr lang="en-US" sz="2000" kern="700" dirty="0" smtClean="0"/>
              <a:t>60,000 Btu/h</a:t>
            </a:r>
          </a:p>
          <a:p>
            <a:pPr eaLnBrk="1" fontAlgn="auto" hangingPunct="1">
              <a:spcAft>
                <a:spcPts val="0"/>
              </a:spcAft>
              <a:buClr>
                <a:schemeClr val="tx1">
                  <a:lumMod val="65000"/>
                  <a:lumOff val="35000"/>
                </a:schemeClr>
              </a:buClr>
              <a:buFont typeface="Arial"/>
              <a:buChar char="•"/>
              <a:defRPr/>
            </a:pPr>
            <a:r>
              <a:rPr lang="en-US" sz="2000" kern="700" dirty="0" smtClean="0"/>
              <a:t>ProtectionPlus™ warranty upgrade available</a:t>
            </a:r>
          </a:p>
          <a:p>
            <a:pPr eaLnBrk="1" fontAlgn="auto" hangingPunct="1">
              <a:lnSpc>
                <a:spcPct val="150000"/>
              </a:lnSpc>
              <a:spcAft>
                <a:spcPts val="0"/>
              </a:spcAft>
              <a:buClr>
                <a:schemeClr val="tx1">
                  <a:lumMod val="65000"/>
                  <a:lumOff val="35000"/>
                </a:schemeClr>
              </a:buClr>
              <a:buFont typeface="Arial"/>
              <a:buChar char="•"/>
              <a:defRPr/>
            </a:pPr>
            <a:r>
              <a:rPr lang="en-US" sz="2000" kern="700" dirty="0" smtClean="0"/>
              <a:t>Utilizes current Guardian FVIR platform</a:t>
            </a:r>
          </a:p>
          <a:p>
            <a:pPr marL="687388" lvl="1" indent="-284163" eaLnBrk="1" fontAlgn="auto" hangingPunct="1">
              <a:spcBef>
                <a:spcPts val="0"/>
              </a:spcBef>
              <a:spcAft>
                <a:spcPts val="0"/>
              </a:spcAft>
              <a:buClr>
                <a:schemeClr val="tx1">
                  <a:lumMod val="65000"/>
                  <a:lumOff val="35000"/>
                </a:schemeClr>
              </a:buClr>
              <a:buFont typeface="Arial"/>
              <a:buChar char="–"/>
              <a:defRPr/>
            </a:pPr>
            <a:r>
              <a:rPr lang="en-US" sz="1800" kern="700" dirty="0" smtClean="0"/>
              <a:t>Flammable Vapor Detection Sensor</a:t>
            </a:r>
          </a:p>
          <a:p>
            <a:pPr marL="687388" lvl="1" indent="-284163" eaLnBrk="1" fontAlgn="auto" hangingPunct="1">
              <a:spcBef>
                <a:spcPts val="0"/>
              </a:spcBef>
              <a:spcAft>
                <a:spcPts val="0"/>
              </a:spcAft>
              <a:buClr>
                <a:schemeClr val="tx1">
                  <a:lumMod val="65000"/>
                  <a:lumOff val="35000"/>
                </a:schemeClr>
              </a:buClr>
              <a:buFont typeface="Arial"/>
              <a:buChar char="–"/>
              <a:defRPr/>
            </a:pPr>
            <a:r>
              <a:rPr lang="en-US" sz="1800" kern="700" dirty="0" smtClean="0"/>
              <a:t>Arrestor plate technology</a:t>
            </a:r>
          </a:p>
          <a:p>
            <a:pPr marL="687388" lvl="1" indent="-284163" eaLnBrk="1" fontAlgn="auto" hangingPunct="1">
              <a:spcBef>
                <a:spcPts val="0"/>
              </a:spcBef>
              <a:spcAft>
                <a:spcPts val="0"/>
              </a:spcAft>
              <a:buClr>
                <a:schemeClr val="tx1">
                  <a:lumMod val="65000"/>
                  <a:lumOff val="35000"/>
                </a:schemeClr>
              </a:buClr>
              <a:buFont typeface="Arial"/>
              <a:buChar char="–"/>
              <a:defRPr/>
            </a:pPr>
            <a:r>
              <a:rPr lang="en-US" sz="1800" kern="700" dirty="0" smtClean="0"/>
              <a:t>TRD activated Air Shut-off</a:t>
            </a:r>
          </a:p>
          <a:p>
            <a:pPr marL="687388" lvl="1" indent="-284163" eaLnBrk="1" fontAlgn="auto" hangingPunct="1">
              <a:spcBef>
                <a:spcPts val="0"/>
              </a:spcBef>
              <a:spcAft>
                <a:spcPts val="0"/>
              </a:spcAft>
              <a:buClr>
                <a:schemeClr val="tx1">
                  <a:lumMod val="65000"/>
                  <a:lumOff val="35000"/>
                </a:schemeClr>
              </a:buClr>
              <a:buFont typeface="Arial"/>
              <a:buChar char="–"/>
              <a:defRPr/>
            </a:pPr>
            <a:r>
              <a:rPr lang="en-US" sz="1800" kern="700" dirty="0" smtClean="0"/>
              <a:t>Flammable vapor detection sensor</a:t>
            </a:r>
          </a:p>
          <a:p>
            <a:pPr marL="687388" lvl="1" indent="-284163" eaLnBrk="1" fontAlgn="auto" hangingPunct="1">
              <a:spcBef>
                <a:spcPts val="0"/>
              </a:spcBef>
              <a:spcAft>
                <a:spcPts val="0"/>
              </a:spcAft>
              <a:buClr>
                <a:schemeClr val="tx1">
                  <a:lumMod val="65000"/>
                  <a:lumOff val="35000"/>
                </a:schemeClr>
              </a:buClr>
              <a:buFont typeface="Arial"/>
              <a:buChar char="–"/>
              <a:defRPr/>
            </a:pPr>
            <a:r>
              <a:rPr lang="en-US" sz="1800" kern="700" dirty="0" smtClean="0"/>
              <a:t>Spark to pilot</a:t>
            </a:r>
          </a:p>
        </p:txBody>
      </p:sp>
      <p:sp>
        <p:nvSpPr>
          <p:cNvPr id="11"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66</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8" name="TextBox 17"/>
          <p:cNvSpPr txBox="1"/>
          <p:nvPr/>
        </p:nvSpPr>
        <p:spPr>
          <a:xfrm>
            <a:off x="4666134" y="6085442"/>
            <a:ext cx="1737399" cy="276999"/>
          </a:xfrm>
          <a:prstGeom prst="rect">
            <a:avLst/>
          </a:prstGeom>
          <a:noFill/>
        </p:spPr>
        <p:txBody>
          <a:bodyPr wrap="none" rtlCol="0">
            <a:spAutoFit/>
          </a:bodyPr>
          <a:lstStyle/>
          <a:p>
            <a:r>
              <a:rPr lang="en-US" sz="1200" dirty="0" smtClean="0">
                <a:solidFill>
                  <a:schemeClr val="tx1">
                    <a:lumMod val="65000"/>
                    <a:lumOff val="35000"/>
                  </a:schemeClr>
                </a:solidFill>
              </a:rPr>
              <a:t>Flammable Vapor Sensor</a:t>
            </a:r>
            <a:endParaRPr lang="en-US" sz="1200" dirty="0">
              <a:solidFill>
                <a:schemeClr val="tx1">
                  <a:lumMod val="65000"/>
                  <a:lumOff val="35000"/>
                </a:schemeClr>
              </a:solidFill>
            </a:endParaRPr>
          </a:p>
        </p:txBody>
      </p:sp>
      <p:grpSp>
        <p:nvGrpSpPr>
          <p:cNvPr id="19" name="Group 18"/>
          <p:cNvGrpSpPr/>
          <p:nvPr/>
        </p:nvGrpSpPr>
        <p:grpSpPr>
          <a:xfrm>
            <a:off x="4748382" y="3648311"/>
            <a:ext cx="4155736" cy="2565162"/>
            <a:chOff x="2848222" y="3835874"/>
            <a:chExt cx="4155736" cy="2565162"/>
          </a:xfrm>
        </p:grpSpPr>
        <p:pic>
          <p:nvPicPr>
            <p:cNvPr id="20" name="Picture 2" descr="\\bdataprod1\lbutler\My Documents\Presentations\2013 Presentations\Cutaway Images\Rheem-Classic_gas-cutaway_merged.png"/>
            <p:cNvPicPr>
              <a:picLocks noChangeAspect="1" noChangeArrowheads="1"/>
            </p:cNvPicPr>
            <p:nvPr/>
          </p:nvPicPr>
          <p:blipFill>
            <a:blip r:embed="rId3"/>
            <a:srcRect t="66528"/>
            <a:stretch>
              <a:fillRect/>
            </a:stretch>
          </p:blipFill>
          <p:spPr bwMode="auto">
            <a:xfrm>
              <a:off x="4169022" y="3835874"/>
              <a:ext cx="2834936" cy="2517537"/>
            </a:xfrm>
            <a:prstGeom prst="rect">
              <a:avLst/>
            </a:prstGeom>
            <a:noFill/>
          </p:spPr>
        </p:pic>
        <p:pic>
          <p:nvPicPr>
            <p:cNvPr id="21" name="Picture 6" descr="pv_fvir-sensor"/>
            <p:cNvPicPr>
              <a:picLocks noChangeAspect="1" noChangeArrowheads="1"/>
            </p:cNvPicPr>
            <p:nvPr/>
          </p:nvPicPr>
          <p:blipFill>
            <a:blip r:embed="rId4">
              <a:clrChange>
                <a:clrFrom>
                  <a:srgbClr val="FFFFFF"/>
                </a:clrFrom>
                <a:clrTo>
                  <a:srgbClr val="FFFFFF">
                    <a:alpha val="0"/>
                  </a:srgbClr>
                </a:clrTo>
              </a:clrChange>
            </a:blip>
            <a:srcRect r="114"/>
            <a:stretch>
              <a:fillRect/>
            </a:stretch>
          </p:blipFill>
          <p:spPr bwMode="auto">
            <a:xfrm>
              <a:off x="2848222" y="5078648"/>
              <a:ext cx="1273175" cy="1322388"/>
            </a:xfrm>
            <a:prstGeom prst="rect">
              <a:avLst/>
            </a:prstGeom>
            <a:noFill/>
            <a:ln w="9525">
              <a:noFill/>
              <a:miter lim="800000"/>
              <a:headEnd/>
              <a:tailEnd/>
            </a:ln>
          </p:spPr>
        </p:pic>
        <p:sp>
          <p:nvSpPr>
            <p:cNvPr id="22" name="Oval 21"/>
            <p:cNvSpPr>
              <a:spLocks noChangeAspect="1"/>
            </p:cNvSpPr>
            <p:nvPr/>
          </p:nvSpPr>
          <p:spPr>
            <a:xfrm>
              <a:off x="4682064" y="5832018"/>
              <a:ext cx="79864" cy="102840"/>
            </a:xfrm>
            <a:prstGeom prst="ellipse">
              <a:avLst/>
            </a:prstGeom>
            <a:solidFill>
              <a:schemeClr val="tx1">
                <a:lumMod val="50000"/>
                <a:lumOff val="50000"/>
              </a:schemeClr>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23" name="Line 10"/>
            <p:cNvSpPr>
              <a:spLocks noChangeShapeType="1"/>
            </p:cNvSpPr>
            <p:nvPr/>
          </p:nvSpPr>
          <p:spPr bwMode="auto">
            <a:xfrm>
              <a:off x="4130922" y="5881923"/>
              <a:ext cx="582612" cy="0"/>
            </a:xfrm>
            <a:prstGeom prst="line">
              <a:avLst/>
            </a:prstGeom>
            <a:noFill/>
            <a:ln w="38100">
              <a:solidFill>
                <a:srgbClr val="FF3300"/>
              </a:solidFill>
              <a:round/>
              <a:headEnd/>
              <a:tailEnd type="triangle" w="med" len="med"/>
            </a:ln>
          </p:spPr>
          <p:txBody>
            <a:bodyPr/>
            <a:lstStyle/>
            <a:p>
              <a:endParaRPr lang="en-US"/>
            </a:p>
          </p:txBody>
        </p:sp>
      </p:grpSp>
      <p:pic>
        <p:nvPicPr>
          <p:cNvPr id="24" name="Picture 2" descr="\\bdataprod1\lbutler\My Documents\Residential Reset Commercialization\Reset Images_Rheem+Ruud\Rheem Lower+Higher Res Cropped Pro Images\RHClassicPlus-XR90-BrassDV-Low.png"/>
          <p:cNvPicPr>
            <a:picLocks noChangeAspect="1" noChangeArrowheads="1"/>
          </p:cNvPicPr>
          <p:nvPr/>
        </p:nvPicPr>
        <p:blipFill>
          <a:blip r:embed="rId5"/>
          <a:srcRect/>
          <a:stretch>
            <a:fillRect/>
          </a:stretch>
        </p:blipFill>
        <p:spPr bwMode="auto">
          <a:xfrm>
            <a:off x="486658" y="1306950"/>
            <a:ext cx="1326772" cy="4682721"/>
          </a:xfrm>
          <a:prstGeom prst="rect">
            <a:avLst/>
          </a:prstGeom>
          <a:ln>
            <a:noFill/>
          </a:ln>
          <a:effectLst>
            <a:outerShdw blurRad="203200" dist="139700" dir="3180000" sx="91000" sy="91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dataprod1\lbutler\My Documents\Residential Reset Commercialization\Reset Images_Rheem+Ruud\Rheem Lower+Higher Res Cropped Pro Images\RHClassicPlus-XR90-BrassDV-Low.png"/>
          <p:cNvPicPr>
            <a:picLocks noChangeAspect="1" noChangeArrowheads="1"/>
          </p:cNvPicPr>
          <p:nvPr/>
        </p:nvPicPr>
        <p:blipFill>
          <a:blip r:embed="rId3"/>
          <a:srcRect/>
          <a:stretch>
            <a:fillRect/>
          </a:stretch>
        </p:blipFill>
        <p:spPr bwMode="auto">
          <a:xfrm>
            <a:off x="7480866" y="1365546"/>
            <a:ext cx="1434534" cy="5063057"/>
          </a:xfrm>
          <a:prstGeom prst="rect">
            <a:avLst/>
          </a:prstGeom>
          <a:ln>
            <a:noFill/>
          </a:ln>
          <a:effectLst>
            <a:outerShdw blurRad="203200" dist="139700" dir="3180000" sx="91000" sy="91000" algn="tl" rotWithShape="0">
              <a:srgbClr val="333333">
                <a:alpha val="65000"/>
              </a:srgbClr>
            </a:outerShdw>
          </a:effectLst>
        </p:spPr>
      </p:pic>
      <p:pic>
        <p:nvPicPr>
          <p:cNvPr id="14340" name="Picture 3"/>
          <p:cNvPicPr>
            <a:picLocks noChangeAspect="1" noChangeArrowheads="1"/>
          </p:cNvPicPr>
          <p:nvPr/>
        </p:nvPicPr>
        <p:blipFill>
          <a:blip r:embed="rId4"/>
          <a:srcRect/>
          <a:stretch>
            <a:fillRect/>
          </a:stretch>
        </p:blipFill>
        <p:spPr bwMode="auto">
          <a:xfrm>
            <a:off x="5955714" y="1813726"/>
            <a:ext cx="595312" cy="885825"/>
          </a:xfrm>
          <a:prstGeom prst="rect">
            <a:avLst/>
          </a:prstGeom>
          <a:noFill/>
          <a:ln w="9525">
            <a:noFill/>
            <a:miter lim="800000"/>
            <a:headEnd/>
            <a:tailEnd/>
          </a:ln>
        </p:spPr>
      </p:pic>
      <p:sp>
        <p:nvSpPr>
          <p:cNvPr id="3" name="Content Placeholder 2"/>
          <p:cNvSpPr>
            <a:spLocks noGrp="1"/>
          </p:cNvSpPr>
          <p:nvPr>
            <p:ph idx="1"/>
          </p:nvPr>
        </p:nvSpPr>
        <p:spPr>
          <a:xfrm>
            <a:off x="767917" y="1520504"/>
            <a:ext cx="6540500" cy="4527958"/>
          </a:xfrm>
        </p:spPr>
        <p:txBody>
          <a:bodyPr>
            <a:normAutofit fontScale="85000" lnSpcReduction="20000"/>
          </a:bodyPr>
          <a:lstStyle/>
          <a:p>
            <a:pPr marL="230188" indent="-230188">
              <a:spcAft>
                <a:spcPts val="600"/>
              </a:spcAft>
              <a:buClr>
                <a:schemeClr val="tx1">
                  <a:lumMod val="65000"/>
                  <a:lumOff val="35000"/>
                </a:schemeClr>
              </a:buClr>
              <a:defRPr/>
            </a:pPr>
            <a:r>
              <a:rPr lang="en-US" sz="2600" dirty="0" smtClean="0"/>
              <a:t>Standard ¾” top connect inlet/outlet</a:t>
            </a:r>
          </a:p>
          <a:p>
            <a:pPr marL="230188" indent="-230188">
              <a:spcAft>
                <a:spcPts val="600"/>
              </a:spcAft>
              <a:buClr>
                <a:schemeClr val="tx1">
                  <a:lumMod val="65000"/>
                  <a:lumOff val="35000"/>
                </a:schemeClr>
              </a:buClr>
              <a:defRPr/>
            </a:pPr>
            <a:r>
              <a:rPr lang="en-US" sz="2600" dirty="0" smtClean="0"/>
              <a:t>Therm-X-Guard thermal expansion tank is recommended due to the high recovery</a:t>
            </a:r>
          </a:p>
          <a:p>
            <a:pPr marL="230188" indent="-230188">
              <a:spcAft>
                <a:spcPts val="600"/>
              </a:spcAft>
              <a:buClr>
                <a:schemeClr val="tx1">
                  <a:lumMod val="65000"/>
                  <a:lumOff val="35000"/>
                </a:schemeClr>
              </a:buClr>
              <a:defRPr/>
            </a:pPr>
            <a:r>
              <a:rPr lang="en-US" sz="2600" dirty="0" smtClean="0"/>
              <a:t>110V power source, 8’ power cord included</a:t>
            </a:r>
          </a:p>
          <a:p>
            <a:pPr marL="230188" indent="-230188">
              <a:spcAft>
                <a:spcPts val="600"/>
              </a:spcAft>
              <a:buClr>
                <a:schemeClr val="tx1">
                  <a:lumMod val="65000"/>
                  <a:lumOff val="35000"/>
                </a:schemeClr>
              </a:buClr>
              <a:defRPr/>
            </a:pPr>
            <a:r>
              <a:rPr lang="en-US" sz="2600" dirty="0" smtClean="0"/>
              <a:t>FV Sensor FVIR design</a:t>
            </a:r>
          </a:p>
          <a:p>
            <a:pPr marL="230188" indent="-230188">
              <a:spcAft>
                <a:spcPts val="600"/>
              </a:spcAft>
              <a:buClr>
                <a:schemeClr val="tx1">
                  <a:lumMod val="65000"/>
                  <a:lumOff val="35000"/>
                </a:schemeClr>
              </a:buClr>
              <a:defRPr/>
            </a:pPr>
            <a:r>
              <a:rPr lang="en-US" sz="2600" dirty="0" smtClean="0"/>
              <a:t>Self-Diagnostic Honeywell gas valve</a:t>
            </a:r>
          </a:p>
          <a:p>
            <a:pPr marL="230188" indent="-230188">
              <a:spcAft>
                <a:spcPts val="600"/>
              </a:spcAft>
              <a:buClr>
                <a:schemeClr val="tx1">
                  <a:lumMod val="65000"/>
                  <a:lumOff val="35000"/>
                </a:schemeClr>
              </a:buClr>
              <a:defRPr/>
            </a:pPr>
            <a:r>
              <a:rPr lang="en-US" sz="2600" dirty="0" smtClean="0"/>
              <a:t>Category I, double walled B-vent 3” or 4” </a:t>
            </a:r>
          </a:p>
          <a:p>
            <a:pPr lvl="1">
              <a:spcAft>
                <a:spcPts val="600"/>
              </a:spcAft>
              <a:buClr>
                <a:schemeClr val="tx1">
                  <a:lumMod val="65000"/>
                  <a:lumOff val="35000"/>
                </a:schemeClr>
              </a:buClr>
              <a:defRPr/>
            </a:pPr>
            <a:r>
              <a:rPr lang="en-US" sz="2400" dirty="0" smtClean="0"/>
              <a:t>Factory supplied 4” adaptor included </a:t>
            </a:r>
          </a:p>
          <a:p>
            <a:pPr lvl="1">
              <a:spcAft>
                <a:spcPts val="600"/>
              </a:spcAft>
              <a:buClr>
                <a:schemeClr val="tx1">
                  <a:lumMod val="65000"/>
                  <a:lumOff val="35000"/>
                </a:schemeClr>
              </a:buClr>
              <a:defRPr/>
            </a:pPr>
            <a:r>
              <a:rPr lang="en-US" sz="2400" dirty="0" smtClean="0"/>
              <a:t>Vertical venting only </a:t>
            </a:r>
          </a:p>
          <a:p>
            <a:pPr>
              <a:buFont typeface="Arial" charset="0"/>
              <a:buNone/>
              <a:defRPr/>
            </a:pPr>
            <a:r>
              <a:rPr lang="en-US" sz="2000" dirty="0" smtClean="0">
                <a:solidFill>
                  <a:schemeClr val="bg1">
                    <a:lumMod val="50000"/>
                  </a:schemeClr>
                </a:solidFill>
              </a:rPr>
              <a:t> </a:t>
            </a:r>
            <a:r>
              <a:rPr lang="en-US" sz="1200" dirty="0" smtClean="0">
                <a:solidFill>
                  <a:schemeClr val="bg1">
                    <a:lumMod val="50000"/>
                  </a:schemeClr>
                </a:solidFill>
              </a:rPr>
              <a:t/>
            </a:r>
            <a:br>
              <a:rPr lang="en-US" sz="1200" dirty="0" smtClean="0">
                <a:solidFill>
                  <a:schemeClr val="bg1">
                    <a:lumMod val="50000"/>
                  </a:schemeClr>
                </a:solidFill>
              </a:rPr>
            </a:br>
            <a:r>
              <a:rPr lang="en-US" dirty="0" smtClean="0"/>
              <a:t/>
            </a:r>
            <a:br>
              <a:rPr lang="en-US" dirty="0" smtClean="0"/>
            </a:br>
            <a:endParaRPr lang="en-US" dirty="0"/>
          </a:p>
        </p:txBody>
      </p:sp>
      <p:sp>
        <p:nvSpPr>
          <p:cNvPr id="14342" name="Title 1"/>
          <p:cNvSpPr>
            <a:spLocks noGrp="1"/>
          </p:cNvSpPr>
          <p:nvPr>
            <p:ph type="title"/>
          </p:nvPr>
        </p:nvSpPr>
        <p:spPr>
          <a:xfrm>
            <a:off x="457200" y="-150826"/>
            <a:ext cx="8229600" cy="1479171"/>
          </a:xfrm>
        </p:spPr>
        <p:txBody>
          <a:bodyPr>
            <a:normAutofit/>
          </a:bodyPr>
          <a:lstStyle/>
          <a:p>
            <a:r>
              <a:rPr lang="en-US" dirty="0" smtClean="0"/>
              <a:t>Classic Plus Induced Draft </a:t>
            </a:r>
            <a:br>
              <a:rPr lang="en-US" dirty="0" smtClean="0"/>
            </a:br>
            <a:r>
              <a:rPr lang="en-US" dirty="0" smtClean="0"/>
              <a:t>Installation</a:t>
            </a:r>
          </a:p>
        </p:txBody>
      </p:sp>
      <p:sp>
        <p:nvSpPr>
          <p:cNvPr id="9" name="Right Arrow 8"/>
          <p:cNvSpPr>
            <a:spLocks noChangeAspect="1"/>
          </p:cNvSpPr>
          <p:nvPr/>
        </p:nvSpPr>
        <p:spPr>
          <a:xfrm rot="1440000">
            <a:off x="7029957" y="4831439"/>
            <a:ext cx="953131" cy="676275"/>
          </a:xfrm>
          <a:prstGeom prst="rightArrow">
            <a:avLst/>
          </a:prstGeom>
          <a:solidFill>
            <a:srgbClr val="27759C"/>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13"/>
          <p:cNvGrpSpPr/>
          <p:nvPr/>
        </p:nvGrpSpPr>
        <p:grpSpPr>
          <a:xfrm>
            <a:off x="8331664" y="1134610"/>
            <a:ext cx="812336" cy="1122029"/>
            <a:chOff x="8331664" y="1134610"/>
            <a:chExt cx="812336" cy="1122029"/>
          </a:xfrm>
        </p:grpSpPr>
        <p:sp>
          <p:nvSpPr>
            <p:cNvPr id="12" name="Rectangle 11"/>
            <p:cNvSpPr/>
            <p:nvPr/>
          </p:nvSpPr>
          <p:spPr>
            <a:xfrm>
              <a:off x="8331664" y="1134610"/>
              <a:ext cx="812335" cy="736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8915400" y="1520504"/>
              <a:ext cx="228600" cy="736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4"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7" name="Picture 2" descr="R:\2012-VBL-Product-Images\Rheem Residential\Gas Water Heaters\RHM-XR90.jpg"/>
          <p:cNvPicPr>
            <a:picLocks noChangeAspect="1" noChangeArrowheads="1"/>
          </p:cNvPicPr>
          <p:nvPr/>
        </p:nvPicPr>
        <p:blipFill>
          <a:blip r:embed="rId5">
            <a:clrChange>
              <a:clrFrom>
                <a:srgbClr val="FFFFFF"/>
              </a:clrFrom>
              <a:clrTo>
                <a:srgbClr val="FFFFFF">
                  <a:alpha val="0"/>
                </a:srgbClr>
              </a:clrTo>
            </a:clrChange>
          </a:blip>
          <a:srcRect l="22213" t="86996" r="33852" b="6"/>
          <a:stretch>
            <a:fillRect/>
          </a:stretch>
        </p:blipFill>
        <p:spPr bwMode="auto">
          <a:xfrm>
            <a:off x="5955714" y="4171950"/>
            <a:ext cx="1352703" cy="121645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2012-VBL-Product-Images\Rheem Residential\Gas Water Heaters\RHM-XR90.jpg"/>
          <p:cNvPicPr>
            <a:picLocks noChangeAspect="1" noChangeArrowheads="1"/>
          </p:cNvPicPr>
          <p:nvPr/>
        </p:nvPicPr>
        <p:blipFill>
          <a:blip r:embed="rId3">
            <a:clrChange>
              <a:clrFrom>
                <a:srgbClr val="FFFFFF"/>
              </a:clrFrom>
              <a:clrTo>
                <a:srgbClr val="FFFFFF">
                  <a:alpha val="0"/>
                </a:srgbClr>
              </a:clrTo>
            </a:clrChange>
          </a:blip>
          <a:srcRect b="42917"/>
          <a:stretch>
            <a:fillRect/>
          </a:stretch>
        </p:blipFill>
        <p:spPr bwMode="auto">
          <a:xfrm>
            <a:off x="6074955" y="2099738"/>
            <a:ext cx="2742143" cy="4758262"/>
          </a:xfrm>
          <a:prstGeom prst="rect">
            <a:avLst/>
          </a:prstGeom>
          <a:noFill/>
        </p:spPr>
      </p:pic>
      <p:sp>
        <p:nvSpPr>
          <p:cNvPr id="35842" name="Rectangle 2"/>
          <p:cNvSpPr>
            <a:spLocks noChangeArrowheads="1"/>
          </p:cNvSpPr>
          <p:nvPr/>
        </p:nvSpPr>
        <p:spPr bwMode="auto">
          <a:xfrm>
            <a:off x="786468" y="1515611"/>
            <a:ext cx="7208240" cy="1470025"/>
          </a:xfrm>
          <a:prstGeom prst="rect">
            <a:avLst/>
          </a:prstGeom>
          <a:noFill/>
          <a:ln w="9525">
            <a:noFill/>
            <a:miter lim="800000"/>
            <a:headEnd/>
            <a:tailEnd/>
          </a:ln>
        </p:spPr>
        <p:txBody>
          <a:bodyPr anchor="ctr"/>
          <a:lstStyle/>
          <a:p>
            <a:pPr fontAlgn="auto">
              <a:spcBef>
                <a:spcPts val="0"/>
              </a:spcBef>
              <a:spcAft>
                <a:spcPts val="0"/>
              </a:spcAft>
              <a:defRPr/>
            </a:pPr>
            <a:r>
              <a:rPr lang="en-US" sz="4000" dirty="0">
                <a:solidFill>
                  <a:schemeClr val="tx1">
                    <a:lumMod val="65000"/>
                    <a:lumOff val="35000"/>
                  </a:schemeClr>
                </a:solidFill>
                <a:latin typeface="+mj-lt"/>
              </a:rPr>
              <a:t>Questions?</a:t>
            </a:r>
          </a:p>
        </p:txBody>
      </p:sp>
      <p:sp>
        <p:nvSpPr>
          <p:cNvPr id="16390" name="Rectangle 5"/>
          <p:cNvSpPr>
            <a:spLocks noChangeArrowheads="1"/>
          </p:cNvSpPr>
          <p:nvPr/>
        </p:nvSpPr>
        <p:spPr bwMode="auto">
          <a:xfrm>
            <a:off x="802546" y="2743200"/>
            <a:ext cx="4852019" cy="3323987"/>
          </a:xfrm>
          <a:prstGeom prst="rect">
            <a:avLst/>
          </a:prstGeom>
          <a:noFill/>
          <a:ln w="9525">
            <a:noFill/>
            <a:miter lim="800000"/>
            <a:headEnd/>
            <a:tailEnd/>
          </a:ln>
        </p:spPr>
        <p:txBody>
          <a:bodyPr wrap="square">
            <a:spAutoFit/>
          </a:bodyPr>
          <a:lstStyle/>
          <a:p>
            <a:pPr>
              <a:defRPr/>
            </a:pPr>
            <a:r>
              <a:rPr lang="en-US" sz="2400" b="1" dirty="0" smtClean="0">
                <a:solidFill>
                  <a:schemeClr val="tx1">
                    <a:lumMod val="65000"/>
                    <a:lumOff val="35000"/>
                  </a:schemeClr>
                </a:solidFill>
              </a:rPr>
              <a:t>Classic Plus Induced Draft</a:t>
            </a:r>
            <a:endParaRPr lang="en-US" sz="2400" b="1" dirty="0">
              <a:solidFill>
                <a:schemeClr val="tx1">
                  <a:lumMod val="65000"/>
                  <a:lumOff val="35000"/>
                </a:schemeClr>
              </a:solidFill>
            </a:endParaRPr>
          </a:p>
          <a:p>
            <a:pPr>
              <a:defRPr/>
            </a:pPr>
            <a:r>
              <a:rPr lang="en-US" sz="2400" dirty="0">
                <a:solidFill>
                  <a:schemeClr val="tx1">
                    <a:lumMod val="65000"/>
                    <a:lumOff val="35000"/>
                  </a:schemeClr>
                </a:solidFill>
              </a:rPr>
              <a:t>Residential Fan Assist Draft Induced </a:t>
            </a:r>
            <a:r>
              <a:rPr lang="en-US" sz="2400" dirty="0" smtClean="0">
                <a:solidFill>
                  <a:schemeClr val="tx1">
                    <a:lumMod val="65000"/>
                    <a:lumOff val="35000"/>
                  </a:schemeClr>
                </a:solidFill>
              </a:rPr>
              <a:t>Natural </a:t>
            </a:r>
            <a:r>
              <a:rPr lang="en-US" sz="2400" dirty="0">
                <a:solidFill>
                  <a:schemeClr val="tx1">
                    <a:lumMod val="65000"/>
                    <a:lumOff val="35000"/>
                  </a:schemeClr>
                </a:solidFill>
              </a:rPr>
              <a:t>Gas Water </a:t>
            </a:r>
            <a:r>
              <a:rPr lang="en-US" sz="2400" dirty="0" smtClean="0">
                <a:solidFill>
                  <a:schemeClr val="tx1">
                    <a:lumMod val="65000"/>
                    <a:lumOff val="35000"/>
                  </a:schemeClr>
                </a:solidFill>
              </a:rPr>
              <a:t>Heater</a:t>
            </a:r>
          </a:p>
          <a:p>
            <a:pPr>
              <a:defRPr/>
            </a:pPr>
            <a:r>
              <a:rPr lang="en-US" sz="2400" dirty="0" smtClean="0">
                <a:solidFill>
                  <a:schemeClr val="tx1">
                    <a:lumMod val="65000"/>
                    <a:lumOff val="35000"/>
                  </a:schemeClr>
                </a:solidFill>
              </a:rPr>
              <a:t>Earn ProClub Points!</a:t>
            </a:r>
            <a:endParaRPr lang="en-US" sz="2400" dirty="0">
              <a:solidFill>
                <a:schemeClr val="tx1">
                  <a:lumMod val="65000"/>
                  <a:lumOff val="35000"/>
                </a:schemeClr>
              </a:solidFill>
            </a:endParaRPr>
          </a:p>
          <a:p>
            <a:pPr>
              <a:defRPr/>
            </a:pPr>
            <a:endParaRPr lang="en-US" sz="2000" dirty="0">
              <a:solidFill>
                <a:schemeClr val="tx1">
                  <a:lumMod val="65000"/>
                  <a:lumOff val="35000"/>
                </a:schemeClr>
              </a:solidFill>
            </a:endParaRPr>
          </a:p>
          <a:p>
            <a:pPr marL="177800" indent="-177800">
              <a:defRPr/>
            </a:pPr>
            <a:r>
              <a:rPr lang="en-US" sz="2000" b="1" i="1" dirty="0">
                <a:solidFill>
                  <a:schemeClr val="tx1">
                    <a:lumMod val="65000"/>
                    <a:lumOff val="35000"/>
                  </a:schemeClr>
                </a:solidFill>
              </a:rPr>
              <a:t>Compact – Energy Efficient </a:t>
            </a:r>
            <a:r>
              <a:rPr lang="en-US" sz="2000" b="1" i="1" dirty="0" smtClean="0">
                <a:solidFill>
                  <a:schemeClr val="tx1">
                    <a:lumMod val="65000"/>
                    <a:lumOff val="35000"/>
                  </a:schemeClr>
                </a:solidFill>
              </a:rPr>
              <a:t>– Powerful</a:t>
            </a:r>
            <a:endParaRPr lang="en-US" dirty="0" smtClean="0">
              <a:solidFill>
                <a:schemeClr val="tx1">
                  <a:lumMod val="65000"/>
                  <a:lumOff val="35000"/>
                </a:schemeClr>
              </a:solidFill>
            </a:endParaRPr>
          </a:p>
          <a:p>
            <a:pPr marL="177800" indent="-177800">
              <a:defRPr/>
            </a:pPr>
            <a:endParaRPr lang="en-US" dirty="0" smtClean="0">
              <a:solidFill>
                <a:schemeClr val="tx1">
                  <a:lumMod val="65000"/>
                  <a:lumOff val="35000"/>
                </a:schemeClr>
              </a:solidFill>
            </a:endParaRPr>
          </a:p>
          <a:p>
            <a:pPr>
              <a:defRPr/>
            </a:pPr>
            <a:r>
              <a:rPr lang="en-US" dirty="0" smtClean="0">
                <a:solidFill>
                  <a:schemeClr val="tx1">
                    <a:lumMod val="65000"/>
                    <a:lumOff val="35000"/>
                  </a:schemeClr>
                </a:solidFill>
              </a:rPr>
              <a:t>sales@rheem.com</a:t>
            </a:r>
            <a:br>
              <a:rPr lang="en-US" dirty="0" smtClean="0">
                <a:solidFill>
                  <a:schemeClr val="tx1">
                    <a:lumMod val="65000"/>
                    <a:lumOff val="35000"/>
                  </a:schemeClr>
                </a:solidFill>
              </a:rPr>
            </a:br>
            <a:r>
              <a:rPr lang="en-US" dirty="0" smtClean="0">
                <a:solidFill>
                  <a:schemeClr val="tx1">
                    <a:lumMod val="65000"/>
                    <a:lumOff val="35000"/>
                  </a:schemeClr>
                </a:solidFill>
              </a:rPr>
              <a:t>800-621-5622</a:t>
            </a:r>
            <a:endParaRPr lang="en-US" dirty="0">
              <a:solidFill>
                <a:schemeClr val="tx1">
                  <a:lumMod val="65000"/>
                  <a:lumOff val="35000"/>
                </a:schemeClr>
              </a:solidFill>
            </a:endParaRPr>
          </a:p>
          <a:p>
            <a:pPr>
              <a:defRPr/>
            </a:pPr>
            <a:endParaRPr lang="en-US" sz="2000" dirty="0">
              <a:solidFill>
                <a:schemeClr val="tx1">
                  <a:lumMod val="65000"/>
                  <a:lumOff val="35000"/>
                </a:schemeClr>
              </a:solidFill>
              <a:latin typeface="Cambria" pitchFamily="18" charset="0"/>
            </a:endParaRPr>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68</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6" name="Picture 2" descr="\\bdataprod1\lbutler\My Documents\Residential Reset Commercialization\Reset Images_Rheem+Ruud\Rheem Lower+Higher Res Cropped Pro Images\RHClassicPlus-XR90-BrassDV-Low.png"/>
          <p:cNvPicPr>
            <a:picLocks noChangeAspect="1" noChangeArrowheads="1"/>
          </p:cNvPicPr>
          <p:nvPr/>
        </p:nvPicPr>
        <p:blipFill>
          <a:blip r:embed="rId4"/>
          <a:srcRect b="50529"/>
          <a:stretch>
            <a:fillRect/>
          </a:stretch>
        </p:blipFill>
        <p:spPr bwMode="auto">
          <a:xfrm>
            <a:off x="6074955" y="2099738"/>
            <a:ext cx="2725194" cy="4758262"/>
          </a:xfrm>
          <a:prstGeom prst="rect">
            <a:avLst/>
          </a:prstGeom>
          <a:ln>
            <a:noFill/>
          </a:ln>
          <a:effectLst>
            <a:outerShdw blurRad="203200" dist="139700" dir="3180000" sx="91000" sy="91000" algn="tl" rotWithShape="0">
              <a:srgbClr val="333333">
                <a:alpha val="65000"/>
              </a:srgbClr>
            </a:outerShdw>
          </a:effectLst>
        </p:spPr>
      </p:pic>
      <p:pic>
        <p:nvPicPr>
          <p:cNvPr id="7" name="Picture 3"/>
          <p:cNvPicPr>
            <a:picLocks noChangeAspect="1" noChangeArrowheads="1"/>
          </p:cNvPicPr>
          <p:nvPr/>
        </p:nvPicPr>
        <p:blipFill>
          <a:blip r:embed="rId5"/>
          <a:srcRect r="21"/>
          <a:stretch>
            <a:fillRect/>
          </a:stretch>
        </p:blipFill>
        <p:spPr bwMode="auto">
          <a:xfrm rot="962063">
            <a:off x="7586240" y="5117892"/>
            <a:ext cx="1157501" cy="1534686"/>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10" name="Picture 3" descr="\\bdataprod1\lbutler\My Documents\Presentations\2013 Presentations\ProClubIcons\2ProClubPts.png"/>
          <p:cNvPicPr>
            <a:picLocks noChangeAspect="1" noChangeArrowheads="1"/>
          </p:cNvPicPr>
          <p:nvPr/>
        </p:nvPicPr>
        <p:blipFill>
          <a:blip r:embed="rId6"/>
          <a:srcRect/>
          <a:stretch>
            <a:fillRect/>
          </a:stretch>
        </p:blipFill>
        <p:spPr bwMode="auto">
          <a:xfrm>
            <a:off x="6965511" y="5826741"/>
            <a:ext cx="862586" cy="862586"/>
          </a:xfrm>
          <a:prstGeom prst="rect">
            <a:avLst/>
          </a:prstGeom>
          <a:noFill/>
        </p:spPr>
      </p:pic>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bdataprod1\lbutler\My Documents\Residential Reset Commercialization\Reset Images_Rheem+Ruud\Rheem Lower+Higher Res Cropped Pro Images\RHClassic-Tall-Std-Gas-BrassDV-Low.png"/>
          <p:cNvPicPr>
            <a:picLocks noChangeAspect="1" noChangeArrowheads="1"/>
          </p:cNvPicPr>
          <p:nvPr/>
        </p:nvPicPr>
        <p:blipFill>
          <a:blip r:embed="rId2"/>
          <a:srcRect/>
          <a:stretch>
            <a:fillRect/>
          </a:stretch>
        </p:blipFill>
        <p:spPr bwMode="auto">
          <a:xfrm>
            <a:off x="821911" y="1495120"/>
            <a:ext cx="1615726" cy="4381629"/>
          </a:xfrm>
          <a:prstGeom prst="rect">
            <a:avLst/>
          </a:prstGeom>
          <a:noFill/>
        </p:spPr>
      </p:pic>
      <p:sp>
        <p:nvSpPr>
          <p:cNvPr id="5" name="TextBox 4"/>
          <p:cNvSpPr txBox="1"/>
          <p:nvPr/>
        </p:nvSpPr>
        <p:spPr>
          <a:xfrm>
            <a:off x="0" y="205711"/>
            <a:ext cx="9143999" cy="646331"/>
          </a:xfrm>
          <a:prstGeom prst="rect">
            <a:avLst/>
          </a:prstGeom>
          <a:noFill/>
        </p:spPr>
        <p:txBody>
          <a:bodyPr wrap="square">
            <a:spAutoFit/>
          </a:bodyPr>
          <a:lstStyle/>
          <a:p>
            <a:pPr algn="ctr">
              <a:defRPr/>
            </a:pPr>
            <a:r>
              <a:rPr lang="en-US" sz="3600" dirty="0" smtClean="0">
                <a:solidFill>
                  <a:schemeClr val="bg1">
                    <a:lumMod val="85000"/>
                  </a:schemeClr>
                </a:solidFill>
                <a:latin typeface="+mj-lt"/>
              </a:rPr>
              <a:t>Classic</a:t>
            </a:r>
            <a:r>
              <a:rPr lang="en-US" sz="3600" dirty="0" smtClean="0">
                <a:solidFill>
                  <a:schemeClr val="bg1">
                    <a:lumMod val="85000"/>
                  </a:schemeClr>
                </a:solidFill>
              </a:rPr>
              <a:t>™</a:t>
            </a:r>
            <a:r>
              <a:rPr lang="en-US" sz="3600" dirty="0" smtClean="0">
                <a:solidFill>
                  <a:schemeClr val="bg1">
                    <a:lumMod val="85000"/>
                  </a:schemeClr>
                </a:solidFill>
                <a:latin typeface="+mj-lt"/>
              </a:rPr>
              <a:t> Gas Atmospheric </a:t>
            </a:r>
            <a:r>
              <a:rPr lang="en-US" sz="3600" dirty="0">
                <a:solidFill>
                  <a:schemeClr val="bg1">
                    <a:lumMod val="85000"/>
                  </a:schemeClr>
                </a:solidFill>
                <a:latin typeface="+mj-lt"/>
              </a:rPr>
              <a:t>Vent</a:t>
            </a:r>
          </a:p>
        </p:txBody>
      </p:sp>
      <p:sp>
        <p:nvSpPr>
          <p:cNvPr id="6" name="TextBox 5"/>
          <p:cNvSpPr txBox="1"/>
          <p:nvPr/>
        </p:nvSpPr>
        <p:spPr>
          <a:xfrm>
            <a:off x="2592112" y="1609549"/>
            <a:ext cx="6394869" cy="3862596"/>
          </a:xfrm>
          <a:prstGeom prst="rect">
            <a:avLst/>
          </a:prstGeom>
          <a:noFill/>
        </p:spPr>
        <p:txBody>
          <a:bodyPr wrap="square">
            <a:spAutoFit/>
          </a:bodyPr>
          <a:lstStyle/>
          <a:p>
            <a:pPr>
              <a:buFont typeface="Arial" pitchFamily="34" charset="0"/>
              <a:buChar char="•"/>
              <a:tabLst>
                <a:tab pos="233363"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.58-.62 Energy Factor</a:t>
            </a: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smtClean="0">
                <a:solidFill>
                  <a:schemeClr val="tx1">
                    <a:lumMod val="50000"/>
                    <a:lumOff val="50000"/>
                  </a:schemeClr>
                </a:solidFill>
                <a:latin typeface="+mn-lt"/>
              </a:rPr>
              <a:t>6-Year warranty/ 10 years with</a:t>
            </a:r>
            <a:r>
              <a:rPr lang="en-US" sz="2000" dirty="0">
                <a:solidFill>
                  <a:schemeClr val="tx1">
                    <a:lumMod val="50000"/>
                    <a:lumOff val="50000"/>
                  </a:schemeClr>
                </a:solidFill>
              </a:rPr>
              <a:t> </a:t>
            </a:r>
            <a:r>
              <a:rPr lang="en-US" sz="2000" dirty="0" smtClean="0">
                <a:solidFill>
                  <a:schemeClr val="tx1">
                    <a:lumMod val="50000"/>
                    <a:lumOff val="50000"/>
                  </a:schemeClr>
                </a:solidFill>
              </a:rPr>
              <a:t>ProtectionPlus™ Kit</a:t>
            </a:r>
            <a:endParaRPr lang="en-US" sz="2000" dirty="0">
              <a:solidFill>
                <a:schemeClr val="tx1">
                  <a:lumMod val="50000"/>
                  <a:lumOff val="50000"/>
                </a:schemeClr>
              </a:solidFill>
              <a:latin typeface="+mn-lt"/>
            </a:endParaRPr>
          </a:p>
          <a:p>
            <a:pPr>
              <a:spcAft>
                <a:spcPts val="600"/>
              </a:spcAft>
              <a:buFont typeface="Arial" pitchFamily="34" charset="0"/>
              <a:buChar char="•"/>
              <a:tabLst>
                <a:tab pos="233363" algn="l"/>
              </a:tabLst>
              <a:defRPr/>
            </a:pPr>
            <a:r>
              <a:rPr lang="en-US" sz="2000" dirty="0" smtClean="0">
                <a:solidFill>
                  <a:schemeClr val="tx1">
                    <a:lumMod val="50000"/>
                    <a:lumOff val="50000"/>
                  </a:schemeClr>
                </a:solidFill>
                <a:latin typeface="+mn-lt"/>
              </a:rPr>
              <a:t> 	Enhanced-flow brass drain valve </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EverKleen</a:t>
            </a:r>
            <a:r>
              <a:rPr lang="en-US" sz="2000" dirty="0" smtClean="0">
                <a:solidFill>
                  <a:schemeClr val="tx1">
                    <a:lumMod val="50000"/>
                    <a:lumOff val="50000"/>
                  </a:schemeClr>
                </a:solidFill>
              </a:rPr>
              <a:t> system fights sediment build up</a:t>
            </a:r>
            <a:endParaRPr lang="en-US" sz="2000" dirty="0" smtClean="0">
              <a:solidFill>
                <a:schemeClr val="tx1">
                  <a:lumMod val="50000"/>
                  <a:lumOff val="50000"/>
                </a:schemeClr>
              </a:solidFill>
              <a:latin typeface="+mn-lt"/>
            </a:endParaRP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smtClean="0">
                <a:solidFill>
                  <a:schemeClr val="tx1">
                    <a:lumMod val="50000"/>
                    <a:lumOff val="50000"/>
                  </a:schemeClr>
                </a:solidFill>
                <a:latin typeface="+mn-lt"/>
              </a:rPr>
              <a:t>29, 38</a:t>
            </a:r>
            <a:r>
              <a:rPr lang="en-US" sz="2000" dirty="0">
                <a:solidFill>
                  <a:schemeClr val="tx1">
                    <a:lumMod val="50000"/>
                    <a:lumOff val="50000"/>
                  </a:schemeClr>
                </a:solidFill>
                <a:latin typeface="+mn-lt"/>
              </a:rPr>
              <a:t>, 40, and 50-gallon tall </a:t>
            </a:r>
            <a:r>
              <a:rPr lang="en-US" sz="2000" dirty="0" smtClean="0">
                <a:solidFill>
                  <a:schemeClr val="tx1">
                    <a:lumMod val="50000"/>
                    <a:lumOff val="50000"/>
                  </a:schemeClr>
                </a:solidFill>
                <a:latin typeface="+mn-lt"/>
              </a:rPr>
              <a:t>models, with </a:t>
            </a:r>
            <a:br>
              <a:rPr lang="en-US" sz="2000" dirty="0" smtClean="0">
                <a:solidFill>
                  <a:schemeClr val="tx1">
                    <a:lumMod val="50000"/>
                    <a:lumOff val="50000"/>
                  </a:schemeClr>
                </a:solidFill>
                <a:latin typeface="+mn-lt"/>
              </a:rPr>
            </a:b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.62 EFs on 29, 40 and 50-gallon models</a:t>
            </a:r>
            <a:endParaRPr lang="en-US" sz="2000" dirty="0">
              <a:solidFill>
                <a:schemeClr val="tx1">
                  <a:lumMod val="50000"/>
                  <a:lumOff val="50000"/>
                </a:schemeClr>
              </a:solidFill>
              <a:latin typeface="+mn-lt"/>
            </a:endParaRPr>
          </a:p>
          <a:p>
            <a:pPr>
              <a:spcBef>
                <a:spcPts val="600"/>
              </a:spcBef>
              <a:buFont typeface="Arial" pitchFamily="34" charset="0"/>
              <a:buChar char="•"/>
              <a:tabLst>
                <a:tab pos="233363"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30</a:t>
            </a:r>
            <a:r>
              <a:rPr lang="en-US" sz="2000" dirty="0">
                <a:solidFill>
                  <a:schemeClr val="tx1">
                    <a:lumMod val="50000"/>
                    <a:lumOff val="50000"/>
                  </a:schemeClr>
                </a:solidFill>
                <a:latin typeface="+mn-lt"/>
              </a:rPr>
              <a:t>, 40, and 50-gallon short </a:t>
            </a:r>
            <a:r>
              <a:rPr lang="en-US" sz="2000" dirty="0" smtClean="0">
                <a:solidFill>
                  <a:schemeClr val="tx1">
                    <a:lumMod val="50000"/>
                    <a:lumOff val="50000"/>
                  </a:schemeClr>
                </a:solidFill>
                <a:latin typeface="+mn-lt"/>
              </a:rPr>
              <a:t>models, with </a:t>
            </a:r>
            <a:br>
              <a:rPr lang="en-US" sz="2000" dirty="0" smtClean="0">
                <a:solidFill>
                  <a:schemeClr val="tx1">
                    <a:lumMod val="50000"/>
                    <a:lumOff val="50000"/>
                  </a:schemeClr>
                </a:solidFill>
                <a:latin typeface="+mn-lt"/>
              </a:rPr>
            </a:b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.62 EF on the 40-gallon model</a:t>
            </a:r>
            <a:endParaRPr lang="en-US" sz="2000" dirty="0">
              <a:solidFill>
                <a:schemeClr val="tx1">
                  <a:lumMod val="50000"/>
                  <a:lumOff val="50000"/>
                </a:schemeClr>
              </a:solidFill>
              <a:latin typeface="+mn-lt"/>
            </a:endParaRPr>
          </a:p>
          <a:p>
            <a:pPr>
              <a:lnSpc>
                <a:spcPct val="150000"/>
              </a:lnSpc>
              <a:spcAft>
                <a:spcPts val="600"/>
              </a:spcAft>
              <a:buFont typeface="Arial" pitchFamily="34" charset="0"/>
              <a:buChar char="•"/>
              <a:tabLst>
                <a:tab pos="233363" algn="l"/>
              </a:tabLst>
              <a:defRPr/>
            </a:pPr>
            <a:r>
              <a:rPr lang="en-US" sz="2000" dirty="0">
                <a:solidFill>
                  <a:schemeClr val="tx1">
                    <a:lumMod val="50000"/>
                    <a:lumOff val="50000"/>
                  </a:schemeClr>
                </a:solidFill>
              </a:rPr>
              <a:t>  </a:t>
            </a:r>
            <a:r>
              <a:rPr lang="en-US" sz="2000" dirty="0" smtClean="0">
                <a:solidFill>
                  <a:schemeClr val="tx1">
                    <a:lumMod val="50000"/>
                    <a:lumOff val="50000"/>
                  </a:schemeClr>
                </a:solidFill>
              </a:rPr>
              <a:t>	</a:t>
            </a:r>
            <a:r>
              <a:rPr lang="en-US" sz="2000" dirty="0" smtClean="0">
                <a:solidFill>
                  <a:schemeClr val="tx1">
                    <a:lumMod val="50000"/>
                    <a:lumOff val="50000"/>
                  </a:schemeClr>
                </a:solidFill>
                <a:latin typeface="+mn-lt"/>
              </a:rPr>
              <a:t>Natural </a:t>
            </a:r>
            <a:r>
              <a:rPr lang="en-US" sz="2000" dirty="0">
                <a:solidFill>
                  <a:schemeClr val="tx1">
                    <a:lumMod val="50000"/>
                    <a:lumOff val="50000"/>
                  </a:schemeClr>
                </a:solidFill>
                <a:latin typeface="+mn-lt"/>
              </a:rPr>
              <a:t>and LP fuel </a:t>
            </a:r>
            <a:r>
              <a:rPr lang="en-US" sz="2000" dirty="0" smtClean="0">
                <a:solidFill>
                  <a:schemeClr val="tx1">
                    <a:lumMod val="50000"/>
                    <a:lumOff val="50000"/>
                  </a:schemeClr>
                </a:solidFill>
                <a:latin typeface="+mn-lt"/>
              </a:rPr>
              <a:t>types</a:t>
            </a:r>
            <a:endParaRPr lang="en-US" sz="2000" dirty="0">
              <a:solidFill>
                <a:schemeClr val="tx1">
                  <a:lumMod val="50000"/>
                  <a:lumOff val="50000"/>
                </a:schemeClr>
              </a:solidFill>
              <a:latin typeface="+mn-lt"/>
            </a:endParaRPr>
          </a:p>
          <a:p>
            <a:pPr>
              <a:buFont typeface="Arial" pitchFamily="34" charset="0"/>
              <a:buChar char="•"/>
              <a:tabLst>
                <a:tab pos="233363" algn="l"/>
              </a:tabLst>
              <a:defRPr/>
            </a:pP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M</a:t>
            </a:r>
            <a:r>
              <a:rPr lang="en-US" sz="2000" dirty="0" smtClean="0">
                <a:solidFill>
                  <a:schemeClr val="tx1">
                    <a:lumMod val="50000"/>
                    <a:lumOff val="50000"/>
                  </a:schemeClr>
                </a:solidFill>
                <a:latin typeface="+mn-lt"/>
              </a:rPr>
              <a:t>odels </a:t>
            </a:r>
            <a:r>
              <a:rPr lang="en-US" sz="2000" dirty="0">
                <a:solidFill>
                  <a:schemeClr val="tx1">
                    <a:lumMod val="50000"/>
                    <a:lumOff val="50000"/>
                  </a:schemeClr>
                </a:solidFill>
                <a:latin typeface="+mn-lt"/>
              </a:rPr>
              <a:t>are 40ng/J NOx </a:t>
            </a:r>
            <a:r>
              <a:rPr lang="en-US" sz="2000" dirty="0" smtClean="0">
                <a:solidFill>
                  <a:schemeClr val="tx1">
                    <a:lumMod val="50000"/>
                    <a:lumOff val="50000"/>
                  </a:schemeClr>
                </a:solidFill>
                <a:latin typeface="+mn-lt"/>
              </a:rPr>
              <a:t>and FVIR compliant</a:t>
            </a:r>
          </a:p>
        </p:txBody>
      </p:sp>
      <p:sp>
        <p:nvSpPr>
          <p:cNvPr id="7"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69</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sa map"/>
          <p:cNvPicPr>
            <a:picLocks noChangeAspect="1" noChangeArrowheads="1"/>
          </p:cNvPicPr>
          <p:nvPr/>
        </p:nvPicPr>
        <p:blipFill>
          <a:blip r:embed="rId3"/>
          <a:stretch>
            <a:fillRect/>
          </a:stretch>
        </p:blipFill>
        <p:spPr bwMode="auto">
          <a:xfrm>
            <a:off x="228600" y="1639888"/>
            <a:ext cx="8701088" cy="5057775"/>
          </a:xfrm>
          <a:prstGeom prst="rect">
            <a:avLst/>
          </a:prstGeom>
          <a:noFill/>
          <a:ln w="9525">
            <a:noFill/>
            <a:miter lim="800000"/>
            <a:headEnd/>
            <a:tailEnd/>
          </a:ln>
        </p:spPr>
      </p:pic>
      <p:pic>
        <p:nvPicPr>
          <p:cNvPr id="16387" name="Picture 3" descr="Rheem Truck"/>
          <p:cNvPicPr>
            <a:picLocks noChangeAspect="1" noChangeArrowheads="1"/>
          </p:cNvPicPr>
          <p:nvPr/>
        </p:nvPicPr>
        <p:blipFill>
          <a:blip r:embed="rId4"/>
          <a:srcRect/>
          <a:stretch>
            <a:fillRect/>
          </a:stretch>
        </p:blipFill>
        <p:spPr bwMode="auto">
          <a:xfrm>
            <a:off x="7858125" y="3035300"/>
            <a:ext cx="911225" cy="534988"/>
          </a:xfrm>
          <a:prstGeom prst="rect">
            <a:avLst/>
          </a:prstGeom>
          <a:noFill/>
          <a:ln w="9525">
            <a:noFill/>
            <a:miter lim="800000"/>
            <a:headEnd/>
            <a:tailEnd/>
          </a:ln>
        </p:spPr>
      </p:pic>
      <p:grpSp>
        <p:nvGrpSpPr>
          <p:cNvPr id="2" name="Group 20"/>
          <p:cNvGrpSpPr>
            <a:grpSpLocks/>
          </p:cNvGrpSpPr>
          <p:nvPr/>
        </p:nvGrpSpPr>
        <p:grpSpPr bwMode="auto">
          <a:xfrm>
            <a:off x="1141487" y="4645474"/>
            <a:ext cx="438150" cy="270080"/>
            <a:chOff x="4351" y="3562"/>
            <a:chExt cx="304" cy="193"/>
          </a:xfrm>
          <a:effectLst>
            <a:glow rad="63500">
              <a:srgbClr val="FFFF00">
                <a:alpha val="40000"/>
              </a:srgbClr>
            </a:glow>
          </a:effectLst>
        </p:grpSpPr>
        <p:sp>
          <p:nvSpPr>
            <p:cNvPr id="12771" name="Freeform 21"/>
            <p:cNvSpPr>
              <a:spLocks/>
            </p:cNvSpPr>
            <p:nvPr/>
          </p:nvSpPr>
          <p:spPr bwMode="auto">
            <a:xfrm>
              <a:off x="4351" y="3689"/>
              <a:ext cx="304" cy="66"/>
            </a:xfrm>
            <a:custGeom>
              <a:avLst/>
              <a:gdLst>
                <a:gd name="T0" fmla="*/ 21 w 304"/>
                <a:gd name="T1" fmla="*/ 19 h 66"/>
                <a:gd name="T2" fmla="*/ 0 w 304"/>
                <a:gd name="T3" fmla="*/ 22 h 66"/>
                <a:gd name="T4" fmla="*/ 166 w 304"/>
                <a:gd name="T5" fmla="*/ 65 h 66"/>
                <a:gd name="T6" fmla="*/ 303 w 304"/>
                <a:gd name="T7" fmla="*/ 35 h 66"/>
                <a:gd name="T8" fmla="*/ 159 w 304"/>
                <a:gd name="T9" fmla="*/ 0 h 66"/>
                <a:gd name="T10" fmla="*/ 21 w 304"/>
                <a:gd name="T11" fmla="*/ 19 h 66"/>
                <a:gd name="T12" fmla="*/ 21 w 304"/>
                <a:gd name="T13" fmla="*/ 19 h 66"/>
                <a:gd name="T14" fmla="*/ 0 60000 65536"/>
                <a:gd name="T15" fmla="*/ 0 60000 65536"/>
                <a:gd name="T16" fmla="*/ 0 60000 65536"/>
                <a:gd name="T17" fmla="*/ 0 60000 65536"/>
                <a:gd name="T18" fmla="*/ 0 60000 65536"/>
                <a:gd name="T19" fmla="*/ 0 60000 65536"/>
                <a:gd name="T20" fmla="*/ 0 60000 65536"/>
                <a:gd name="T21" fmla="*/ 0 w 304"/>
                <a:gd name="T22" fmla="*/ 0 h 66"/>
                <a:gd name="T23" fmla="*/ 304 w 304"/>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66">
                  <a:moveTo>
                    <a:pt x="21" y="19"/>
                  </a:moveTo>
                  <a:lnTo>
                    <a:pt x="0" y="22"/>
                  </a:lnTo>
                  <a:lnTo>
                    <a:pt x="166" y="65"/>
                  </a:lnTo>
                  <a:lnTo>
                    <a:pt x="303" y="35"/>
                  </a:lnTo>
                  <a:lnTo>
                    <a:pt x="159" y="0"/>
                  </a:lnTo>
                  <a:lnTo>
                    <a:pt x="21" y="19"/>
                  </a:lnTo>
                </a:path>
              </a:pathLst>
            </a:custGeom>
            <a:solidFill>
              <a:srgbClr val="C0C0C0"/>
            </a:solidFill>
            <a:ln w="9216">
              <a:solidFill>
                <a:srgbClr val="C0C0C0"/>
              </a:solidFill>
              <a:round/>
              <a:headEnd/>
              <a:tailEnd/>
            </a:ln>
          </p:spPr>
          <p:txBody>
            <a:bodyPr/>
            <a:lstStyle/>
            <a:p>
              <a:pPr>
                <a:defRPr/>
              </a:pPr>
              <a:endParaRPr lang="en-US" dirty="0"/>
            </a:p>
          </p:txBody>
        </p:sp>
        <p:sp>
          <p:nvSpPr>
            <p:cNvPr id="12772" name="Freeform 22"/>
            <p:cNvSpPr>
              <a:spLocks/>
            </p:cNvSpPr>
            <p:nvPr/>
          </p:nvSpPr>
          <p:spPr bwMode="auto">
            <a:xfrm>
              <a:off x="4614" y="3717"/>
              <a:ext cx="41" cy="16"/>
            </a:xfrm>
            <a:custGeom>
              <a:avLst/>
              <a:gdLst>
                <a:gd name="T0" fmla="*/ 12 w 41"/>
                <a:gd name="T1" fmla="*/ 0 h 16"/>
                <a:gd name="T2" fmla="*/ 40 w 41"/>
                <a:gd name="T3" fmla="*/ 7 h 16"/>
                <a:gd name="T4" fmla="*/ 4 w 41"/>
                <a:gd name="T5" fmla="*/ 15 h 16"/>
                <a:gd name="T6" fmla="*/ 4 w 41"/>
                <a:gd name="T7" fmla="*/ 13 h 16"/>
                <a:gd name="T8" fmla="*/ 1 w 41"/>
                <a:gd name="T9" fmla="*/ 11 h 16"/>
                <a:gd name="T10" fmla="*/ 1 w 41"/>
                <a:gd name="T11" fmla="*/ 9 h 16"/>
                <a:gd name="T12" fmla="*/ 1 w 41"/>
                <a:gd name="T13" fmla="*/ 7 h 16"/>
                <a:gd name="T14" fmla="*/ 0 w 41"/>
                <a:gd name="T15" fmla="*/ 6 h 16"/>
                <a:gd name="T16" fmla="*/ 12 w 41"/>
                <a:gd name="T17" fmla="*/ 0 h 16"/>
                <a:gd name="T18" fmla="*/ 12 w 4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6"/>
                <a:gd name="T32" fmla="*/ 41 w 4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6">
                  <a:moveTo>
                    <a:pt x="12" y="0"/>
                  </a:moveTo>
                  <a:lnTo>
                    <a:pt x="40" y="7"/>
                  </a:lnTo>
                  <a:lnTo>
                    <a:pt x="4" y="15"/>
                  </a:lnTo>
                  <a:lnTo>
                    <a:pt x="4" y="13"/>
                  </a:lnTo>
                  <a:lnTo>
                    <a:pt x="1" y="11"/>
                  </a:lnTo>
                  <a:lnTo>
                    <a:pt x="1" y="9"/>
                  </a:lnTo>
                  <a:lnTo>
                    <a:pt x="1" y="7"/>
                  </a:lnTo>
                  <a:lnTo>
                    <a:pt x="0" y="6"/>
                  </a:lnTo>
                  <a:lnTo>
                    <a:pt x="12" y="0"/>
                  </a:lnTo>
                </a:path>
              </a:pathLst>
            </a:custGeom>
            <a:solidFill>
              <a:srgbClr val="808080"/>
            </a:solidFill>
            <a:ln w="9216">
              <a:solidFill>
                <a:srgbClr val="808080"/>
              </a:solidFill>
              <a:round/>
              <a:headEnd/>
              <a:tailEnd/>
            </a:ln>
          </p:spPr>
          <p:txBody>
            <a:bodyPr/>
            <a:lstStyle/>
            <a:p>
              <a:pPr>
                <a:defRPr/>
              </a:pPr>
              <a:endParaRPr lang="en-US" dirty="0"/>
            </a:p>
          </p:txBody>
        </p:sp>
        <p:sp>
          <p:nvSpPr>
            <p:cNvPr id="12773" name="Freeform 23"/>
            <p:cNvSpPr>
              <a:spLocks/>
            </p:cNvSpPr>
            <p:nvPr/>
          </p:nvSpPr>
          <p:spPr bwMode="auto">
            <a:xfrm>
              <a:off x="4625" y="3682"/>
              <a:ext cx="15" cy="35"/>
            </a:xfrm>
            <a:custGeom>
              <a:avLst/>
              <a:gdLst>
                <a:gd name="T0" fmla="*/ 4 w 15"/>
                <a:gd name="T1" fmla="*/ 4 h 35"/>
                <a:gd name="T2" fmla="*/ 4 w 15"/>
                <a:gd name="T3" fmla="*/ 4 h 35"/>
                <a:gd name="T4" fmla="*/ 5 w 15"/>
                <a:gd name="T5" fmla="*/ 4 h 35"/>
                <a:gd name="T6" fmla="*/ 5 w 15"/>
                <a:gd name="T7" fmla="*/ 5 h 35"/>
                <a:gd name="T8" fmla="*/ 8 w 15"/>
                <a:gd name="T9" fmla="*/ 7 h 35"/>
                <a:gd name="T10" fmla="*/ 5 w 15"/>
                <a:gd name="T11" fmla="*/ 7 h 35"/>
                <a:gd name="T12" fmla="*/ 9 w 15"/>
                <a:gd name="T13" fmla="*/ 7 h 35"/>
                <a:gd name="T14" fmla="*/ 10 w 15"/>
                <a:gd name="T15" fmla="*/ 10 h 35"/>
                <a:gd name="T16" fmla="*/ 10 w 15"/>
                <a:gd name="T17" fmla="*/ 10 h 35"/>
                <a:gd name="T18" fmla="*/ 11 w 15"/>
                <a:gd name="T19" fmla="*/ 12 h 35"/>
                <a:gd name="T20" fmla="*/ 13 w 15"/>
                <a:gd name="T21" fmla="*/ 15 h 35"/>
                <a:gd name="T22" fmla="*/ 10 w 15"/>
                <a:gd name="T23" fmla="*/ 14 h 35"/>
                <a:gd name="T24" fmla="*/ 10 w 15"/>
                <a:gd name="T25" fmla="*/ 14 h 35"/>
                <a:gd name="T26" fmla="*/ 10 w 15"/>
                <a:gd name="T27" fmla="*/ 14 h 35"/>
                <a:gd name="T28" fmla="*/ 8 w 15"/>
                <a:gd name="T29" fmla="*/ 13 h 35"/>
                <a:gd name="T30" fmla="*/ 7 w 15"/>
                <a:gd name="T31" fmla="*/ 13 h 35"/>
                <a:gd name="T32" fmla="*/ 5 w 15"/>
                <a:gd name="T33" fmla="*/ 13 h 35"/>
                <a:gd name="T34" fmla="*/ 7 w 15"/>
                <a:gd name="T35" fmla="*/ 15 h 35"/>
                <a:gd name="T36" fmla="*/ 5 w 15"/>
                <a:gd name="T37" fmla="*/ 15 h 35"/>
                <a:gd name="T38" fmla="*/ 5 w 15"/>
                <a:gd name="T39" fmla="*/ 17 h 35"/>
                <a:gd name="T40" fmla="*/ 8 w 15"/>
                <a:gd name="T41" fmla="*/ 20 h 35"/>
                <a:gd name="T42" fmla="*/ 10 w 15"/>
                <a:gd name="T43" fmla="*/ 19 h 35"/>
                <a:gd name="T44" fmla="*/ 9 w 15"/>
                <a:gd name="T45" fmla="*/ 20 h 35"/>
                <a:gd name="T46" fmla="*/ 11 w 15"/>
                <a:gd name="T47" fmla="*/ 20 h 35"/>
                <a:gd name="T48" fmla="*/ 13 w 15"/>
                <a:gd name="T49" fmla="*/ 20 h 35"/>
                <a:gd name="T50" fmla="*/ 11 w 15"/>
                <a:gd name="T51" fmla="*/ 22 h 35"/>
                <a:gd name="T52" fmla="*/ 10 w 15"/>
                <a:gd name="T53" fmla="*/ 22 h 35"/>
                <a:gd name="T54" fmla="*/ 11 w 15"/>
                <a:gd name="T55" fmla="*/ 22 h 35"/>
                <a:gd name="T56" fmla="*/ 14 w 15"/>
                <a:gd name="T57" fmla="*/ 22 h 35"/>
                <a:gd name="T58" fmla="*/ 11 w 15"/>
                <a:gd name="T59" fmla="*/ 24 h 35"/>
                <a:gd name="T60" fmla="*/ 11 w 15"/>
                <a:gd name="T61" fmla="*/ 26 h 35"/>
                <a:gd name="T62" fmla="*/ 10 w 15"/>
                <a:gd name="T63" fmla="*/ 26 h 35"/>
                <a:gd name="T64" fmla="*/ 10 w 15"/>
                <a:gd name="T65" fmla="*/ 26 h 35"/>
                <a:gd name="T66" fmla="*/ 10 w 15"/>
                <a:gd name="T67" fmla="*/ 26 h 35"/>
                <a:gd name="T68" fmla="*/ 8 w 15"/>
                <a:gd name="T69" fmla="*/ 26 h 35"/>
                <a:gd name="T70" fmla="*/ 8 w 15"/>
                <a:gd name="T71" fmla="*/ 26 h 35"/>
                <a:gd name="T72" fmla="*/ 10 w 15"/>
                <a:gd name="T73" fmla="*/ 29 h 35"/>
                <a:gd name="T74" fmla="*/ 10 w 15"/>
                <a:gd name="T75" fmla="*/ 29 h 35"/>
                <a:gd name="T76" fmla="*/ 10 w 15"/>
                <a:gd name="T77" fmla="*/ 32 h 35"/>
                <a:gd name="T78" fmla="*/ 10 w 15"/>
                <a:gd name="T79" fmla="*/ 32 h 35"/>
                <a:gd name="T80" fmla="*/ 9 w 15"/>
                <a:gd name="T81" fmla="*/ 33 h 35"/>
                <a:gd name="T82" fmla="*/ 8 w 15"/>
                <a:gd name="T83" fmla="*/ 34 h 35"/>
                <a:gd name="T84" fmla="*/ 7 w 15"/>
                <a:gd name="T85" fmla="*/ 32 h 35"/>
                <a:gd name="T86" fmla="*/ 2 w 15"/>
                <a:gd name="T87" fmla="*/ 34 h 35"/>
                <a:gd name="T88" fmla="*/ 0 w 15"/>
                <a:gd name="T89" fmla="*/ 31 h 35"/>
                <a:gd name="T90" fmla="*/ 0 w 15"/>
                <a:gd name="T91" fmla="*/ 0 h 35"/>
                <a:gd name="T92" fmla="*/ 3 w 15"/>
                <a:gd name="T93" fmla="*/ 3 h 35"/>
                <a:gd name="T94" fmla="*/ 4 w 15"/>
                <a:gd name="T95" fmla="*/ 3 h 35"/>
                <a:gd name="T96" fmla="*/ 4 w 15"/>
                <a:gd name="T97" fmla="*/ 4 h 35"/>
                <a:gd name="T98" fmla="*/ 4 w 15"/>
                <a:gd name="T99" fmla="*/ 4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
                <a:gd name="T151" fmla="*/ 0 h 35"/>
                <a:gd name="T152" fmla="*/ 15 w 15"/>
                <a:gd name="T153" fmla="*/ 35 h 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 h="35">
                  <a:moveTo>
                    <a:pt x="4" y="4"/>
                  </a:moveTo>
                  <a:lnTo>
                    <a:pt x="4" y="4"/>
                  </a:lnTo>
                  <a:lnTo>
                    <a:pt x="5" y="4"/>
                  </a:lnTo>
                  <a:lnTo>
                    <a:pt x="5" y="5"/>
                  </a:lnTo>
                  <a:lnTo>
                    <a:pt x="8" y="7"/>
                  </a:lnTo>
                  <a:lnTo>
                    <a:pt x="5" y="7"/>
                  </a:lnTo>
                  <a:lnTo>
                    <a:pt x="9" y="7"/>
                  </a:lnTo>
                  <a:lnTo>
                    <a:pt x="10" y="10"/>
                  </a:lnTo>
                  <a:lnTo>
                    <a:pt x="11" y="12"/>
                  </a:lnTo>
                  <a:lnTo>
                    <a:pt x="13" y="15"/>
                  </a:lnTo>
                  <a:lnTo>
                    <a:pt x="10" y="14"/>
                  </a:lnTo>
                  <a:lnTo>
                    <a:pt x="8" y="13"/>
                  </a:lnTo>
                  <a:lnTo>
                    <a:pt x="7" y="13"/>
                  </a:lnTo>
                  <a:lnTo>
                    <a:pt x="5" y="13"/>
                  </a:lnTo>
                  <a:lnTo>
                    <a:pt x="7" y="15"/>
                  </a:lnTo>
                  <a:lnTo>
                    <a:pt x="5" y="15"/>
                  </a:lnTo>
                  <a:lnTo>
                    <a:pt x="5" y="17"/>
                  </a:lnTo>
                  <a:lnTo>
                    <a:pt x="8" y="20"/>
                  </a:lnTo>
                  <a:lnTo>
                    <a:pt x="10" y="19"/>
                  </a:lnTo>
                  <a:lnTo>
                    <a:pt x="9" y="20"/>
                  </a:lnTo>
                  <a:lnTo>
                    <a:pt x="11" y="20"/>
                  </a:lnTo>
                  <a:lnTo>
                    <a:pt x="13" y="20"/>
                  </a:lnTo>
                  <a:lnTo>
                    <a:pt x="11" y="22"/>
                  </a:lnTo>
                  <a:lnTo>
                    <a:pt x="10" y="22"/>
                  </a:lnTo>
                  <a:lnTo>
                    <a:pt x="11" y="22"/>
                  </a:lnTo>
                  <a:lnTo>
                    <a:pt x="14" y="22"/>
                  </a:lnTo>
                  <a:lnTo>
                    <a:pt x="11" y="24"/>
                  </a:lnTo>
                  <a:lnTo>
                    <a:pt x="11" y="26"/>
                  </a:lnTo>
                  <a:lnTo>
                    <a:pt x="10" y="26"/>
                  </a:lnTo>
                  <a:lnTo>
                    <a:pt x="8" y="26"/>
                  </a:lnTo>
                  <a:lnTo>
                    <a:pt x="10" y="29"/>
                  </a:lnTo>
                  <a:lnTo>
                    <a:pt x="10" y="32"/>
                  </a:lnTo>
                  <a:lnTo>
                    <a:pt x="9" y="33"/>
                  </a:lnTo>
                  <a:lnTo>
                    <a:pt x="8" y="34"/>
                  </a:lnTo>
                  <a:lnTo>
                    <a:pt x="7" y="32"/>
                  </a:lnTo>
                  <a:lnTo>
                    <a:pt x="2" y="34"/>
                  </a:lnTo>
                  <a:lnTo>
                    <a:pt x="0" y="31"/>
                  </a:lnTo>
                  <a:lnTo>
                    <a:pt x="0" y="0"/>
                  </a:lnTo>
                  <a:lnTo>
                    <a:pt x="3" y="3"/>
                  </a:lnTo>
                  <a:lnTo>
                    <a:pt x="4" y="3"/>
                  </a:lnTo>
                  <a:lnTo>
                    <a:pt x="4" y="4"/>
                  </a:lnTo>
                </a:path>
              </a:pathLst>
            </a:custGeom>
            <a:solidFill>
              <a:srgbClr val="006000"/>
            </a:solidFill>
            <a:ln w="9525">
              <a:noFill/>
              <a:round/>
              <a:headEnd/>
              <a:tailEnd/>
            </a:ln>
          </p:spPr>
          <p:txBody>
            <a:bodyPr/>
            <a:lstStyle/>
            <a:p>
              <a:pPr>
                <a:defRPr/>
              </a:pPr>
              <a:endParaRPr lang="en-US" dirty="0"/>
            </a:p>
          </p:txBody>
        </p:sp>
        <p:sp>
          <p:nvSpPr>
            <p:cNvPr id="12774" name="Freeform 24"/>
            <p:cNvSpPr>
              <a:spLocks/>
            </p:cNvSpPr>
            <p:nvPr/>
          </p:nvSpPr>
          <p:spPr bwMode="auto">
            <a:xfrm>
              <a:off x="4368" y="3566"/>
              <a:ext cx="260" cy="166"/>
            </a:xfrm>
            <a:custGeom>
              <a:avLst/>
              <a:gdLst>
                <a:gd name="T0" fmla="*/ 0 w 260"/>
                <a:gd name="T1" fmla="*/ 61 h 166"/>
                <a:gd name="T2" fmla="*/ 0 w 260"/>
                <a:gd name="T3" fmla="*/ 61 h 166"/>
                <a:gd name="T4" fmla="*/ 0 w 260"/>
                <a:gd name="T5" fmla="*/ 144 h 166"/>
                <a:gd name="T6" fmla="*/ 145 w 260"/>
                <a:gd name="T7" fmla="*/ 165 h 166"/>
                <a:gd name="T8" fmla="*/ 259 w 260"/>
                <a:gd name="T9" fmla="*/ 155 h 166"/>
                <a:gd name="T10" fmla="*/ 253 w 260"/>
                <a:gd name="T11" fmla="*/ 44 h 166"/>
                <a:gd name="T12" fmla="*/ 146 w 260"/>
                <a:gd name="T13" fmla="*/ 0 h 166"/>
                <a:gd name="T14" fmla="*/ 0 w 260"/>
                <a:gd name="T15" fmla="*/ 61 h 166"/>
                <a:gd name="T16" fmla="*/ 0 w 260"/>
                <a:gd name="T17" fmla="*/ 61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
                <a:gd name="T28" fmla="*/ 0 h 166"/>
                <a:gd name="T29" fmla="*/ 260 w 260"/>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 h="166">
                  <a:moveTo>
                    <a:pt x="0" y="61"/>
                  </a:moveTo>
                  <a:lnTo>
                    <a:pt x="0" y="61"/>
                  </a:lnTo>
                  <a:lnTo>
                    <a:pt x="0" y="144"/>
                  </a:lnTo>
                  <a:lnTo>
                    <a:pt x="145" y="165"/>
                  </a:lnTo>
                  <a:lnTo>
                    <a:pt x="259" y="155"/>
                  </a:lnTo>
                  <a:lnTo>
                    <a:pt x="253" y="44"/>
                  </a:lnTo>
                  <a:lnTo>
                    <a:pt x="146" y="0"/>
                  </a:lnTo>
                  <a:lnTo>
                    <a:pt x="0" y="61"/>
                  </a:lnTo>
                </a:path>
              </a:pathLst>
            </a:custGeom>
            <a:solidFill>
              <a:srgbClr val="00603C"/>
            </a:solidFill>
            <a:ln w="9525">
              <a:noFill/>
              <a:round/>
              <a:headEnd/>
              <a:tailEnd/>
            </a:ln>
          </p:spPr>
          <p:txBody>
            <a:bodyPr/>
            <a:lstStyle/>
            <a:p>
              <a:pPr>
                <a:defRPr/>
              </a:pPr>
              <a:endParaRPr lang="en-US" dirty="0"/>
            </a:p>
          </p:txBody>
        </p:sp>
        <p:sp>
          <p:nvSpPr>
            <p:cNvPr id="12775" name="AutoShape 25"/>
            <p:cNvSpPr>
              <a:spLocks noChangeArrowheads="1"/>
            </p:cNvSpPr>
            <p:nvPr/>
          </p:nvSpPr>
          <p:spPr bwMode="auto">
            <a:xfrm flipV="1">
              <a:off x="4621" y="3609"/>
              <a:ext cx="2" cy="92"/>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76" name="AutoShape 26"/>
            <p:cNvSpPr>
              <a:spLocks noChangeArrowheads="1"/>
            </p:cNvSpPr>
            <p:nvPr/>
          </p:nvSpPr>
          <p:spPr bwMode="auto">
            <a:xfrm flipV="1">
              <a:off x="4517"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77" name="AutoShape 27"/>
            <p:cNvSpPr>
              <a:spLocks noChangeArrowheads="1"/>
            </p:cNvSpPr>
            <p:nvPr/>
          </p:nvSpPr>
          <p:spPr bwMode="auto">
            <a:xfrm flipV="1">
              <a:off x="4525"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78" name="AutoShape 28"/>
            <p:cNvSpPr>
              <a:spLocks noChangeArrowheads="1"/>
            </p:cNvSpPr>
            <p:nvPr/>
          </p:nvSpPr>
          <p:spPr bwMode="auto">
            <a:xfrm flipV="1">
              <a:off x="4530" y="3578"/>
              <a:ext cx="0"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79" name="AutoShape 29"/>
            <p:cNvSpPr>
              <a:spLocks noChangeArrowheads="1"/>
            </p:cNvSpPr>
            <p:nvPr/>
          </p:nvSpPr>
          <p:spPr bwMode="auto">
            <a:xfrm flipV="1">
              <a:off x="4535"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80" name="AutoShape 30"/>
            <p:cNvSpPr>
              <a:spLocks noChangeArrowheads="1"/>
            </p:cNvSpPr>
            <p:nvPr/>
          </p:nvSpPr>
          <p:spPr bwMode="auto">
            <a:xfrm flipV="1">
              <a:off x="4540" y="3578"/>
              <a:ext cx="0"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81" name="AutoShape 31"/>
            <p:cNvSpPr>
              <a:spLocks noChangeArrowheads="1"/>
            </p:cNvSpPr>
            <p:nvPr/>
          </p:nvSpPr>
          <p:spPr bwMode="auto">
            <a:xfrm flipV="1">
              <a:off x="4546" y="3582"/>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82" name="AutoShape 32"/>
            <p:cNvSpPr>
              <a:spLocks noChangeArrowheads="1"/>
            </p:cNvSpPr>
            <p:nvPr/>
          </p:nvSpPr>
          <p:spPr bwMode="auto">
            <a:xfrm flipV="1">
              <a:off x="4551" y="3583"/>
              <a:ext cx="2"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83" name="AutoShape 33"/>
            <p:cNvSpPr>
              <a:spLocks noChangeArrowheads="1"/>
            </p:cNvSpPr>
            <p:nvPr/>
          </p:nvSpPr>
          <p:spPr bwMode="auto">
            <a:xfrm flipV="1">
              <a:off x="4557" y="3585"/>
              <a:ext cx="2"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84" name="AutoShape 34"/>
            <p:cNvSpPr>
              <a:spLocks noChangeArrowheads="1"/>
            </p:cNvSpPr>
            <p:nvPr/>
          </p:nvSpPr>
          <p:spPr bwMode="auto">
            <a:xfrm flipV="1">
              <a:off x="4564" y="3588"/>
              <a:ext cx="3"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85" name="AutoShape 35"/>
            <p:cNvSpPr>
              <a:spLocks noChangeArrowheads="1"/>
            </p:cNvSpPr>
            <p:nvPr/>
          </p:nvSpPr>
          <p:spPr bwMode="auto">
            <a:xfrm flipV="1">
              <a:off x="4568" y="3590"/>
              <a:ext cx="2"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86" name="AutoShape 36"/>
            <p:cNvSpPr>
              <a:spLocks noChangeArrowheads="1"/>
            </p:cNvSpPr>
            <p:nvPr/>
          </p:nvSpPr>
          <p:spPr bwMode="auto">
            <a:xfrm flipV="1">
              <a:off x="4575" y="3591"/>
              <a:ext cx="1"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87" name="AutoShape 37"/>
            <p:cNvSpPr>
              <a:spLocks noChangeArrowheads="1"/>
            </p:cNvSpPr>
            <p:nvPr/>
          </p:nvSpPr>
          <p:spPr bwMode="auto">
            <a:xfrm flipV="1">
              <a:off x="4581" y="3595"/>
              <a:ext cx="2" cy="94"/>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88" name="AutoShape 38"/>
            <p:cNvSpPr>
              <a:spLocks noChangeArrowheads="1"/>
            </p:cNvSpPr>
            <p:nvPr/>
          </p:nvSpPr>
          <p:spPr bwMode="auto">
            <a:xfrm flipV="1">
              <a:off x="4586" y="3597"/>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89" name="AutoShape 39"/>
            <p:cNvSpPr>
              <a:spLocks noChangeArrowheads="1"/>
            </p:cNvSpPr>
            <p:nvPr/>
          </p:nvSpPr>
          <p:spPr bwMode="auto">
            <a:xfrm flipV="1">
              <a:off x="4590" y="3599"/>
              <a:ext cx="2"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90" name="AutoShape 40"/>
            <p:cNvSpPr>
              <a:spLocks noChangeArrowheads="1"/>
            </p:cNvSpPr>
            <p:nvPr/>
          </p:nvSpPr>
          <p:spPr bwMode="auto">
            <a:xfrm flipV="1">
              <a:off x="4595" y="3599"/>
              <a:ext cx="1"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91" name="AutoShape 41"/>
            <p:cNvSpPr>
              <a:spLocks noChangeArrowheads="1"/>
            </p:cNvSpPr>
            <p:nvPr/>
          </p:nvSpPr>
          <p:spPr bwMode="auto">
            <a:xfrm flipV="1">
              <a:off x="4601" y="3600"/>
              <a:ext cx="1" cy="9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92" name="AutoShape 42"/>
            <p:cNvSpPr>
              <a:spLocks noChangeArrowheads="1"/>
            </p:cNvSpPr>
            <p:nvPr/>
          </p:nvSpPr>
          <p:spPr bwMode="auto">
            <a:xfrm flipV="1">
              <a:off x="4606" y="3606"/>
              <a:ext cx="2" cy="93"/>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93" name="AutoShape 43"/>
            <p:cNvSpPr>
              <a:spLocks noChangeArrowheads="1"/>
            </p:cNvSpPr>
            <p:nvPr/>
          </p:nvSpPr>
          <p:spPr bwMode="auto">
            <a:xfrm flipV="1">
              <a:off x="4612" y="3608"/>
              <a:ext cx="2" cy="9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94" name="AutoShape 44"/>
            <p:cNvSpPr>
              <a:spLocks noChangeArrowheads="1"/>
            </p:cNvSpPr>
            <p:nvPr/>
          </p:nvSpPr>
          <p:spPr bwMode="auto">
            <a:xfrm flipV="1">
              <a:off x="4618" y="3612"/>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95" name="AutoShape 45"/>
            <p:cNvSpPr>
              <a:spLocks noChangeArrowheads="1"/>
            </p:cNvSpPr>
            <p:nvPr/>
          </p:nvSpPr>
          <p:spPr bwMode="auto">
            <a:xfrm flipV="1">
              <a:off x="4403" y="3616"/>
              <a:ext cx="1"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96" name="AutoShape 46"/>
            <p:cNvSpPr>
              <a:spLocks noChangeArrowheads="1"/>
            </p:cNvSpPr>
            <p:nvPr/>
          </p:nvSpPr>
          <p:spPr bwMode="auto">
            <a:xfrm flipV="1">
              <a:off x="4396" y="3616"/>
              <a:ext cx="2"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97" name="AutoShape 47"/>
            <p:cNvSpPr>
              <a:spLocks noChangeArrowheads="1"/>
            </p:cNvSpPr>
            <p:nvPr/>
          </p:nvSpPr>
          <p:spPr bwMode="auto">
            <a:xfrm flipV="1">
              <a:off x="4389" y="3622"/>
              <a:ext cx="1"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98" name="AutoShape 48"/>
            <p:cNvSpPr>
              <a:spLocks noChangeArrowheads="1"/>
            </p:cNvSpPr>
            <p:nvPr/>
          </p:nvSpPr>
          <p:spPr bwMode="auto">
            <a:xfrm flipV="1">
              <a:off x="4403" y="3616"/>
              <a:ext cx="1"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799" name="AutoShape 49"/>
            <p:cNvSpPr>
              <a:spLocks noChangeArrowheads="1"/>
            </p:cNvSpPr>
            <p:nvPr/>
          </p:nvSpPr>
          <p:spPr bwMode="auto">
            <a:xfrm flipV="1">
              <a:off x="4384" y="3622"/>
              <a:ext cx="2"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00" name="AutoShape 50"/>
            <p:cNvSpPr>
              <a:spLocks noChangeArrowheads="1"/>
            </p:cNvSpPr>
            <p:nvPr/>
          </p:nvSpPr>
          <p:spPr bwMode="auto">
            <a:xfrm flipV="1">
              <a:off x="4380" y="3622"/>
              <a:ext cx="1"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01" name="AutoShape 51"/>
            <p:cNvSpPr>
              <a:spLocks noChangeArrowheads="1"/>
            </p:cNvSpPr>
            <p:nvPr/>
          </p:nvSpPr>
          <p:spPr bwMode="auto">
            <a:xfrm flipV="1">
              <a:off x="4373" y="3622"/>
              <a:ext cx="2"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02" name="AutoShape 52"/>
            <p:cNvSpPr>
              <a:spLocks noChangeArrowheads="1"/>
            </p:cNvSpPr>
            <p:nvPr/>
          </p:nvSpPr>
          <p:spPr bwMode="auto">
            <a:xfrm flipV="1">
              <a:off x="4369" y="3631"/>
              <a:ext cx="0" cy="6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03" name="Freeform 53"/>
            <p:cNvSpPr>
              <a:spLocks/>
            </p:cNvSpPr>
            <p:nvPr/>
          </p:nvSpPr>
          <p:spPr bwMode="auto">
            <a:xfrm>
              <a:off x="4523" y="3612"/>
              <a:ext cx="87" cy="75"/>
            </a:xfrm>
            <a:custGeom>
              <a:avLst/>
              <a:gdLst>
                <a:gd name="T0" fmla="*/ 66 w 87"/>
                <a:gd name="T1" fmla="*/ 25 h 75"/>
                <a:gd name="T2" fmla="*/ 70 w 87"/>
                <a:gd name="T3" fmla="*/ 24 h 75"/>
                <a:gd name="T4" fmla="*/ 76 w 87"/>
                <a:gd name="T5" fmla="*/ 23 h 75"/>
                <a:gd name="T6" fmla="*/ 78 w 87"/>
                <a:gd name="T7" fmla="*/ 21 h 75"/>
                <a:gd name="T8" fmla="*/ 82 w 87"/>
                <a:gd name="T9" fmla="*/ 19 h 75"/>
                <a:gd name="T10" fmla="*/ 84 w 87"/>
                <a:gd name="T11" fmla="*/ 17 h 75"/>
                <a:gd name="T12" fmla="*/ 85 w 87"/>
                <a:gd name="T13" fmla="*/ 14 h 75"/>
                <a:gd name="T14" fmla="*/ 81 w 87"/>
                <a:gd name="T15" fmla="*/ 9 h 75"/>
                <a:gd name="T16" fmla="*/ 76 w 87"/>
                <a:gd name="T17" fmla="*/ 6 h 75"/>
                <a:gd name="T18" fmla="*/ 70 w 87"/>
                <a:gd name="T19" fmla="*/ 2 h 75"/>
                <a:gd name="T20" fmla="*/ 64 w 87"/>
                <a:gd name="T21" fmla="*/ 2 h 75"/>
                <a:gd name="T22" fmla="*/ 56 w 87"/>
                <a:gd name="T23" fmla="*/ 1 h 75"/>
                <a:gd name="T24" fmla="*/ 53 w 87"/>
                <a:gd name="T25" fmla="*/ 0 h 75"/>
                <a:gd name="T26" fmla="*/ 45 w 87"/>
                <a:gd name="T27" fmla="*/ 1 h 75"/>
                <a:gd name="T28" fmla="*/ 38 w 87"/>
                <a:gd name="T29" fmla="*/ 2 h 75"/>
                <a:gd name="T30" fmla="*/ 33 w 87"/>
                <a:gd name="T31" fmla="*/ 2 h 75"/>
                <a:gd name="T32" fmla="*/ 28 w 87"/>
                <a:gd name="T33" fmla="*/ 4 h 75"/>
                <a:gd name="T34" fmla="*/ 22 w 87"/>
                <a:gd name="T35" fmla="*/ 6 h 75"/>
                <a:gd name="T36" fmla="*/ 16 w 87"/>
                <a:gd name="T37" fmla="*/ 6 h 75"/>
                <a:gd name="T38" fmla="*/ 11 w 87"/>
                <a:gd name="T39" fmla="*/ 7 h 75"/>
                <a:gd name="T40" fmla="*/ 8 w 87"/>
                <a:gd name="T41" fmla="*/ 7 h 75"/>
                <a:gd name="T42" fmla="*/ 5 w 87"/>
                <a:gd name="T43" fmla="*/ 7 h 75"/>
                <a:gd name="T44" fmla="*/ 5 w 87"/>
                <a:gd name="T45" fmla="*/ 9 h 75"/>
                <a:gd name="T46" fmla="*/ 5 w 87"/>
                <a:gd name="T47" fmla="*/ 13 h 75"/>
                <a:gd name="T48" fmla="*/ 9 w 87"/>
                <a:gd name="T49" fmla="*/ 16 h 75"/>
                <a:gd name="T50" fmla="*/ 12 w 87"/>
                <a:gd name="T51" fmla="*/ 19 h 75"/>
                <a:gd name="T52" fmla="*/ 16 w 87"/>
                <a:gd name="T53" fmla="*/ 23 h 75"/>
                <a:gd name="T54" fmla="*/ 20 w 87"/>
                <a:gd name="T55" fmla="*/ 27 h 75"/>
                <a:gd name="T56" fmla="*/ 24 w 87"/>
                <a:gd name="T57" fmla="*/ 29 h 75"/>
                <a:gd name="T58" fmla="*/ 19 w 87"/>
                <a:gd name="T59" fmla="*/ 32 h 75"/>
                <a:gd name="T60" fmla="*/ 16 w 87"/>
                <a:gd name="T61" fmla="*/ 32 h 75"/>
                <a:gd name="T62" fmla="*/ 12 w 87"/>
                <a:gd name="T63" fmla="*/ 32 h 75"/>
                <a:gd name="T64" fmla="*/ 9 w 87"/>
                <a:gd name="T65" fmla="*/ 30 h 75"/>
                <a:gd name="T66" fmla="*/ 5 w 87"/>
                <a:gd name="T67" fmla="*/ 28 h 75"/>
                <a:gd name="T68" fmla="*/ 3 w 87"/>
                <a:gd name="T69" fmla="*/ 26 h 75"/>
                <a:gd name="T70" fmla="*/ 1 w 87"/>
                <a:gd name="T71" fmla="*/ 26 h 75"/>
                <a:gd name="T72" fmla="*/ 1 w 87"/>
                <a:gd name="T73" fmla="*/ 28 h 75"/>
                <a:gd name="T74" fmla="*/ 0 w 87"/>
                <a:gd name="T75" fmla="*/ 32 h 75"/>
                <a:gd name="T76" fmla="*/ 0 w 87"/>
                <a:gd name="T77" fmla="*/ 36 h 75"/>
                <a:gd name="T78" fmla="*/ 6 w 87"/>
                <a:gd name="T79" fmla="*/ 41 h 75"/>
                <a:gd name="T80" fmla="*/ 14 w 87"/>
                <a:gd name="T81" fmla="*/ 46 h 75"/>
                <a:gd name="T82" fmla="*/ 16 w 87"/>
                <a:gd name="T83" fmla="*/ 53 h 75"/>
                <a:gd name="T84" fmla="*/ 12 w 87"/>
                <a:gd name="T85" fmla="*/ 57 h 75"/>
                <a:gd name="T86" fmla="*/ 5 w 87"/>
                <a:gd name="T87" fmla="*/ 59 h 75"/>
                <a:gd name="T88" fmla="*/ 4 w 87"/>
                <a:gd name="T89" fmla="*/ 61 h 75"/>
                <a:gd name="T90" fmla="*/ 15 w 87"/>
                <a:gd name="T91" fmla="*/ 71 h 75"/>
                <a:gd name="T92" fmla="*/ 35 w 87"/>
                <a:gd name="T93" fmla="*/ 74 h 75"/>
                <a:gd name="T94" fmla="*/ 54 w 87"/>
                <a:gd name="T95" fmla="*/ 72 h 75"/>
                <a:gd name="T96" fmla="*/ 60 w 87"/>
                <a:gd name="T97" fmla="*/ 68 h 75"/>
                <a:gd name="T98" fmla="*/ 62 w 87"/>
                <a:gd name="T99" fmla="*/ 65 h 75"/>
                <a:gd name="T100" fmla="*/ 63 w 87"/>
                <a:gd name="T101" fmla="*/ 59 h 75"/>
                <a:gd name="T102" fmla="*/ 60 w 87"/>
                <a:gd name="T103" fmla="*/ 56 h 75"/>
                <a:gd name="T104" fmla="*/ 55 w 87"/>
                <a:gd name="T105" fmla="*/ 51 h 75"/>
                <a:gd name="T106" fmla="*/ 48 w 87"/>
                <a:gd name="T107" fmla="*/ 47 h 75"/>
                <a:gd name="T108" fmla="*/ 49 w 87"/>
                <a:gd name="T109" fmla="*/ 43 h 75"/>
                <a:gd name="T110" fmla="*/ 56 w 87"/>
                <a:gd name="T111" fmla="*/ 42 h 75"/>
                <a:gd name="T112" fmla="*/ 66 w 87"/>
                <a:gd name="T113" fmla="*/ 41 h 75"/>
                <a:gd name="T114" fmla="*/ 69 w 87"/>
                <a:gd name="T115" fmla="*/ 38 h 75"/>
                <a:gd name="T116" fmla="*/ 67 w 87"/>
                <a:gd name="T117" fmla="*/ 35 h 75"/>
                <a:gd name="T118" fmla="*/ 64 w 87"/>
                <a:gd name="T119" fmla="*/ 31 h 75"/>
                <a:gd name="T120" fmla="*/ 64 w 87"/>
                <a:gd name="T121" fmla="*/ 26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
                <a:gd name="T184" fmla="*/ 0 h 75"/>
                <a:gd name="T185" fmla="*/ 87 w 87"/>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 h="75">
                  <a:moveTo>
                    <a:pt x="64" y="26"/>
                  </a:moveTo>
                  <a:lnTo>
                    <a:pt x="64" y="26"/>
                  </a:lnTo>
                  <a:lnTo>
                    <a:pt x="66" y="25"/>
                  </a:lnTo>
                  <a:lnTo>
                    <a:pt x="68" y="25"/>
                  </a:lnTo>
                  <a:lnTo>
                    <a:pt x="70" y="24"/>
                  </a:lnTo>
                  <a:lnTo>
                    <a:pt x="72" y="24"/>
                  </a:lnTo>
                  <a:lnTo>
                    <a:pt x="74" y="23"/>
                  </a:lnTo>
                  <a:lnTo>
                    <a:pt x="76" y="23"/>
                  </a:lnTo>
                  <a:lnTo>
                    <a:pt x="78" y="21"/>
                  </a:lnTo>
                  <a:lnTo>
                    <a:pt x="80" y="21"/>
                  </a:lnTo>
                  <a:lnTo>
                    <a:pt x="82" y="19"/>
                  </a:lnTo>
                  <a:lnTo>
                    <a:pt x="84" y="17"/>
                  </a:lnTo>
                  <a:lnTo>
                    <a:pt x="85" y="17"/>
                  </a:lnTo>
                  <a:lnTo>
                    <a:pt x="86" y="15"/>
                  </a:lnTo>
                  <a:lnTo>
                    <a:pt x="85" y="15"/>
                  </a:lnTo>
                  <a:lnTo>
                    <a:pt x="85" y="14"/>
                  </a:lnTo>
                  <a:lnTo>
                    <a:pt x="84" y="14"/>
                  </a:lnTo>
                  <a:lnTo>
                    <a:pt x="84" y="12"/>
                  </a:lnTo>
                  <a:lnTo>
                    <a:pt x="82" y="12"/>
                  </a:lnTo>
                  <a:lnTo>
                    <a:pt x="82" y="9"/>
                  </a:lnTo>
                  <a:lnTo>
                    <a:pt x="81" y="9"/>
                  </a:lnTo>
                  <a:lnTo>
                    <a:pt x="81" y="8"/>
                  </a:lnTo>
                  <a:lnTo>
                    <a:pt x="79" y="8"/>
                  </a:lnTo>
                  <a:lnTo>
                    <a:pt x="78" y="8"/>
                  </a:lnTo>
                  <a:lnTo>
                    <a:pt x="76" y="8"/>
                  </a:lnTo>
                  <a:lnTo>
                    <a:pt x="76" y="6"/>
                  </a:lnTo>
                  <a:lnTo>
                    <a:pt x="74" y="6"/>
                  </a:lnTo>
                  <a:lnTo>
                    <a:pt x="74" y="4"/>
                  </a:lnTo>
                  <a:lnTo>
                    <a:pt x="72" y="4"/>
                  </a:lnTo>
                  <a:lnTo>
                    <a:pt x="72" y="2"/>
                  </a:lnTo>
                  <a:lnTo>
                    <a:pt x="70" y="2"/>
                  </a:lnTo>
                  <a:lnTo>
                    <a:pt x="69" y="2"/>
                  </a:lnTo>
                  <a:lnTo>
                    <a:pt x="67" y="2"/>
                  </a:lnTo>
                  <a:lnTo>
                    <a:pt x="66" y="2"/>
                  </a:lnTo>
                  <a:lnTo>
                    <a:pt x="64" y="2"/>
                  </a:lnTo>
                  <a:lnTo>
                    <a:pt x="62" y="2"/>
                  </a:lnTo>
                  <a:lnTo>
                    <a:pt x="62" y="1"/>
                  </a:lnTo>
                  <a:lnTo>
                    <a:pt x="60" y="1"/>
                  </a:lnTo>
                  <a:lnTo>
                    <a:pt x="58" y="1"/>
                  </a:lnTo>
                  <a:lnTo>
                    <a:pt x="56" y="1"/>
                  </a:lnTo>
                  <a:lnTo>
                    <a:pt x="54" y="1"/>
                  </a:lnTo>
                  <a:lnTo>
                    <a:pt x="53" y="1"/>
                  </a:lnTo>
                  <a:lnTo>
                    <a:pt x="53" y="0"/>
                  </a:lnTo>
                  <a:lnTo>
                    <a:pt x="51" y="1"/>
                  </a:lnTo>
                  <a:lnTo>
                    <a:pt x="49" y="1"/>
                  </a:lnTo>
                  <a:lnTo>
                    <a:pt x="47" y="1"/>
                  </a:lnTo>
                  <a:lnTo>
                    <a:pt x="45" y="1"/>
                  </a:lnTo>
                  <a:lnTo>
                    <a:pt x="44" y="1"/>
                  </a:lnTo>
                  <a:lnTo>
                    <a:pt x="42" y="1"/>
                  </a:lnTo>
                  <a:lnTo>
                    <a:pt x="40" y="2"/>
                  </a:lnTo>
                  <a:lnTo>
                    <a:pt x="38" y="2"/>
                  </a:lnTo>
                  <a:lnTo>
                    <a:pt x="36" y="2"/>
                  </a:lnTo>
                  <a:lnTo>
                    <a:pt x="34" y="2"/>
                  </a:lnTo>
                  <a:lnTo>
                    <a:pt x="33" y="2"/>
                  </a:lnTo>
                  <a:lnTo>
                    <a:pt x="31" y="4"/>
                  </a:lnTo>
                  <a:lnTo>
                    <a:pt x="30" y="4"/>
                  </a:lnTo>
                  <a:lnTo>
                    <a:pt x="28" y="4"/>
                  </a:lnTo>
                  <a:lnTo>
                    <a:pt x="26" y="4"/>
                  </a:lnTo>
                  <a:lnTo>
                    <a:pt x="25" y="4"/>
                  </a:lnTo>
                  <a:lnTo>
                    <a:pt x="23" y="4"/>
                  </a:lnTo>
                  <a:lnTo>
                    <a:pt x="22" y="6"/>
                  </a:lnTo>
                  <a:lnTo>
                    <a:pt x="20" y="6"/>
                  </a:lnTo>
                  <a:lnTo>
                    <a:pt x="18" y="6"/>
                  </a:lnTo>
                  <a:lnTo>
                    <a:pt x="16" y="6"/>
                  </a:lnTo>
                  <a:lnTo>
                    <a:pt x="15" y="6"/>
                  </a:lnTo>
                  <a:lnTo>
                    <a:pt x="12" y="7"/>
                  </a:lnTo>
                  <a:lnTo>
                    <a:pt x="11" y="7"/>
                  </a:lnTo>
                  <a:lnTo>
                    <a:pt x="9" y="7"/>
                  </a:lnTo>
                  <a:lnTo>
                    <a:pt x="8" y="7"/>
                  </a:lnTo>
                  <a:lnTo>
                    <a:pt x="7" y="7"/>
                  </a:lnTo>
                  <a:lnTo>
                    <a:pt x="6" y="7"/>
                  </a:lnTo>
                  <a:lnTo>
                    <a:pt x="5" y="7"/>
                  </a:lnTo>
                  <a:lnTo>
                    <a:pt x="5" y="9"/>
                  </a:lnTo>
                  <a:lnTo>
                    <a:pt x="5" y="11"/>
                  </a:lnTo>
                  <a:lnTo>
                    <a:pt x="5" y="13"/>
                  </a:lnTo>
                  <a:lnTo>
                    <a:pt x="7" y="13"/>
                  </a:lnTo>
                  <a:lnTo>
                    <a:pt x="7" y="15"/>
                  </a:lnTo>
                  <a:lnTo>
                    <a:pt x="7" y="16"/>
                  </a:lnTo>
                  <a:lnTo>
                    <a:pt x="9" y="16"/>
                  </a:lnTo>
                  <a:lnTo>
                    <a:pt x="9" y="17"/>
                  </a:lnTo>
                  <a:lnTo>
                    <a:pt x="10" y="17"/>
                  </a:lnTo>
                  <a:lnTo>
                    <a:pt x="12" y="17"/>
                  </a:lnTo>
                  <a:lnTo>
                    <a:pt x="12" y="19"/>
                  </a:lnTo>
                  <a:lnTo>
                    <a:pt x="12" y="21"/>
                  </a:lnTo>
                  <a:lnTo>
                    <a:pt x="15" y="21"/>
                  </a:lnTo>
                  <a:lnTo>
                    <a:pt x="15" y="23"/>
                  </a:lnTo>
                  <a:lnTo>
                    <a:pt x="16" y="23"/>
                  </a:lnTo>
                  <a:lnTo>
                    <a:pt x="17" y="23"/>
                  </a:lnTo>
                  <a:lnTo>
                    <a:pt x="19" y="23"/>
                  </a:lnTo>
                  <a:lnTo>
                    <a:pt x="19" y="25"/>
                  </a:lnTo>
                  <a:lnTo>
                    <a:pt x="20" y="25"/>
                  </a:lnTo>
                  <a:lnTo>
                    <a:pt x="20" y="27"/>
                  </a:lnTo>
                  <a:lnTo>
                    <a:pt x="22" y="27"/>
                  </a:lnTo>
                  <a:lnTo>
                    <a:pt x="22" y="29"/>
                  </a:lnTo>
                  <a:lnTo>
                    <a:pt x="23" y="29"/>
                  </a:lnTo>
                  <a:lnTo>
                    <a:pt x="24" y="29"/>
                  </a:lnTo>
                  <a:lnTo>
                    <a:pt x="22" y="31"/>
                  </a:lnTo>
                  <a:lnTo>
                    <a:pt x="19" y="32"/>
                  </a:lnTo>
                  <a:lnTo>
                    <a:pt x="18" y="32"/>
                  </a:lnTo>
                  <a:lnTo>
                    <a:pt x="16" y="32"/>
                  </a:lnTo>
                  <a:lnTo>
                    <a:pt x="15" y="32"/>
                  </a:lnTo>
                  <a:lnTo>
                    <a:pt x="12" y="32"/>
                  </a:lnTo>
                  <a:lnTo>
                    <a:pt x="12" y="30"/>
                  </a:lnTo>
                  <a:lnTo>
                    <a:pt x="10" y="30"/>
                  </a:lnTo>
                  <a:lnTo>
                    <a:pt x="9" y="30"/>
                  </a:lnTo>
                  <a:lnTo>
                    <a:pt x="7" y="30"/>
                  </a:lnTo>
                  <a:lnTo>
                    <a:pt x="7" y="28"/>
                  </a:lnTo>
                  <a:lnTo>
                    <a:pt x="5" y="28"/>
                  </a:lnTo>
                  <a:lnTo>
                    <a:pt x="5" y="26"/>
                  </a:lnTo>
                  <a:lnTo>
                    <a:pt x="3" y="26"/>
                  </a:lnTo>
                  <a:lnTo>
                    <a:pt x="3" y="25"/>
                  </a:lnTo>
                  <a:lnTo>
                    <a:pt x="1" y="26"/>
                  </a:lnTo>
                  <a:lnTo>
                    <a:pt x="1" y="28"/>
                  </a:lnTo>
                  <a:lnTo>
                    <a:pt x="0" y="30"/>
                  </a:lnTo>
                  <a:lnTo>
                    <a:pt x="0" y="32"/>
                  </a:lnTo>
                  <a:lnTo>
                    <a:pt x="0" y="34"/>
                  </a:lnTo>
                  <a:lnTo>
                    <a:pt x="0" y="36"/>
                  </a:lnTo>
                  <a:lnTo>
                    <a:pt x="0" y="37"/>
                  </a:lnTo>
                  <a:lnTo>
                    <a:pt x="1" y="37"/>
                  </a:lnTo>
                  <a:lnTo>
                    <a:pt x="2" y="39"/>
                  </a:lnTo>
                  <a:lnTo>
                    <a:pt x="4" y="39"/>
                  </a:lnTo>
                  <a:lnTo>
                    <a:pt x="6" y="41"/>
                  </a:lnTo>
                  <a:lnTo>
                    <a:pt x="8" y="41"/>
                  </a:lnTo>
                  <a:lnTo>
                    <a:pt x="8" y="43"/>
                  </a:lnTo>
                  <a:lnTo>
                    <a:pt x="10" y="45"/>
                  </a:lnTo>
                  <a:lnTo>
                    <a:pt x="12" y="46"/>
                  </a:lnTo>
                  <a:lnTo>
                    <a:pt x="14" y="46"/>
                  </a:lnTo>
                  <a:lnTo>
                    <a:pt x="14" y="48"/>
                  </a:lnTo>
                  <a:lnTo>
                    <a:pt x="16" y="49"/>
                  </a:lnTo>
                  <a:lnTo>
                    <a:pt x="16" y="51"/>
                  </a:lnTo>
                  <a:lnTo>
                    <a:pt x="17" y="51"/>
                  </a:lnTo>
                  <a:lnTo>
                    <a:pt x="16" y="53"/>
                  </a:lnTo>
                  <a:lnTo>
                    <a:pt x="15" y="55"/>
                  </a:lnTo>
                  <a:lnTo>
                    <a:pt x="12" y="57"/>
                  </a:lnTo>
                  <a:lnTo>
                    <a:pt x="10" y="58"/>
                  </a:lnTo>
                  <a:lnTo>
                    <a:pt x="8" y="59"/>
                  </a:lnTo>
                  <a:lnTo>
                    <a:pt x="7" y="59"/>
                  </a:lnTo>
                  <a:lnTo>
                    <a:pt x="5" y="59"/>
                  </a:lnTo>
                  <a:lnTo>
                    <a:pt x="4" y="61"/>
                  </a:lnTo>
                  <a:lnTo>
                    <a:pt x="4" y="63"/>
                  </a:lnTo>
                  <a:lnTo>
                    <a:pt x="6" y="65"/>
                  </a:lnTo>
                  <a:lnTo>
                    <a:pt x="8" y="67"/>
                  </a:lnTo>
                  <a:lnTo>
                    <a:pt x="11" y="69"/>
                  </a:lnTo>
                  <a:lnTo>
                    <a:pt x="15" y="71"/>
                  </a:lnTo>
                  <a:lnTo>
                    <a:pt x="18" y="72"/>
                  </a:lnTo>
                  <a:lnTo>
                    <a:pt x="22" y="73"/>
                  </a:lnTo>
                  <a:lnTo>
                    <a:pt x="27" y="73"/>
                  </a:lnTo>
                  <a:lnTo>
                    <a:pt x="31" y="74"/>
                  </a:lnTo>
                  <a:lnTo>
                    <a:pt x="35" y="74"/>
                  </a:lnTo>
                  <a:lnTo>
                    <a:pt x="39" y="74"/>
                  </a:lnTo>
                  <a:lnTo>
                    <a:pt x="44" y="74"/>
                  </a:lnTo>
                  <a:lnTo>
                    <a:pt x="47" y="74"/>
                  </a:lnTo>
                  <a:lnTo>
                    <a:pt x="51" y="72"/>
                  </a:lnTo>
                  <a:lnTo>
                    <a:pt x="54" y="72"/>
                  </a:lnTo>
                  <a:lnTo>
                    <a:pt x="58" y="70"/>
                  </a:lnTo>
                  <a:lnTo>
                    <a:pt x="60" y="68"/>
                  </a:lnTo>
                  <a:lnTo>
                    <a:pt x="60" y="67"/>
                  </a:lnTo>
                  <a:lnTo>
                    <a:pt x="62" y="65"/>
                  </a:lnTo>
                  <a:lnTo>
                    <a:pt x="62" y="63"/>
                  </a:lnTo>
                  <a:lnTo>
                    <a:pt x="63" y="61"/>
                  </a:lnTo>
                  <a:lnTo>
                    <a:pt x="63" y="59"/>
                  </a:lnTo>
                  <a:lnTo>
                    <a:pt x="64" y="58"/>
                  </a:lnTo>
                  <a:lnTo>
                    <a:pt x="62" y="58"/>
                  </a:lnTo>
                  <a:lnTo>
                    <a:pt x="62" y="56"/>
                  </a:lnTo>
                  <a:lnTo>
                    <a:pt x="60" y="56"/>
                  </a:lnTo>
                  <a:lnTo>
                    <a:pt x="60" y="54"/>
                  </a:lnTo>
                  <a:lnTo>
                    <a:pt x="58" y="54"/>
                  </a:lnTo>
                  <a:lnTo>
                    <a:pt x="57" y="52"/>
                  </a:lnTo>
                  <a:lnTo>
                    <a:pt x="55" y="52"/>
                  </a:lnTo>
                  <a:lnTo>
                    <a:pt x="55" y="51"/>
                  </a:lnTo>
                  <a:lnTo>
                    <a:pt x="53" y="51"/>
                  </a:lnTo>
                  <a:lnTo>
                    <a:pt x="52" y="49"/>
                  </a:lnTo>
                  <a:lnTo>
                    <a:pt x="50" y="49"/>
                  </a:lnTo>
                  <a:lnTo>
                    <a:pt x="50" y="47"/>
                  </a:lnTo>
                  <a:lnTo>
                    <a:pt x="48" y="47"/>
                  </a:lnTo>
                  <a:lnTo>
                    <a:pt x="48" y="45"/>
                  </a:lnTo>
                  <a:lnTo>
                    <a:pt x="49" y="43"/>
                  </a:lnTo>
                  <a:lnTo>
                    <a:pt x="51" y="42"/>
                  </a:lnTo>
                  <a:lnTo>
                    <a:pt x="53" y="42"/>
                  </a:lnTo>
                  <a:lnTo>
                    <a:pt x="54" y="42"/>
                  </a:lnTo>
                  <a:lnTo>
                    <a:pt x="56" y="42"/>
                  </a:lnTo>
                  <a:lnTo>
                    <a:pt x="58" y="41"/>
                  </a:lnTo>
                  <a:lnTo>
                    <a:pt x="60" y="41"/>
                  </a:lnTo>
                  <a:lnTo>
                    <a:pt x="61" y="41"/>
                  </a:lnTo>
                  <a:lnTo>
                    <a:pt x="63" y="41"/>
                  </a:lnTo>
                  <a:lnTo>
                    <a:pt x="66" y="41"/>
                  </a:lnTo>
                  <a:lnTo>
                    <a:pt x="67" y="40"/>
                  </a:lnTo>
                  <a:lnTo>
                    <a:pt x="68" y="40"/>
                  </a:lnTo>
                  <a:lnTo>
                    <a:pt x="70" y="38"/>
                  </a:lnTo>
                  <a:lnTo>
                    <a:pt x="69" y="38"/>
                  </a:lnTo>
                  <a:lnTo>
                    <a:pt x="69" y="36"/>
                  </a:lnTo>
                  <a:lnTo>
                    <a:pt x="67" y="36"/>
                  </a:lnTo>
                  <a:lnTo>
                    <a:pt x="67" y="35"/>
                  </a:lnTo>
                  <a:lnTo>
                    <a:pt x="67" y="33"/>
                  </a:lnTo>
                  <a:lnTo>
                    <a:pt x="65" y="33"/>
                  </a:lnTo>
                  <a:lnTo>
                    <a:pt x="65" y="31"/>
                  </a:lnTo>
                  <a:lnTo>
                    <a:pt x="64" y="31"/>
                  </a:lnTo>
                  <a:lnTo>
                    <a:pt x="64" y="30"/>
                  </a:lnTo>
                  <a:lnTo>
                    <a:pt x="63" y="30"/>
                  </a:lnTo>
                  <a:lnTo>
                    <a:pt x="63" y="28"/>
                  </a:lnTo>
                  <a:lnTo>
                    <a:pt x="64" y="26"/>
                  </a:lnTo>
                </a:path>
              </a:pathLst>
            </a:custGeom>
            <a:solidFill>
              <a:srgbClr val="37605E"/>
            </a:solidFill>
            <a:ln w="9525">
              <a:noFill/>
              <a:round/>
              <a:headEnd/>
              <a:tailEnd/>
            </a:ln>
          </p:spPr>
          <p:txBody>
            <a:bodyPr/>
            <a:lstStyle/>
            <a:p>
              <a:pPr>
                <a:defRPr/>
              </a:pPr>
              <a:endParaRPr lang="en-US" dirty="0"/>
            </a:p>
          </p:txBody>
        </p:sp>
        <p:sp>
          <p:nvSpPr>
            <p:cNvPr id="12804" name="AutoShape 54"/>
            <p:cNvSpPr>
              <a:spLocks noChangeArrowheads="1"/>
            </p:cNvSpPr>
            <p:nvPr/>
          </p:nvSpPr>
          <p:spPr bwMode="auto">
            <a:xfrm flipV="1">
              <a:off x="4471" y="3588"/>
              <a:ext cx="2" cy="9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05" name="AutoShape 55"/>
            <p:cNvSpPr>
              <a:spLocks noChangeArrowheads="1"/>
            </p:cNvSpPr>
            <p:nvPr/>
          </p:nvSpPr>
          <p:spPr bwMode="auto">
            <a:xfrm flipV="1">
              <a:off x="4467" y="3593"/>
              <a:ext cx="1" cy="8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06" name="AutoShape 56"/>
            <p:cNvSpPr>
              <a:spLocks noChangeArrowheads="1"/>
            </p:cNvSpPr>
            <p:nvPr/>
          </p:nvSpPr>
          <p:spPr bwMode="auto">
            <a:xfrm flipV="1">
              <a:off x="4461" y="3593"/>
              <a:ext cx="2" cy="8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07" name="AutoShape 57"/>
            <p:cNvSpPr>
              <a:spLocks noChangeArrowheads="1"/>
            </p:cNvSpPr>
            <p:nvPr/>
          </p:nvSpPr>
          <p:spPr bwMode="auto">
            <a:xfrm flipV="1">
              <a:off x="4456" y="3593"/>
              <a:ext cx="1" cy="93"/>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08" name="AutoShape 58"/>
            <p:cNvSpPr>
              <a:spLocks noChangeArrowheads="1"/>
            </p:cNvSpPr>
            <p:nvPr/>
          </p:nvSpPr>
          <p:spPr bwMode="auto">
            <a:xfrm flipV="1">
              <a:off x="4449" y="3599"/>
              <a:ext cx="1" cy="8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09" name="AutoShape 59"/>
            <p:cNvSpPr>
              <a:spLocks noChangeArrowheads="1"/>
            </p:cNvSpPr>
            <p:nvPr/>
          </p:nvSpPr>
          <p:spPr bwMode="auto">
            <a:xfrm flipV="1">
              <a:off x="4445" y="3600"/>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10" name="AutoShape 60"/>
            <p:cNvSpPr>
              <a:spLocks noChangeArrowheads="1"/>
            </p:cNvSpPr>
            <p:nvPr/>
          </p:nvSpPr>
          <p:spPr bwMode="auto">
            <a:xfrm flipV="1">
              <a:off x="4440" y="3600"/>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11" name="AutoShape 61"/>
            <p:cNvSpPr>
              <a:spLocks noChangeArrowheads="1"/>
            </p:cNvSpPr>
            <p:nvPr/>
          </p:nvSpPr>
          <p:spPr bwMode="auto">
            <a:xfrm flipV="1">
              <a:off x="4434" y="3607"/>
              <a:ext cx="0" cy="7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12" name="AutoShape 62"/>
            <p:cNvSpPr>
              <a:spLocks noChangeArrowheads="1"/>
            </p:cNvSpPr>
            <p:nvPr/>
          </p:nvSpPr>
          <p:spPr bwMode="auto">
            <a:xfrm flipV="1">
              <a:off x="4427" y="3607"/>
              <a:ext cx="1" cy="7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13" name="AutoShape 63"/>
            <p:cNvSpPr>
              <a:spLocks noChangeArrowheads="1"/>
            </p:cNvSpPr>
            <p:nvPr/>
          </p:nvSpPr>
          <p:spPr bwMode="auto">
            <a:xfrm flipV="1">
              <a:off x="4424" y="3607"/>
              <a:ext cx="1" cy="7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14" name="AutoShape 64"/>
            <p:cNvSpPr>
              <a:spLocks noChangeArrowheads="1"/>
            </p:cNvSpPr>
            <p:nvPr/>
          </p:nvSpPr>
          <p:spPr bwMode="auto">
            <a:xfrm flipV="1">
              <a:off x="4418" y="3612"/>
              <a:ext cx="2" cy="7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15" name="AutoShape 65"/>
            <p:cNvSpPr>
              <a:spLocks noChangeArrowheads="1"/>
            </p:cNvSpPr>
            <p:nvPr/>
          </p:nvSpPr>
          <p:spPr bwMode="auto">
            <a:xfrm flipV="1">
              <a:off x="4411" y="3613"/>
              <a:ext cx="1" cy="74"/>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16" name="AutoShape 66"/>
            <p:cNvSpPr>
              <a:spLocks noChangeArrowheads="1"/>
            </p:cNvSpPr>
            <p:nvPr/>
          </p:nvSpPr>
          <p:spPr bwMode="auto">
            <a:xfrm flipV="1">
              <a:off x="4406" y="3616"/>
              <a:ext cx="2"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17" name="AutoShape 67"/>
            <p:cNvSpPr>
              <a:spLocks noChangeArrowheads="1"/>
            </p:cNvSpPr>
            <p:nvPr/>
          </p:nvSpPr>
          <p:spPr bwMode="auto">
            <a:xfrm flipV="1">
              <a:off x="4506" y="3576"/>
              <a:ext cx="1"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18" name="AutoShape 68"/>
            <p:cNvSpPr>
              <a:spLocks noChangeArrowheads="1"/>
            </p:cNvSpPr>
            <p:nvPr/>
          </p:nvSpPr>
          <p:spPr bwMode="auto">
            <a:xfrm flipV="1">
              <a:off x="4499" y="3580"/>
              <a:ext cx="2" cy="10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19" name="AutoShape 69"/>
            <p:cNvSpPr>
              <a:spLocks noChangeArrowheads="1"/>
            </p:cNvSpPr>
            <p:nvPr/>
          </p:nvSpPr>
          <p:spPr bwMode="auto">
            <a:xfrm flipV="1">
              <a:off x="4495" y="3582"/>
              <a:ext cx="0"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20" name="AutoShape 70"/>
            <p:cNvSpPr>
              <a:spLocks noChangeArrowheads="1"/>
            </p:cNvSpPr>
            <p:nvPr/>
          </p:nvSpPr>
          <p:spPr bwMode="auto">
            <a:xfrm flipV="1">
              <a:off x="4489" y="3582"/>
              <a:ext cx="0"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21" name="AutoShape 71"/>
            <p:cNvSpPr>
              <a:spLocks noChangeArrowheads="1"/>
            </p:cNvSpPr>
            <p:nvPr/>
          </p:nvSpPr>
          <p:spPr bwMode="auto">
            <a:xfrm flipV="1">
              <a:off x="4484" y="3582"/>
              <a:ext cx="2"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22" name="AutoShape 72"/>
            <p:cNvSpPr>
              <a:spLocks noChangeArrowheads="1"/>
            </p:cNvSpPr>
            <p:nvPr/>
          </p:nvSpPr>
          <p:spPr bwMode="auto">
            <a:xfrm flipV="1">
              <a:off x="4479" y="3588"/>
              <a:ext cx="0" cy="9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823" name="Freeform 73"/>
            <p:cNvSpPr>
              <a:spLocks/>
            </p:cNvSpPr>
            <p:nvPr/>
          </p:nvSpPr>
          <p:spPr bwMode="auto">
            <a:xfrm>
              <a:off x="4471" y="363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000000"/>
            </a:solidFill>
            <a:ln w="9216">
              <a:solidFill>
                <a:srgbClr val="000000"/>
              </a:solidFill>
              <a:round/>
              <a:headEnd/>
              <a:tailEnd/>
            </a:ln>
          </p:spPr>
          <p:txBody>
            <a:bodyPr/>
            <a:lstStyle/>
            <a:p>
              <a:pPr>
                <a:defRPr/>
              </a:pPr>
              <a:endParaRPr lang="en-US" dirty="0"/>
            </a:p>
          </p:txBody>
        </p:sp>
        <p:sp>
          <p:nvSpPr>
            <p:cNvPr id="12824" name="AutoShape 74"/>
            <p:cNvSpPr>
              <a:spLocks noChangeArrowheads="1"/>
            </p:cNvSpPr>
            <p:nvPr/>
          </p:nvSpPr>
          <p:spPr bwMode="auto">
            <a:xfrm flipV="1">
              <a:off x="4446" y="3692"/>
              <a:ext cx="3" cy="29"/>
            </a:xfrm>
            <a:prstGeom prst="roundRect">
              <a:avLst>
                <a:gd name="adj" fmla="val 0"/>
              </a:avLst>
            </a:prstGeom>
            <a:solidFill>
              <a:srgbClr val="E1E1E1"/>
            </a:solidFill>
            <a:ln w="9216">
              <a:solidFill>
                <a:srgbClr val="E1E1E1"/>
              </a:solidFill>
              <a:round/>
              <a:headEnd/>
              <a:tailEnd/>
            </a:ln>
          </p:spPr>
          <p:txBody>
            <a:bodyPr wrap="none" anchor="ctr"/>
            <a:lstStyle/>
            <a:p>
              <a:pPr>
                <a:defRPr/>
              </a:pPr>
              <a:endParaRPr lang="en-US" dirty="0"/>
            </a:p>
          </p:txBody>
        </p:sp>
        <p:sp>
          <p:nvSpPr>
            <p:cNvPr id="12825" name="AutoShape 75"/>
            <p:cNvSpPr>
              <a:spLocks noChangeArrowheads="1"/>
            </p:cNvSpPr>
            <p:nvPr/>
          </p:nvSpPr>
          <p:spPr bwMode="auto">
            <a:xfrm flipV="1">
              <a:off x="4487" y="3689"/>
              <a:ext cx="2" cy="39"/>
            </a:xfrm>
            <a:prstGeom prst="roundRect">
              <a:avLst>
                <a:gd name="adj" fmla="val 0"/>
              </a:avLst>
            </a:prstGeom>
            <a:solidFill>
              <a:srgbClr val="E1E1E1"/>
            </a:solidFill>
            <a:ln w="9216">
              <a:solidFill>
                <a:srgbClr val="E1E1E1"/>
              </a:solidFill>
              <a:round/>
              <a:headEnd/>
              <a:tailEnd/>
            </a:ln>
          </p:spPr>
          <p:txBody>
            <a:bodyPr wrap="none" anchor="ctr"/>
            <a:lstStyle/>
            <a:p>
              <a:pPr>
                <a:defRPr/>
              </a:pPr>
              <a:endParaRPr lang="en-US" dirty="0"/>
            </a:p>
          </p:txBody>
        </p:sp>
        <p:sp>
          <p:nvSpPr>
            <p:cNvPr id="12826" name="Freeform 76"/>
            <p:cNvSpPr>
              <a:spLocks/>
            </p:cNvSpPr>
            <p:nvPr/>
          </p:nvSpPr>
          <p:spPr bwMode="auto">
            <a:xfrm>
              <a:off x="4513" y="3590"/>
              <a:ext cx="113" cy="52"/>
            </a:xfrm>
            <a:custGeom>
              <a:avLst/>
              <a:gdLst>
                <a:gd name="T0" fmla="*/ 0 w 113"/>
                <a:gd name="T1" fmla="*/ 0 h 52"/>
                <a:gd name="T2" fmla="*/ 0 w 113"/>
                <a:gd name="T3" fmla="*/ 17 h 52"/>
                <a:gd name="T4" fmla="*/ 112 w 113"/>
                <a:gd name="T5" fmla="*/ 51 h 52"/>
                <a:gd name="T6" fmla="*/ 112 w 113"/>
                <a:gd name="T7" fmla="*/ 41 h 52"/>
                <a:gd name="T8" fmla="*/ 0 w 113"/>
                <a:gd name="T9" fmla="*/ 0 h 52"/>
                <a:gd name="T10" fmla="*/ 0 w 113"/>
                <a:gd name="T11" fmla="*/ 0 h 52"/>
                <a:gd name="T12" fmla="*/ 0 60000 65536"/>
                <a:gd name="T13" fmla="*/ 0 60000 65536"/>
                <a:gd name="T14" fmla="*/ 0 60000 65536"/>
                <a:gd name="T15" fmla="*/ 0 60000 65536"/>
                <a:gd name="T16" fmla="*/ 0 60000 65536"/>
                <a:gd name="T17" fmla="*/ 0 60000 65536"/>
                <a:gd name="T18" fmla="*/ 0 w 113"/>
                <a:gd name="T19" fmla="*/ 0 h 52"/>
                <a:gd name="T20" fmla="*/ 113 w 113"/>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13" h="52">
                  <a:moveTo>
                    <a:pt x="0" y="0"/>
                  </a:moveTo>
                  <a:lnTo>
                    <a:pt x="0" y="17"/>
                  </a:lnTo>
                  <a:lnTo>
                    <a:pt x="112" y="51"/>
                  </a:lnTo>
                  <a:lnTo>
                    <a:pt x="112" y="41"/>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12827" name="Freeform 77"/>
            <p:cNvSpPr>
              <a:spLocks/>
            </p:cNvSpPr>
            <p:nvPr/>
          </p:nvSpPr>
          <p:spPr bwMode="auto">
            <a:xfrm>
              <a:off x="4366" y="3589"/>
              <a:ext cx="148" cy="61"/>
            </a:xfrm>
            <a:custGeom>
              <a:avLst/>
              <a:gdLst>
                <a:gd name="T0" fmla="*/ 0 w 148"/>
                <a:gd name="T1" fmla="*/ 53 h 61"/>
                <a:gd name="T2" fmla="*/ 147 w 148"/>
                <a:gd name="T3" fmla="*/ 0 h 61"/>
                <a:gd name="T4" fmla="*/ 147 w 148"/>
                <a:gd name="T5" fmla="*/ 17 h 61"/>
                <a:gd name="T6" fmla="*/ 0 w 148"/>
                <a:gd name="T7" fmla="*/ 60 h 61"/>
                <a:gd name="T8" fmla="*/ 0 w 148"/>
                <a:gd name="T9" fmla="*/ 53 h 61"/>
                <a:gd name="T10" fmla="*/ 0 w 148"/>
                <a:gd name="T11" fmla="*/ 53 h 61"/>
                <a:gd name="T12" fmla="*/ 0 60000 65536"/>
                <a:gd name="T13" fmla="*/ 0 60000 65536"/>
                <a:gd name="T14" fmla="*/ 0 60000 65536"/>
                <a:gd name="T15" fmla="*/ 0 60000 65536"/>
                <a:gd name="T16" fmla="*/ 0 60000 65536"/>
                <a:gd name="T17" fmla="*/ 0 60000 65536"/>
                <a:gd name="T18" fmla="*/ 0 w 148"/>
                <a:gd name="T19" fmla="*/ 0 h 61"/>
                <a:gd name="T20" fmla="*/ 148 w 14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8" h="61">
                  <a:moveTo>
                    <a:pt x="0" y="53"/>
                  </a:moveTo>
                  <a:lnTo>
                    <a:pt x="147" y="0"/>
                  </a:lnTo>
                  <a:lnTo>
                    <a:pt x="147" y="17"/>
                  </a:lnTo>
                  <a:lnTo>
                    <a:pt x="0" y="60"/>
                  </a:lnTo>
                  <a:lnTo>
                    <a:pt x="0" y="53"/>
                  </a:lnTo>
                </a:path>
              </a:pathLst>
            </a:custGeom>
            <a:solidFill>
              <a:srgbClr val="E1E1E1"/>
            </a:solidFill>
            <a:ln w="9216">
              <a:solidFill>
                <a:srgbClr val="A2A2A2"/>
              </a:solidFill>
              <a:round/>
              <a:headEnd/>
              <a:tailEnd/>
            </a:ln>
          </p:spPr>
          <p:txBody>
            <a:bodyPr/>
            <a:lstStyle/>
            <a:p>
              <a:pPr>
                <a:defRPr/>
              </a:pPr>
              <a:endParaRPr lang="en-US" dirty="0"/>
            </a:p>
          </p:txBody>
        </p:sp>
        <p:sp>
          <p:nvSpPr>
            <p:cNvPr id="12828" name="Freeform 78"/>
            <p:cNvSpPr>
              <a:spLocks/>
            </p:cNvSpPr>
            <p:nvPr/>
          </p:nvSpPr>
          <p:spPr bwMode="auto">
            <a:xfrm>
              <a:off x="4366" y="3562"/>
              <a:ext cx="149" cy="70"/>
            </a:xfrm>
            <a:custGeom>
              <a:avLst/>
              <a:gdLst>
                <a:gd name="T0" fmla="*/ 0 w 149"/>
                <a:gd name="T1" fmla="*/ 65 h 70"/>
                <a:gd name="T2" fmla="*/ 0 w 149"/>
                <a:gd name="T3" fmla="*/ 69 h 70"/>
                <a:gd name="T4" fmla="*/ 148 w 149"/>
                <a:gd name="T5" fmla="*/ 16 h 70"/>
                <a:gd name="T6" fmla="*/ 146 w 149"/>
                <a:gd name="T7" fmla="*/ 0 h 70"/>
                <a:gd name="T8" fmla="*/ 0 w 149"/>
                <a:gd name="T9" fmla="*/ 65 h 70"/>
                <a:gd name="T10" fmla="*/ 0 w 149"/>
                <a:gd name="T11" fmla="*/ 65 h 70"/>
                <a:gd name="T12" fmla="*/ 0 60000 65536"/>
                <a:gd name="T13" fmla="*/ 0 60000 65536"/>
                <a:gd name="T14" fmla="*/ 0 60000 65536"/>
                <a:gd name="T15" fmla="*/ 0 60000 65536"/>
                <a:gd name="T16" fmla="*/ 0 60000 65536"/>
                <a:gd name="T17" fmla="*/ 0 60000 65536"/>
                <a:gd name="T18" fmla="*/ 0 w 149"/>
                <a:gd name="T19" fmla="*/ 0 h 70"/>
                <a:gd name="T20" fmla="*/ 149 w 149"/>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49" h="70">
                  <a:moveTo>
                    <a:pt x="0" y="65"/>
                  </a:moveTo>
                  <a:lnTo>
                    <a:pt x="0" y="69"/>
                  </a:lnTo>
                  <a:lnTo>
                    <a:pt x="148" y="16"/>
                  </a:lnTo>
                  <a:lnTo>
                    <a:pt x="146" y="0"/>
                  </a:lnTo>
                  <a:lnTo>
                    <a:pt x="0" y="65"/>
                  </a:lnTo>
                </a:path>
              </a:pathLst>
            </a:custGeom>
            <a:solidFill>
              <a:srgbClr val="C0C0C0"/>
            </a:solidFill>
            <a:ln w="9216">
              <a:solidFill>
                <a:srgbClr val="A2A2A2"/>
              </a:solidFill>
              <a:round/>
              <a:headEnd/>
              <a:tailEnd/>
            </a:ln>
          </p:spPr>
          <p:txBody>
            <a:bodyPr/>
            <a:lstStyle/>
            <a:p>
              <a:pPr>
                <a:defRPr/>
              </a:pPr>
              <a:endParaRPr lang="en-US" dirty="0"/>
            </a:p>
          </p:txBody>
        </p:sp>
        <p:sp>
          <p:nvSpPr>
            <p:cNvPr id="12829" name="Freeform 79"/>
            <p:cNvSpPr>
              <a:spLocks/>
            </p:cNvSpPr>
            <p:nvPr/>
          </p:nvSpPr>
          <p:spPr bwMode="auto">
            <a:xfrm>
              <a:off x="4366" y="3618"/>
              <a:ext cx="149" cy="48"/>
            </a:xfrm>
            <a:custGeom>
              <a:avLst/>
              <a:gdLst>
                <a:gd name="T0" fmla="*/ 0 w 149"/>
                <a:gd name="T1" fmla="*/ 40 h 48"/>
                <a:gd name="T2" fmla="*/ 148 w 149"/>
                <a:gd name="T3" fmla="*/ 0 h 48"/>
                <a:gd name="T4" fmla="*/ 147 w 149"/>
                <a:gd name="T5" fmla="*/ 13 h 48"/>
                <a:gd name="T6" fmla="*/ 0 w 149"/>
                <a:gd name="T7" fmla="*/ 47 h 48"/>
                <a:gd name="T8" fmla="*/ 0 w 149"/>
                <a:gd name="T9" fmla="*/ 40 h 48"/>
                <a:gd name="T10" fmla="*/ 0 w 149"/>
                <a:gd name="T11" fmla="*/ 40 h 48"/>
                <a:gd name="T12" fmla="*/ 0 60000 65536"/>
                <a:gd name="T13" fmla="*/ 0 60000 65536"/>
                <a:gd name="T14" fmla="*/ 0 60000 65536"/>
                <a:gd name="T15" fmla="*/ 0 60000 65536"/>
                <a:gd name="T16" fmla="*/ 0 60000 65536"/>
                <a:gd name="T17" fmla="*/ 0 60000 65536"/>
                <a:gd name="T18" fmla="*/ 0 w 149"/>
                <a:gd name="T19" fmla="*/ 0 h 48"/>
                <a:gd name="T20" fmla="*/ 149 w 14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49" h="48">
                  <a:moveTo>
                    <a:pt x="0" y="40"/>
                  </a:moveTo>
                  <a:lnTo>
                    <a:pt x="148" y="0"/>
                  </a:lnTo>
                  <a:lnTo>
                    <a:pt x="147" y="13"/>
                  </a:lnTo>
                  <a:lnTo>
                    <a:pt x="0" y="47"/>
                  </a:lnTo>
                  <a:lnTo>
                    <a:pt x="0" y="40"/>
                  </a:lnTo>
                </a:path>
              </a:pathLst>
            </a:custGeom>
            <a:solidFill>
              <a:srgbClr val="C0C0C0"/>
            </a:solidFill>
            <a:ln w="9216">
              <a:solidFill>
                <a:srgbClr val="A2A2A2"/>
              </a:solidFill>
              <a:round/>
              <a:headEnd/>
              <a:tailEnd/>
            </a:ln>
          </p:spPr>
          <p:txBody>
            <a:bodyPr/>
            <a:lstStyle/>
            <a:p>
              <a:pPr>
                <a:defRPr/>
              </a:pPr>
              <a:endParaRPr lang="en-US" dirty="0"/>
            </a:p>
          </p:txBody>
        </p:sp>
        <p:sp>
          <p:nvSpPr>
            <p:cNvPr id="12830" name="Freeform 80"/>
            <p:cNvSpPr>
              <a:spLocks/>
            </p:cNvSpPr>
            <p:nvPr/>
          </p:nvSpPr>
          <p:spPr bwMode="auto">
            <a:xfrm>
              <a:off x="4367" y="3642"/>
              <a:ext cx="147" cy="41"/>
            </a:xfrm>
            <a:custGeom>
              <a:avLst/>
              <a:gdLst>
                <a:gd name="T0" fmla="*/ 0 w 147"/>
                <a:gd name="T1" fmla="*/ 31 h 41"/>
                <a:gd name="T2" fmla="*/ 146 w 147"/>
                <a:gd name="T3" fmla="*/ 0 h 41"/>
                <a:gd name="T4" fmla="*/ 146 w 147"/>
                <a:gd name="T5" fmla="*/ 16 h 41"/>
                <a:gd name="T6" fmla="*/ 0 w 147"/>
                <a:gd name="T7" fmla="*/ 40 h 41"/>
                <a:gd name="T8" fmla="*/ 0 w 147"/>
                <a:gd name="T9" fmla="*/ 31 h 41"/>
                <a:gd name="T10" fmla="*/ 0 w 147"/>
                <a:gd name="T11" fmla="*/ 31 h 41"/>
                <a:gd name="T12" fmla="*/ 0 60000 65536"/>
                <a:gd name="T13" fmla="*/ 0 60000 65536"/>
                <a:gd name="T14" fmla="*/ 0 60000 65536"/>
                <a:gd name="T15" fmla="*/ 0 60000 65536"/>
                <a:gd name="T16" fmla="*/ 0 60000 65536"/>
                <a:gd name="T17" fmla="*/ 0 60000 65536"/>
                <a:gd name="T18" fmla="*/ 0 w 147"/>
                <a:gd name="T19" fmla="*/ 0 h 41"/>
                <a:gd name="T20" fmla="*/ 147 w 14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47" h="41">
                  <a:moveTo>
                    <a:pt x="0" y="31"/>
                  </a:moveTo>
                  <a:lnTo>
                    <a:pt x="146" y="0"/>
                  </a:lnTo>
                  <a:lnTo>
                    <a:pt x="146" y="16"/>
                  </a:lnTo>
                  <a:lnTo>
                    <a:pt x="0" y="40"/>
                  </a:lnTo>
                  <a:lnTo>
                    <a:pt x="0" y="31"/>
                  </a:lnTo>
                </a:path>
              </a:pathLst>
            </a:custGeom>
            <a:solidFill>
              <a:srgbClr val="E1E1E1"/>
            </a:solidFill>
            <a:ln w="9216">
              <a:solidFill>
                <a:srgbClr val="A2A2A2"/>
              </a:solidFill>
              <a:round/>
              <a:headEnd/>
              <a:tailEnd/>
            </a:ln>
          </p:spPr>
          <p:txBody>
            <a:bodyPr/>
            <a:lstStyle/>
            <a:p>
              <a:pPr>
                <a:defRPr/>
              </a:pPr>
              <a:endParaRPr lang="en-US" dirty="0"/>
            </a:p>
          </p:txBody>
        </p:sp>
        <p:sp>
          <p:nvSpPr>
            <p:cNvPr id="12831" name="Freeform 81"/>
            <p:cNvSpPr>
              <a:spLocks/>
            </p:cNvSpPr>
            <p:nvPr/>
          </p:nvSpPr>
          <p:spPr bwMode="auto">
            <a:xfrm>
              <a:off x="4366" y="3671"/>
              <a:ext cx="148" cy="27"/>
            </a:xfrm>
            <a:custGeom>
              <a:avLst/>
              <a:gdLst>
                <a:gd name="T0" fmla="*/ 0 w 148"/>
                <a:gd name="T1" fmla="*/ 18 h 27"/>
                <a:gd name="T2" fmla="*/ 147 w 148"/>
                <a:gd name="T3" fmla="*/ 0 h 27"/>
                <a:gd name="T4" fmla="*/ 147 w 148"/>
                <a:gd name="T5" fmla="*/ 18 h 27"/>
                <a:gd name="T6" fmla="*/ 0 w 148"/>
                <a:gd name="T7" fmla="*/ 26 h 27"/>
                <a:gd name="T8" fmla="*/ 0 w 148"/>
                <a:gd name="T9" fmla="*/ 18 h 27"/>
                <a:gd name="T10" fmla="*/ 0 w 148"/>
                <a:gd name="T11" fmla="*/ 18 h 27"/>
                <a:gd name="T12" fmla="*/ 0 60000 65536"/>
                <a:gd name="T13" fmla="*/ 0 60000 65536"/>
                <a:gd name="T14" fmla="*/ 0 60000 65536"/>
                <a:gd name="T15" fmla="*/ 0 60000 65536"/>
                <a:gd name="T16" fmla="*/ 0 60000 65536"/>
                <a:gd name="T17" fmla="*/ 0 60000 65536"/>
                <a:gd name="T18" fmla="*/ 0 w 148"/>
                <a:gd name="T19" fmla="*/ 0 h 27"/>
                <a:gd name="T20" fmla="*/ 148 w 14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48" h="27">
                  <a:moveTo>
                    <a:pt x="0" y="18"/>
                  </a:moveTo>
                  <a:lnTo>
                    <a:pt x="147" y="0"/>
                  </a:lnTo>
                  <a:lnTo>
                    <a:pt x="147" y="18"/>
                  </a:lnTo>
                  <a:lnTo>
                    <a:pt x="0" y="26"/>
                  </a:lnTo>
                  <a:lnTo>
                    <a:pt x="0" y="18"/>
                  </a:lnTo>
                </a:path>
              </a:pathLst>
            </a:custGeom>
            <a:solidFill>
              <a:srgbClr val="C0C0C0"/>
            </a:solidFill>
            <a:ln w="9216">
              <a:solidFill>
                <a:srgbClr val="A2A2A2"/>
              </a:solidFill>
              <a:round/>
              <a:headEnd/>
              <a:tailEnd/>
            </a:ln>
          </p:spPr>
          <p:txBody>
            <a:bodyPr/>
            <a:lstStyle/>
            <a:p>
              <a:pPr>
                <a:defRPr/>
              </a:pPr>
              <a:endParaRPr lang="en-US" dirty="0"/>
            </a:p>
          </p:txBody>
        </p:sp>
        <p:sp>
          <p:nvSpPr>
            <p:cNvPr id="12832" name="Freeform 82"/>
            <p:cNvSpPr>
              <a:spLocks/>
            </p:cNvSpPr>
            <p:nvPr/>
          </p:nvSpPr>
          <p:spPr bwMode="auto">
            <a:xfrm>
              <a:off x="4512" y="3562"/>
              <a:ext cx="112" cy="55"/>
            </a:xfrm>
            <a:custGeom>
              <a:avLst/>
              <a:gdLst>
                <a:gd name="T0" fmla="*/ 0 w 112"/>
                <a:gd name="T1" fmla="*/ 0 h 55"/>
                <a:gd name="T2" fmla="*/ 0 w 112"/>
                <a:gd name="T3" fmla="*/ 0 h 55"/>
                <a:gd name="T4" fmla="*/ 0 w 112"/>
                <a:gd name="T5" fmla="*/ 16 h 55"/>
                <a:gd name="T6" fmla="*/ 111 w 112"/>
                <a:gd name="T7" fmla="*/ 54 h 55"/>
                <a:gd name="T8" fmla="*/ 111 w 112"/>
                <a:gd name="T9" fmla="*/ 47 h 55"/>
                <a:gd name="T10" fmla="*/ 0 w 112"/>
                <a:gd name="T11" fmla="*/ 0 h 55"/>
                <a:gd name="T12" fmla="*/ 0 w 112"/>
                <a:gd name="T13" fmla="*/ 0 h 55"/>
                <a:gd name="T14" fmla="*/ 0 60000 65536"/>
                <a:gd name="T15" fmla="*/ 0 60000 65536"/>
                <a:gd name="T16" fmla="*/ 0 60000 65536"/>
                <a:gd name="T17" fmla="*/ 0 60000 65536"/>
                <a:gd name="T18" fmla="*/ 0 60000 65536"/>
                <a:gd name="T19" fmla="*/ 0 60000 65536"/>
                <a:gd name="T20" fmla="*/ 0 60000 65536"/>
                <a:gd name="T21" fmla="*/ 0 w 112"/>
                <a:gd name="T22" fmla="*/ 0 h 55"/>
                <a:gd name="T23" fmla="*/ 112 w 112"/>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55">
                  <a:moveTo>
                    <a:pt x="0" y="0"/>
                  </a:moveTo>
                  <a:lnTo>
                    <a:pt x="0" y="0"/>
                  </a:lnTo>
                  <a:lnTo>
                    <a:pt x="0" y="16"/>
                  </a:lnTo>
                  <a:lnTo>
                    <a:pt x="111" y="54"/>
                  </a:lnTo>
                  <a:lnTo>
                    <a:pt x="111" y="47"/>
                  </a:lnTo>
                  <a:lnTo>
                    <a:pt x="0" y="0"/>
                  </a:lnTo>
                </a:path>
              </a:pathLst>
            </a:custGeom>
            <a:solidFill>
              <a:srgbClr val="F7F7F7"/>
            </a:solidFill>
            <a:ln w="9216">
              <a:solidFill>
                <a:srgbClr val="8F8F8F"/>
              </a:solidFill>
              <a:round/>
              <a:headEnd/>
              <a:tailEnd/>
            </a:ln>
          </p:spPr>
          <p:txBody>
            <a:bodyPr/>
            <a:lstStyle/>
            <a:p>
              <a:pPr>
                <a:defRPr/>
              </a:pPr>
              <a:endParaRPr lang="en-US" dirty="0"/>
            </a:p>
          </p:txBody>
        </p:sp>
        <p:sp>
          <p:nvSpPr>
            <p:cNvPr id="12833" name="Freeform 83"/>
            <p:cNvSpPr>
              <a:spLocks/>
            </p:cNvSpPr>
            <p:nvPr/>
          </p:nvSpPr>
          <p:spPr bwMode="auto">
            <a:xfrm>
              <a:off x="4514" y="3619"/>
              <a:ext cx="112" cy="42"/>
            </a:xfrm>
            <a:custGeom>
              <a:avLst/>
              <a:gdLst>
                <a:gd name="T0" fmla="*/ 0 w 112"/>
                <a:gd name="T1" fmla="*/ 0 h 42"/>
                <a:gd name="T2" fmla="*/ 0 w 112"/>
                <a:gd name="T3" fmla="*/ 12 h 42"/>
                <a:gd name="T4" fmla="*/ 111 w 112"/>
                <a:gd name="T5" fmla="*/ 41 h 42"/>
                <a:gd name="T6" fmla="*/ 109 w 112"/>
                <a:gd name="T7" fmla="*/ 33 h 42"/>
                <a:gd name="T8" fmla="*/ 0 w 112"/>
                <a:gd name="T9" fmla="*/ 0 h 42"/>
                <a:gd name="T10" fmla="*/ 0 w 112"/>
                <a:gd name="T11" fmla="*/ 0 h 42"/>
                <a:gd name="T12" fmla="*/ 0 60000 65536"/>
                <a:gd name="T13" fmla="*/ 0 60000 65536"/>
                <a:gd name="T14" fmla="*/ 0 60000 65536"/>
                <a:gd name="T15" fmla="*/ 0 60000 65536"/>
                <a:gd name="T16" fmla="*/ 0 60000 65536"/>
                <a:gd name="T17" fmla="*/ 0 60000 65536"/>
                <a:gd name="T18" fmla="*/ 0 w 112"/>
                <a:gd name="T19" fmla="*/ 0 h 42"/>
                <a:gd name="T20" fmla="*/ 112 w 11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12" h="42">
                  <a:moveTo>
                    <a:pt x="0" y="0"/>
                  </a:moveTo>
                  <a:lnTo>
                    <a:pt x="0" y="12"/>
                  </a:lnTo>
                  <a:lnTo>
                    <a:pt x="111" y="41"/>
                  </a:lnTo>
                  <a:lnTo>
                    <a:pt x="109" y="33"/>
                  </a:lnTo>
                  <a:lnTo>
                    <a:pt x="0" y="0"/>
                  </a:lnTo>
                </a:path>
              </a:pathLst>
            </a:custGeom>
            <a:solidFill>
              <a:srgbClr val="F7F7F7"/>
            </a:solidFill>
            <a:ln w="9216">
              <a:solidFill>
                <a:srgbClr val="F7F7F7"/>
              </a:solidFill>
              <a:round/>
              <a:headEnd/>
              <a:tailEnd/>
            </a:ln>
          </p:spPr>
          <p:txBody>
            <a:bodyPr/>
            <a:lstStyle/>
            <a:p>
              <a:pPr>
                <a:defRPr/>
              </a:pPr>
              <a:endParaRPr lang="en-US" dirty="0"/>
            </a:p>
          </p:txBody>
        </p:sp>
        <p:sp>
          <p:nvSpPr>
            <p:cNvPr id="12834" name="Freeform 84"/>
            <p:cNvSpPr>
              <a:spLocks/>
            </p:cNvSpPr>
            <p:nvPr/>
          </p:nvSpPr>
          <p:spPr bwMode="auto">
            <a:xfrm>
              <a:off x="4512" y="3644"/>
              <a:ext cx="114" cy="39"/>
            </a:xfrm>
            <a:custGeom>
              <a:avLst/>
              <a:gdLst>
                <a:gd name="T0" fmla="*/ 0 w 114"/>
                <a:gd name="T1" fmla="*/ 0 h 39"/>
                <a:gd name="T2" fmla="*/ 0 w 114"/>
                <a:gd name="T3" fmla="*/ 14 h 39"/>
                <a:gd name="T4" fmla="*/ 113 w 114"/>
                <a:gd name="T5" fmla="*/ 38 h 39"/>
                <a:gd name="T6" fmla="*/ 113 w 114"/>
                <a:gd name="T7" fmla="*/ 26 h 39"/>
                <a:gd name="T8" fmla="*/ 0 w 114"/>
                <a:gd name="T9" fmla="*/ 0 h 39"/>
                <a:gd name="T10" fmla="*/ 0 w 114"/>
                <a:gd name="T11" fmla="*/ 0 h 39"/>
                <a:gd name="T12" fmla="*/ 0 60000 65536"/>
                <a:gd name="T13" fmla="*/ 0 60000 65536"/>
                <a:gd name="T14" fmla="*/ 0 60000 65536"/>
                <a:gd name="T15" fmla="*/ 0 60000 65536"/>
                <a:gd name="T16" fmla="*/ 0 60000 65536"/>
                <a:gd name="T17" fmla="*/ 0 60000 65536"/>
                <a:gd name="T18" fmla="*/ 0 w 114"/>
                <a:gd name="T19" fmla="*/ 0 h 39"/>
                <a:gd name="T20" fmla="*/ 114 w 11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14" h="39">
                  <a:moveTo>
                    <a:pt x="0" y="0"/>
                  </a:moveTo>
                  <a:lnTo>
                    <a:pt x="0" y="14"/>
                  </a:lnTo>
                  <a:lnTo>
                    <a:pt x="113" y="38"/>
                  </a:lnTo>
                  <a:lnTo>
                    <a:pt x="113" y="26"/>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12835" name="AutoShape 85"/>
            <p:cNvSpPr>
              <a:spLocks noChangeArrowheads="1"/>
            </p:cNvSpPr>
            <p:nvPr/>
          </p:nvSpPr>
          <p:spPr bwMode="auto">
            <a:xfrm flipV="1">
              <a:off x="4510" y="3562"/>
              <a:ext cx="4" cy="170"/>
            </a:xfrm>
            <a:prstGeom prst="roundRect">
              <a:avLst>
                <a:gd name="adj" fmla="val 0"/>
              </a:avLst>
            </a:prstGeom>
            <a:solidFill>
              <a:srgbClr val="C0C0C0"/>
            </a:solidFill>
            <a:ln w="9525">
              <a:noFill/>
              <a:round/>
              <a:headEnd/>
              <a:tailEnd/>
            </a:ln>
          </p:spPr>
          <p:txBody>
            <a:bodyPr wrap="none" anchor="ctr"/>
            <a:lstStyle/>
            <a:p>
              <a:pPr>
                <a:defRPr/>
              </a:pPr>
              <a:endParaRPr lang="en-US" dirty="0"/>
            </a:p>
          </p:txBody>
        </p:sp>
        <p:sp>
          <p:nvSpPr>
            <p:cNvPr id="12836" name="Freeform 86"/>
            <p:cNvSpPr>
              <a:spLocks/>
            </p:cNvSpPr>
            <p:nvPr/>
          </p:nvSpPr>
          <p:spPr bwMode="auto">
            <a:xfrm>
              <a:off x="4416" y="3723"/>
              <a:ext cx="45" cy="12"/>
            </a:xfrm>
            <a:custGeom>
              <a:avLst/>
              <a:gdLst>
                <a:gd name="T0" fmla="*/ 5 w 45"/>
                <a:gd name="T1" fmla="*/ 0 h 12"/>
                <a:gd name="T2" fmla="*/ 0 w 45"/>
                <a:gd name="T3" fmla="*/ 1 h 12"/>
                <a:gd name="T4" fmla="*/ 5 w 45"/>
                <a:gd name="T5" fmla="*/ 6 h 12"/>
                <a:gd name="T6" fmla="*/ 12 w 45"/>
                <a:gd name="T7" fmla="*/ 7 h 12"/>
                <a:gd name="T8" fmla="*/ 16 w 45"/>
                <a:gd name="T9" fmla="*/ 7 h 12"/>
                <a:gd name="T10" fmla="*/ 21 w 45"/>
                <a:gd name="T11" fmla="*/ 9 h 12"/>
                <a:gd name="T12" fmla="*/ 25 w 45"/>
                <a:gd name="T13" fmla="*/ 9 h 12"/>
                <a:gd name="T14" fmla="*/ 27 w 45"/>
                <a:gd name="T15" fmla="*/ 8 h 12"/>
                <a:gd name="T16" fmla="*/ 33 w 45"/>
                <a:gd name="T17" fmla="*/ 11 h 12"/>
                <a:gd name="T18" fmla="*/ 38 w 45"/>
                <a:gd name="T19" fmla="*/ 11 h 12"/>
                <a:gd name="T20" fmla="*/ 40 w 45"/>
                <a:gd name="T21" fmla="*/ 9 h 12"/>
                <a:gd name="T22" fmla="*/ 44 w 45"/>
                <a:gd name="T23" fmla="*/ 9 h 12"/>
                <a:gd name="T24" fmla="*/ 38 w 45"/>
                <a:gd name="T25" fmla="*/ 1 h 12"/>
                <a:gd name="T26" fmla="*/ 5 w 45"/>
                <a:gd name="T27" fmla="*/ 0 h 12"/>
                <a:gd name="T28" fmla="*/ 5 w 45"/>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12"/>
                <a:gd name="T47" fmla="*/ 45 w 45"/>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12">
                  <a:moveTo>
                    <a:pt x="5" y="0"/>
                  </a:moveTo>
                  <a:lnTo>
                    <a:pt x="0" y="1"/>
                  </a:lnTo>
                  <a:lnTo>
                    <a:pt x="5" y="6"/>
                  </a:lnTo>
                  <a:lnTo>
                    <a:pt x="12" y="7"/>
                  </a:lnTo>
                  <a:lnTo>
                    <a:pt x="16" y="7"/>
                  </a:lnTo>
                  <a:lnTo>
                    <a:pt x="21" y="9"/>
                  </a:lnTo>
                  <a:lnTo>
                    <a:pt x="25" y="9"/>
                  </a:lnTo>
                  <a:lnTo>
                    <a:pt x="27" y="8"/>
                  </a:lnTo>
                  <a:lnTo>
                    <a:pt x="33" y="11"/>
                  </a:lnTo>
                  <a:lnTo>
                    <a:pt x="38" y="11"/>
                  </a:lnTo>
                  <a:lnTo>
                    <a:pt x="40" y="9"/>
                  </a:lnTo>
                  <a:lnTo>
                    <a:pt x="44" y="9"/>
                  </a:lnTo>
                  <a:lnTo>
                    <a:pt x="38" y="1"/>
                  </a:lnTo>
                  <a:lnTo>
                    <a:pt x="5" y="0"/>
                  </a:lnTo>
                </a:path>
              </a:pathLst>
            </a:custGeom>
            <a:solidFill>
              <a:srgbClr val="808080"/>
            </a:solidFill>
            <a:ln w="9216">
              <a:solidFill>
                <a:srgbClr val="808080"/>
              </a:solidFill>
              <a:round/>
              <a:headEnd/>
              <a:tailEnd/>
            </a:ln>
          </p:spPr>
          <p:txBody>
            <a:bodyPr/>
            <a:lstStyle/>
            <a:p>
              <a:pPr>
                <a:defRPr/>
              </a:pPr>
              <a:endParaRPr lang="en-US" dirty="0"/>
            </a:p>
          </p:txBody>
        </p:sp>
        <p:sp>
          <p:nvSpPr>
            <p:cNvPr id="12837" name="Freeform 87"/>
            <p:cNvSpPr>
              <a:spLocks/>
            </p:cNvSpPr>
            <p:nvPr/>
          </p:nvSpPr>
          <p:spPr bwMode="auto">
            <a:xfrm>
              <a:off x="4411" y="3704"/>
              <a:ext cx="36" cy="22"/>
            </a:xfrm>
            <a:custGeom>
              <a:avLst/>
              <a:gdLst>
                <a:gd name="T0" fmla="*/ 14 w 36"/>
                <a:gd name="T1" fmla="*/ 2 h 22"/>
                <a:gd name="T2" fmla="*/ 15 w 36"/>
                <a:gd name="T3" fmla="*/ 1 h 22"/>
                <a:gd name="T4" fmla="*/ 16 w 36"/>
                <a:gd name="T5" fmla="*/ 0 h 22"/>
                <a:gd name="T6" fmla="*/ 17 w 36"/>
                <a:gd name="T7" fmla="*/ 2 h 22"/>
                <a:gd name="T8" fmla="*/ 20 w 36"/>
                <a:gd name="T9" fmla="*/ 2 h 22"/>
                <a:gd name="T10" fmla="*/ 23 w 36"/>
                <a:gd name="T11" fmla="*/ 0 h 22"/>
                <a:gd name="T12" fmla="*/ 23 w 36"/>
                <a:gd name="T13" fmla="*/ 4 h 22"/>
                <a:gd name="T14" fmla="*/ 23 w 36"/>
                <a:gd name="T15" fmla="*/ 4 h 22"/>
                <a:gd name="T16" fmla="*/ 21 w 36"/>
                <a:gd name="T17" fmla="*/ 4 h 22"/>
                <a:gd name="T18" fmla="*/ 23 w 36"/>
                <a:gd name="T19" fmla="*/ 4 h 22"/>
                <a:gd name="T20" fmla="*/ 23 w 36"/>
                <a:gd name="T21" fmla="*/ 6 h 22"/>
                <a:gd name="T22" fmla="*/ 26 w 36"/>
                <a:gd name="T23" fmla="*/ 4 h 22"/>
                <a:gd name="T24" fmla="*/ 31 w 36"/>
                <a:gd name="T25" fmla="*/ 4 h 22"/>
                <a:gd name="T26" fmla="*/ 29 w 36"/>
                <a:gd name="T27" fmla="*/ 7 h 22"/>
                <a:gd name="T28" fmla="*/ 32 w 36"/>
                <a:gd name="T29" fmla="*/ 7 h 22"/>
                <a:gd name="T30" fmla="*/ 35 w 36"/>
                <a:gd name="T31" fmla="*/ 7 h 22"/>
                <a:gd name="T32" fmla="*/ 33 w 36"/>
                <a:gd name="T33" fmla="*/ 7 h 22"/>
                <a:gd name="T34" fmla="*/ 30 w 36"/>
                <a:gd name="T35" fmla="*/ 9 h 22"/>
                <a:gd name="T36" fmla="*/ 30 w 36"/>
                <a:gd name="T37" fmla="*/ 10 h 22"/>
                <a:gd name="T38" fmla="*/ 34 w 36"/>
                <a:gd name="T39" fmla="*/ 11 h 22"/>
                <a:gd name="T40" fmla="*/ 31 w 36"/>
                <a:gd name="T41" fmla="*/ 13 h 22"/>
                <a:gd name="T42" fmla="*/ 35 w 36"/>
                <a:gd name="T43" fmla="*/ 13 h 22"/>
                <a:gd name="T44" fmla="*/ 34 w 36"/>
                <a:gd name="T45" fmla="*/ 17 h 22"/>
                <a:gd name="T46" fmla="*/ 30 w 36"/>
                <a:gd name="T47" fmla="*/ 19 h 22"/>
                <a:gd name="T48" fmla="*/ 25 w 36"/>
                <a:gd name="T49" fmla="*/ 20 h 22"/>
                <a:gd name="T50" fmla="*/ 20 w 36"/>
                <a:gd name="T51" fmla="*/ 20 h 22"/>
                <a:gd name="T52" fmla="*/ 17 w 36"/>
                <a:gd name="T53" fmla="*/ 21 h 22"/>
                <a:gd name="T54" fmla="*/ 15 w 36"/>
                <a:gd name="T55" fmla="*/ 21 h 22"/>
                <a:gd name="T56" fmla="*/ 13 w 36"/>
                <a:gd name="T57" fmla="*/ 20 h 22"/>
                <a:gd name="T58" fmla="*/ 5 w 36"/>
                <a:gd name="T59" fmla="*/ 19 h 22"/>
                <a:gd name="T60" fmla="*/ 1 w 36"/>
                <a:gd name="T61" fmla="*/ 15 h 22"/>
                <a:gd name="T62" fmla="*/ 0 w 36"/>
                <a:gd name="T63" fmla="*/ 11 h 22"/>
                <a:gd name="T64" fmla="*/ 7 w 36"/>
                <a:gd name="T65" fmla="*/ 11 h 22"/>
                <a:gd name="T66" fmla="*/ 0 w 36"/>
                <a:gd name="T67" fmla="*/ 7 h 22"/>
                <a:gd name="T68" fmla="*/ 9 w 36"/>
                <a:gd name="T69" fmla="*/ 9 h 22"/>
                <a:gd name="T70" fmla="*/ 7 w 36"/>
                <a:gd name="T71" fmla="*/ 6 h 22"/>
                <a:gd name="T72" fmla="*/ 7 w 36"/>
                <a:gd name="T73" fmla="*/ 4 h 22"/>
                <a:gd name="T74" fmla="*/ 9 w 36"/>
                <a:gd name="T75" fmla="*/ 6 h 22"/>
                <a:gd name="T76" fmla="*/ 12 w 36"/>
                <a:gd name="T77" fmla="*/ 6 h 22"/>
                <a:gd name="T78" fmla="*/ 12 w 36"/>
                <a:gd name="T79" fmla="*/ 4 h 22"/>
                <a:gd name="T80" fmla="*/ 9 w 36"/>
                <a:gd name="T81" fmla="*/ 4 h 22"/>
                <a:gd name="T82" fmla="*/ 7 w 36"/>
                <a:gd name="T83" fmla="*/ 2 h 22"/>
                <a:gd name="T84" fmla="*/ 10 w 36"/>
                <a:gd name="T85" fmla="*/ 2 h 22"/>
                <a:gd name="T86" fmla="*/ 10 w 36"/>
                <a:gd name="T87" fmla="*/ 0 h 22"/>
                <a:gd name="T88" fmla="*/ 14 w 36"/>
                <a:gd name="T89" fmla="*/ 2 h 22"/>
                <a:gd name="T90" fmla="*/ 14 w 36"/>
                <a:gd name="T91" fmla="*/ 2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22"/>
                <a:gd name="T140" fmla="*/ 36 w 36"/>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22">
                  <a:moveTo>
                    <a:pt x="14" y="2"/>
                  </a:moveTo>
                  <a:lnTo>
                    <a:pt x="15" y="1"/>
                  </a:lnTo>
                  <a:lnTo>
                    <a:pt x="16" y="0"/>
                  </a:lnTo>
                  <a:lnTo>
                    <a:pt x="17" y="2"/>
                  </a:lnTo>
                  <a:lnTo>
                    <a:pt x="20" y="2"/>
                  </a:lnTo>
                  <a:lnTo>
                    <a:pt x="23" y="0"/>
                  </a:lnTo>
                  <a:lnTo>
                    <a:pt x="23" y="4"/>
                  </a:lnTo>
                  <a:lnTo>
                    <a:pt x="21" y="4"/>
                  </a:lnTo>
                  <a:lnTo>
                    <a:pt x="23" y="4"/>
                  </a:lnTo>
                  <a:lnTo>
                    <a:pt x="23" y="6"/>
                  </a:lnTo>
                  <a:lnTo>
                    <a:pt x="26" y="4"/>
                  </a:lnTo>
                  <a:lnTo>
                    <a:pt x="31" y="4"/>
                  </a:lnTo>
                  <a:lnTo>
                    <a:pt x="29" y="7"/>
                  </a:lnTo>
                  <a:lnTo>
                    <a:pt x="32" y="7"/>
                  </a:lnTo>
                  <a:lnTo>
                    <a:pt x="35" y="7"/>
                  </a:lnTo>
                  <a:lnTo>
                    <a:pt x="33" y="7"/>
                  </a:lnTo>
                  <a:lnTo>
                    <a:pt x="30" y="9"/>
                  </a:lnTo>
                  <a:lnTo>
                    <a:pt x="30" y="10"/>
                  </a:lnTo>
                  <a:lnTo>
                    <a:pt x="34" y="11"/>
                  </a:lnTo>
                  <a:lnTo>
                    <a:pt x="31" y="13"/>
                  </a:lnTo>
                  <a:lnTo>
                    <a:pt x="35" y="13"/>
                  </a:lnTo>
                  <a:lnTo>
                    <a:pt x="34" y="17"/>
                  </a:lnTo>
                  <a:lnTo>
                    <a:pt x="30" y="19"/>
                  </a:lnTo>
                  <a:lnTo>
                    <a:pt x="25" y="20"/>
                  </a:lnTo>
                  <a:lnTo>
                    <a:pt x="20" y="20"/>
                  </a:lnTo>
                  <a:lnTo>
                    <a:pt x="17" y="21"/>
                  </a:lnTo>
                  <a:lnTo>
                    <a:pt x="15" y="21"/>
                  </a:lnTo>
                  <a:lnTo>
                    <a:pt x="13" y="20"/>
                  </a:lnTo>
                  <a:lnTo>
                    <a:pt x="5" y="19"/>
                  </a:lnTo>
                  <a:lnTo>
                    <a:pt x="1" y="15"/>
                  </a:lnTo>
                  <a:lnTo>
                    <a:pt x="0" y="11"/>
                  </a:lnTo>
                  <a:lnTo>
                    <a:pt x="7" y="11"/>
                  </a:lnTo>
                  <a:lnTo>
                    <a:pt x="0" y="7"/>
                  </a:lnTo>
                  <a:lnTo>
                    <a:pt x="9" y="9"/>
                  </a:lnTo>
                  <a:lnTo>
                    <a:pt x="7" y="6"/>
                  </a:lnTo>
                  <a:lnTo>
                    <a:pt x="7" y="4"/>
                  </a:lnTo>
                  <a:lnTo>
                    <a:pt x="9" y="6"/>
                  </a:lnTo>
                  <a:lnTo>
                    <a:pt x="12" y="6"/>
                  </a:lnTo>
                  <a:lnTo>
                    <a:pt x="12" y="4"/>
                  </a:lnTo>
                  <a:lnTo>
                    <a:pt x="9" y="4"/>
                  </a:lnTo>
                  <a:lnTo>
                    <a:pt x="7" y="2"/>
                  </a:lnTo>
                  <a:lnTo>
                    <a:pt x="10" y="2"/>
                  </a:lnTo>
                  <a:lnTo>
                    <a:pt x="10" y="0"/>
                  </a:lnTo>
                  <a:lnTo>
                    <a:pt x="14" y="2"/>
                  </a:lnTo>
                </a:path>
              </a:pathLst>
            </a:custGeom>
            <a:solidFill>
              <a:srgbClr val="006000"/>
            </a:solidFill>
            <a:ln w="9525">
              <a:noFill/>
              <a:round/>
              <a:headEnd/>
              <a:tailEnd/>
            </a:ln>
          </p:spPr>
          <p:txBody>
            <a:bodyPr/>
            <a:lstStyle/>
            <a:p>
              <a:pPr>
                <a:defRPr/>
              </a:pPr>
              <a:endParaRPr lang="en-US" dirty="0"/>
            </a:p>
          </p:txBody>
        </p:sp>
        <p:sp>
          <p:nvSpPr>
            <p:cNvPr id="12838" name="Freeform 88"/>
            <p:cNvSpPr>
              <a:spLocks/>
            </p:cNvSpPr>
            <p:nvPr/>
          </p:nvSpPr>
          <p:spPr bwMode="auto">
            <a:xfrm>
              <a:off x="4426" y="3721"/>
              <a:ext cx="7" cy="9"/>
            </a:xfrm>
            <a:custGeom>
              <a:avLst/>
              <a:gdLst>
                <a:gd name="T0" fmla="*/ 0 w 7"/>
                <a:gd name="T1" fmla="*/ 2 h 9"/>
                <a:gd name="T2" fmla="*/ 1 w 7"/>
                <a:gd name="T3" fmla="*/ 3 h 9"/>
                <a:gd name="T4" fmla="*/ 2 w 7"/>
                <a:gd name="T5" fmla="*/ 5 h 9"/>
                <a:gd name="T6" fmla="*/ 1 w 7"/>
                <a:gd name="T7" fmla="*/ 8 h 9"/>
                <a:gd name="T8" fmla="*/ 3 w 7"/>
                <a:gd name="T9" fmla="*/ 8 h 9"/>
                <a:gd name="T10" fmla="*/ 2 w 7"/>
                <a:gd name="T11" fmla="*/ 5 h 9"/>
                <a:gd name="T12" fmla="*/ 2 w 7"/>
                <a:gd name="T13" fmla="*/ 3 h 9"/>
                <a:gd name="T14" fmla="*/ 3 w 7"/>
                <a:gd name="T15" fmla="*/ 2 h 9"/>
                <a:gd name="T16" fmla="*/ 6 w 7"/>
                <a:gd name="T17" fmla="*/ 2 h 9"/>
                <a:gd name="T18" fmla="*/ 5 w 7"/>
                <a:gd name="T19" fmla="*/ 2 h 9"/>
                <a:gd name="T20" fmla="*/ 2 w 7"/>
                <a:gd name="T21" fmla="*/ 3 h 9"/>
                <a:gd name="T22" fmla="*/ 2 w 7"/>
                <a:gd name="T23" fmla="*/ 0 h 9"/>
                <a:gd name="T24" fmla="*/ 1 w 7"/>
                <a:gd name="T25" fmla="*/ 0 h 9"/>
                <a:gd name="T26" fmla="*/ 1 w 7"/>
                <a:gd name="T27" fmla="*/ 3 h 9"/>
                <a:gd name="T28" fmla="*/ 0 w 7"/>
                <a:gd name="T29" fmla="*/ 2 h 9"/>
                <a:gd name="T30" fmla="*/ 0 w 7"/>
                <a:gd name="T31" fmla="*/ 2 h 9"/>
                <a:gd name="T32" fmla="*/ 0 w 7"/>
                <a:gd name="T33" fmla="*/ 2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9"/>
                <a:gd name="T53" fmla="*/ 7 w 7"/>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9">
                  <a:moveTo>
                    <a:pt x="0" y="2"/>
                  </a:moveTo>
                  <a:lnTo>
                    <a:pt x="1" y="3"/>
                  </a:lnTo>
                  <a:lnTo>
                    <a:pt x="2" y="5"/>
                  </a:lnTo>
                  <a:lnTo>
                    <a:pt x="1" y="8"/>
                  </a:lnTo>
                  <a:lnTo>
                    <a:pt x="3" y="8"/>
                  </a:lnTo>
                  <a:lnTo>
                    <a:pt x="2" y="5"/>
                  </a:lnTo>
                  <a:lnTo>
                    <a:pt x="2" y="3"/>
                  </a:lnTo>
                  <a:lnTo>
                    <a:pt x="3" y="2"/>
                  </a:lnTo>
                  <a:lnTo>
                    <a:pt x="6" y="2"/>
                  </a:lnTo>
                  <a:lnTo>
                    <a:pt x="5" y="2"/>
                  </a:lnTo>
                  <a:lnTo>
                    <a:pt x="2" y="3"/>
                  </a:lnTo>
                  <a:lnTo>
                    <a:pt x="2" y="0"/>
                  </a:lnTo>
                  <a:lnTo>
                    <a:pt x="1" y="0"/>
                  </a:lnTo>
                  <a:lnTo>
                    <a:pt x="1" y="3"/>
                  </a:lnTo>
                  <a:lnTo>
                    <a:pt x="0" y="2"/>
                  </a:lnTo>
                </a:path>
              </a:pathLst>
            </a:custGeom>
            <a:solidFill>
              <a:srgbClr val="600000"/>
            </a:solidFill>
            <a:ln w="9216">
              <a:solidFill>
                <a:srgbClr val="600000"/>
              </a:solidFill>
              <a:round/>
              <a:headEnd/>
              <a:tailEnd/>
            </a:ln>
          </p:spPr>
          <p:txBody>
            <a:bodyPr/>
            <a:lstStyle/>
            <a:p>
              <a:pPr>
                <a:defRPr/>
              </a:pPr>
              <a:endParaRPr lang="en-US" dirty="0"/>
            </a:p>
          </p:txBody>
        </p:sp>
        <p:sp>
          <p:nvSpPr>
            <p:cNvPr id="12839" name="Freeform 89"/>
            <p:cNvSpPr>
              <a:spLocks/>
            </p:cNvSpPr>
            <p:nvPr/>
          </p:nvSpPr>
          <p:spPr bwMode="auto">
            <a:xfrm>
              <a:off x="4425" y="3704"/>
              <a:ext cx="24" cy="22"/>
            </a:xfrm>
            <a:custGeom>
              <a:avLst/>
              <a:gdLst>
                <a:gd name="T0" fmla="*/ 6 w 24"/>
                <a:gd name="T1" fmla="*/ 2 h 22"/>
                <a:gd name="T2" fmla="*/ 9 w 24"/>
                <a:gd name="T3" fmla="*/ 2 h 22"/>
                <a:gd name="T4" fmla="*/ 9 w 24"/>
                <a:gd name="T5" fmla="*/ 0 h 22"/>
                <a:gd name="T6" fmla="*/ 11 w 24"/>
                <a:gd name="T7" fmla="*/ 4 h 22"/>
                <a:gd name="T8" fmla="*/ 13 w 24"/>
                <a:gd name="T9" fmla="*/ 2 h 22"/>
                <a:gd name="T10" fmla="*/ 16 w 24"/>
                <a:gd name="T11" fmla="*/ 2 h 22"/>
                <a:gd name="T12" fmla="*/ 15 w 24"/>
                <a:gd name="T13" fmla="*/ 4 h 22"/>
                <a:gd name="T14" fmla="*/ 15 w 24"/>
                <a:gd name="T15" fmla="*/ 4 h 22"/>
                <a:gd name="T16" fmla="*/ 14 w 24"/>
                <a:gd name="T17" fmla="*/ 6 h 22"/>
                <a:gd name="T18" fmla="*/ 16 w 24"/>
                <a:gd name="T19" fmla="*/ 4 h 22"/>
                <a:gd name="T20" fmla="*/ 16 w 24"/>
                <a:gd name="T21" fmla="*/ 7 h 22"/>
                <a:gd name="T22" fmla="*/ 17 w 24"/>
                <a:gd name="T23" fmla="*/ 6 h 22"/>
                <a:gd name="T24" fmla="*/ 20 w 24"/>
                <a:gd name="T25" fmla="*/ 4 h 22"/>
                <a:gd name="T26" fmla="*/ 19 w 24"/>
                <a:gd name="T27" fmla="*/ 7 h 22"/>
                <a:gd name="T28" fmla="*/ 21 w 24"/>
                <a:gd name="T29" fmla="*/ 7 h 22"/>
                <a:gd name="T30" fmla="*/ 23 w 24"/>
                <a:gd name="T31" fmla="*/ 7 h 22"/>
                <a:gd name="T32" fmla="*/ 21 w 24"/>
                <a:gd name="T33" fmla="*/ 9 h 22"/>
                <a:gd name="T34" fmla="*/ 20 w 24"/>
                <a:gd name="T35" fmla="*/ 10 h 22"/>
                <a:gd name="T36" fmla="*/ 20 w 24"/>
                <a:gd name="T37" fmla="*/ 11 h 22"/>
                <a:gd name="T38" fmla="*/ 23 w 24"/>
                <a:gd name="T39" fmla="*/ 11 h 22"/>
                <a:gd name="T40" fmla="*/ 20 w 24"/>
                <a:gd name="T41" fmla="*/ 14 h 22"/>
                <a:gd name="T42" fmla="*/ 23 w 24"/>
                <a:gd name="T43" fmla="*/ 14 h 22"/>
                <a:gd name="T44" fmla="*/ 23 w 24"/>
                <a:gd name="T45" fmla="*/ 17 h 22"/>
                <a:gd name="T46" fmla="*/ 20 w 24"/>
                <a:gd name="T47" fmla="*/ 19 h 22"/>
                <a:gd name="T48" fmla="*/ 17 w 24"/>
                <a:gd name="T49" fmla="*/ 20 h 22"/>
                <a:gd name="T50" fmla="*/ 13 w 24"/>
                <a:gd name="T51" fmla="*/ 21 h 22"/>
                <a:gd name="T52" fmla="*/ 10 w 24"/>
                <a:gd name="T53" fmla="*/ 21 h 22"/>
                <a:gd name="T54" fmla="*/ 9 w 24"/>
                <a:gd name="T55" fmla="*/ 21 h 22"/>
                <a:gd name="T56" fmla="*/ 6 w 24"/>
                <a:gd name="T57" fmla="*/ 21 h 22"/>
                <a:gd name="T58" fmla="*/ 2 w 24"/>
                <a:gd name="T59" fmla="*/ 19 h 22"/>
                <a:gd name="T60" fmla="*/ 1 w 24"/>
                <a:gd name="T61" fmla="*/ 15 h 22"/>
                <a:gd name="T62" fmla="*/ 0 w 24"/>
                <a:gd name="T63" fmla="*/ 12 h 22"/>
                <a:gd name="T64" fmla="*/ 2 w 24"/>
                <a:gd name="T65" fmla="*/ 12 h 22"/>
                <a:gd name="T66" fmla="*/ 0 w 24"/>
                <a:gd name="T67" fmla="*/ 10 h 22"/>
                <a:gd name="T68" fmla="*/ 4 w 24"/>
                <a:gd name="T69" fmla="*/ 10 h 22"/>
                <a:gd name="T70" fmla="*/ 2 w 24"/>
                <a:gd name="T71" fmla="*/ 7 h 22"/>
                <a:gd name="T72" fmla="*/ 2 w 24"/>
                <a:gd name="T73" fmla="*/ 4 h 22"/>
                <a:gd name="T74" fmla="*/ 3 w 24"/>
                <a:gd name="T75" fmla="*/ 6 h 22"/>
                <a:gd name="T76" fmla="*/ 5 w 24"/>
                <a:gd name="T77" fmla="*/ 6 h 22"/>
                <a:gd name="T78" fmla="*/ 6 w 24"/>
                <a:gd name="T79" fmla="*/ 6 h 22"/>
                <a:gd name="T80" fmla="*/ 4 w 24"/>
                <a:gd name="T81" fmla="*/ 4 h 22"/>
                <a:gd name="T82" fmla="*/ 3 w 24"/>
                <a:gd name="T83" fmla="*/ 2 h 22"/>
                <a:gd name="T84" fmla="*/ 4 w 24"/>
                <a:gd name="T85" fmla="*/ 4 h 22"/>
                <a:gd name="T86" fmla="*/ 4 w 24"/>
                <a:gd name="T87" fmla="*/ 0 h 22"/>
                <a:gd name="T88" fmla="*/ 6 w 24"/>
                <a:gd name="T89" fmla="*/ 2 h 22"/>
                <a:gd name="T90" fmla="*/ 6 w 24"/>
                <a:gd name="T91" fmla="*/ 2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22"/>
                <a:gd name="T140" fmla="*/ 24 w 24"/>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22">
                  <a:moveTo>
                    <a:pt x="6" y="2"/>
                  </a:moveTo>
                  <a:lnTo>
                    <a:pt x="9" y="2"/>
                  </a:lnTo>
                  <a:lnTo>
                    <a:pt x="9" y="0"/>
                  </a:lnTo>
                  <a:lnTo>
                    <a:pt x="11" y="4"/>
                  </a:lnTo>
                  <a:lnTo>
                    <a:pt x="13" y="2"/>
                  </a:lnTo>
                  <a:lnTo>
                    <a:pt x="16" y="2"/>
                  </a:lnTo>
                  <a:lnTo>
                    <a:pt x="15" y="4"/>
                  </a:lnTo>
                  <a:lnTo>
                    <a:pt x="14" y="6"/>
                  </a:lnTo>
                  <a:lnTo>
                    <a:pt x="16" y="4"/>
                  </a:lnTo>
                  <a:lnTo>
                    <a:pt x="16" y="7"/>
                  </a:lnTo>
                  <a:lnTo>
                    <a:pt x="17" y="6"/>
                  </a:lnTo>
                  <a:lnTo>
                    <a:pt x="20" y="4"/>
                  </a:lnTo>
                  <a:lnTo>
                    <a:pt x="19" y="7"/>
                  </a:lnTo>
                  <a:lnTo>
                    <a:pt x="21" y="7"/>
                  </a:lnTo>
                  <a:lnTo>
                    <a:pt x="23" y="7"/>
                  </a:lnTo>
                  <a:lnTo>
                    <a:pt x="21" y="9"/>
                  </a:lnTo>
                  <a:lnTo>
                    <a:pt x="20" y="10"/>
                  </a:lnTo>
                  <a:lnTo>
                    <a:pt x="20" y="11"/>
                  </a:lnTo>
                  <a:lnTo>
                    <a:pt x="23" y="11"/>
                  </a:lnTo>
                  <a:lnTo>
                    <a:pt x="20" y="14"/>
                  </a:lnTo>
                  <a:lnTo>
                    <a:pt x="23" y="14"/>
                  </a:lnTo>
                  <a:lnTo>
                    <a:pt x="23" y="17"/>
                  </a:lnTo>
                  <a:lnTo>
                    <a:pt x="20" y="19"/>
                  </a:lnTo>
                  <a:lnTo>
                    <a:pt x="17" y="20"/>
                  </a:lnTo>
                  <a:lnTo>
                    <a:pt x="13" y="21"/>
                  </a:lnTo>
                  <a:lnTo>
                    <a:pt x="10" y="21"/>
                  </a:lnTo>
                  <a:lnTo>
                    <a:pt x="9" y="21"/>
                  </a:lnTo>
                  <a:lnTo>
                    <a:pt x="6" y="21"/>
                  </a:lnTo>
                  <a:lnTo>
                    <a:pt x="2" y="19"/>
                  </a:lnTo>
                  <a:lnTo>
                    <a:pt x="1" y="15"/>
                  </a:lnTo>
                  <a:lnTo>
                    <a:pt x="0" y="12"/>
                  </a:lnTo>
                  <a:lnTo>
                    <a:pt x="2" y="12"/>
                  </a:lnTo>
                  <a:lnTo>
                    <a:pt x="0" y="10"/>
                  </a:lnTo>
                  <a:lnTo>
                    <a:pt x="4" y="10"/>
                  </a:lnTo>
                  <a:lnTo>
                    <a:pt x="2" y="7"/>
                  </a:lnTo>
                  <a:lnTo>
                    <a:pt x="2" y="4"/>
                  </a:lnTo>
                  <a:lnTo>
                    <a:pt x="3" y="6"/>
                  </a:lnTo>
                  <a:lnTo>
                    <a:pt x="5" y="6"/>
                  </a:lnTo>
                  <a:lnTo>
                    <a:pt x="6" y="6"/>
                  </a:lnTo>
                  <a:lnTo>
                    <a:pt x="4" y="4"/>
                  </a:lnTo>
                  <a:lnTo>
                    <a:pt x="3" y="2"/>
                  </a:lnTo>
                  <a:lnTo>
                    <a:pt x="4" y="4"/>
                  </a:lnTo>
                  <a:lnTo>
                    <a:pt x="4" y="0"/>
                  </a:lnTo>
                  <a:lnTo>
                    <a:pt x="6" y="2"/>
                  </a:lnTo>
                </a:path>
              </a:pathLst>
            </a:custGeom>
            <a:solidFill>
              <a:srgbClr val="006000"/>
            </a:solidFill>
            <a:ln w="9525">
              <a:noFill/>
              <a:round/>
              <a:headEnd/>
              <a:tailEnd/>
            </a:ln>
          </p:spPr>
          <p:txBody>
            <a:bodyPr/>
            <a:lstStyle/>
            <a:p>
              <a:pPr>
                <a:defRPr/>
              </a:pPr>
              <a:endParaRPr lang="en-US" dirty="0"/>
            </a:p>
          </p:txBody>
        </p:sp>
        <p:sp>
          <p:nvSpPr>
            <p:cNvPr id="12840" name="Freeform 90"/>
            <p:cNvSpPr>
              <a:spLocks/>
            </p:cNvSpPr>
            <p:nvPr/>
          </p:nvSpPr>
          <p:spPr bwMode="auto">
            <a:xfrm>
              <a:off x="4434" y="3721"/>
              <a:ext cx="6" cy="9"/>
            </a:xfrm>
            <a:custGeom>
              <a:avLst/>
              <a:gdLst>
                <a:gd name="T0" fmla="*/ 0 w 6"/>
                <a:gd name="T1" fmla="*/ 3 h 9"/>
                <a:gd name="T2" fmla="*/ 0 w 6"/>
                <a:gd name="T3" fmla="*/ 3 h 9"/>
                <a:gd name="T4" fmla="*/ 0 w 6"/>
                <a:gd name="T5" fmla="*/ 6 h 9"/>
                <a:gd name="T6" fmla="*/ 0 w 6"/>
                <a:gd name="T7" fmla="*/ 8 h 9"/>
                <a:gd name="T8" fmla="*/ 2 w 6"/>
                <a:gd name="T9" fmla="*/ 8 h 9"/>
                <a:gd name="T10" fmla="*/ 2 w 6"/>
                <a:gd name="T11" fmla="*/ 6 h 9"/>
                <a:gd name="T12" fmla="*/ 2 w 6"/>
                <a:gd name="T13" fmla="*/ 3 h 9"/>
                <a:gd name="T14" fmla="*/ 3 w 6"/>
                <a:gd name="T15" fmla="*/ 3 h 9"/>
                <a:gd name="T16" fmla="*/ 5 w 6"/>
                <a:gd name="T17" fmla="*/ 2 h 9"/>
                <a:gd name="T18" fmla="*/ 4 w 6"/>
                <a:gd name="T19" fmla="*/ 2 h 9"/>
                <a:gd name="T20" fmla="*/ 1 w 6"/>
                <a:gd name="T21" fmla="*/ 3 h 9"/>
                <a:gd name="T22" fmla="*/ 1 w 6"/>
                <a:gd name="T23" fmla="*/ 0 h 9"/>
                <a:gd name="T24" fmla="*/ 0 w 6"/>
                <a:gd name="T25" fmla="*/ 0 h 9"/>
                <a:gd name="T26" fmla="*/ 0 w 6"/>
                <a:gd name="T27" fmla="*/ 3 h 9"/>
                <a:gd name="T28" fmla="*/ 0 w 6"/>
                <a:gd name="T29" fmla="*/ 3 h 9"/>
                <a:gd name="T30" fmla="*/ 0 w 6"/>
                <a:gd name="T31" fmla="*/ 3 h 9"/>
                <a:gd name="T32" fmla="*/ 0 w 6"/>
                <a:gd name="T33" fmla="*/ 3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0" y="3"/>
                  </a:moveTo>
                  <a:lnTo>
                    <a:pt x="0" y="3"/>
                  </a:lnTo>
                  <a:lnTo>
                    <a:pt x="0" y="6"/>
                  </a:lnTo>
                  <a:lnTo>
                    <a:pt x="0" y="8"/>
                  </a:lnTo>
                  <a:lnTo>
                    <a:pt x="2" y="8"/>
                  </a:lnTo>
                  <a:lnTo>
                    <a:pt x="2" y="6"/>
                  </a:lnTo>
                  <a:lnTo>
                    <a:pt x="2" y="3"/>
                  </a:lnTo>
                  <a:lnTo>
                    <a:pt x="3" y="3"/>
                  </a:lnTo>
                  <a:lnTo>
                    <a:pt x="5" y="2"/>
                  </a:lnTo>
                  <a:lnTo>
                    <a:pt x="4" y="2"/>
                  </a:lnTo>
                  <a:lnTo>
                    <a:pt x="1" y="3"/>
                  </a:lnTo>
                  <a:lnTo>
                    <a:pt x="1" y="0"/>
                  </a:lnTo>
                  <a:lnTo>
                    <a:pt x="0" y="0"/>
                  </a:lnTo>
                  <a:lnTo>
                    <a:pt x="0" y="3"/>
                  </a:lnTo>
                </a:path>
              </a:pathLst>
            </a:custGeom>
            <a:solidFill>
              <a:srgbClr val="006000"/>
            </a:solidFill>
            <a:ln w="9525">
              <a:noFill/>
              <a:round/>
              <a:headEnd/>
              <a:tailEnd/>
            </a:ln>
          </p:spPr>
          <p:txBody>
            <a:bodyPr/>
            <a:lstStyle/>
            <a:p>
              <a:pPr>
                <a:defRPr/>
              </a:pPr>
              <a:endParaRPr lang="en-US" dirty="0"/>
            </a:p>
          </p:txBody>
        </p:sp>
        <p:sp>
          <p:nvSpPr>
            <p:cNvPr id="12841" name="Freeform 91"/>
            <p:cNvSpPr>
              <a:spLocks/>
            </p:cNvSpPr>
            <p:nvPr/>
          </p:nvSpPr>
          <p:spPr bwMode="auto">
            <a:xfrm>
              <a:off x="4438" y="3708"/>
              <a:ext cx="24" cy="22"/>
            </a:xfrm>
            <a:custGeom>
              <a:avLst/>
              <a:gdLst>
                <a:gd name="T0" fmla="*/ 7 w 24"/>
                <a:gd name="T1" fmla="*/ 0 h 22"/>
                <a:gd name="T2" fmla="*/ 10 w 24"/>
                <a:gd name="T3" fmla="*/ 0 h 22"/>
                <a:gd name="T4" fmla="*/ 10 w 24"/>
                <a:gd name="T5" fmla="*/ 0 h 22"/>
                <a:gd name="T6" fmla="*/ 11 w 24"/>
                <a:gd name="T7" fmla="*/ 0 h 22"/>
                <a:gd name="T8" fmla="*/ 11 w 24"/>
                <a:gd name="T9" fmla="*/ 0 h 22"/>
                <a:gd name="T10" fmla="*/ 15 w 24"/>
                <a:gd name="T11" fmla="*/ 0 h 22"/>
                <a:gd name="T12" fmla="*/ 15 w 24"/>
                <a:gd name="T13" fmla="*/ 2 h 22"/>
                <a:gd name="T14" fmla="*/ 12 w 24"/>
                <a:gd name="T15" fmla="*/ 2 h 22"/>
                <a:gd name="T16" fmla="*/ 12 w 24"/>
                <a:gd name="T17" fmla="*/ 3 h 22"/>
                <a:gd name="T18" fmla="*/ 15 w 24"/>
                <a:gd name="T19" fmla="*/ 3 h 22"/>
                <a:gd name="T20" fmla="*/ 15 w 24"/>
                <a:gd name="T21" fmla="*/ 5 h 22"/>
                <a:gd name="T22" fmla="*/ 16 w 24"/>
                <a:gd name="T23" fmla="*/ 3 h 22"/>
                <a:gd name="T24" fmla="*/ 19 w 24"/>
                <a:gd name="T25" fmla="*/ 3 h 22"/>
                <a:gd name="T26" fmla="*/ 18 w 24"/>
                <a:gd name="T27" fmla="*/ 6 h 22"/>
                <a:gd name="T28" fmla="*/ 21 w 24"/>
                <a:gd name="T29" fmla="*/ 6 h 22"/>
                <a:gd name="T30" fmla="*/ 23 w 24"/>
                <a:gd name="T31" fmla="*/ 6 h 22"/>
                <a:gd name="T32" fmla="*/ 22 w 24"/>
                <a:gd name="T33" fmla="*/ 7 h 22"/>
                <a:gd name="T34" fmla="*/ 19 w 24"/>
                <a:gd name="T35" fmla="*/ 8 h 22"/>
                <a:gd name="T36" fmla="*/ 19 w 24"/>
                <a:gd name="T37" fmla="*/ 9 h 22"/>
                <a:gd name="T38" fmla="*/ 22 w 24"/>
                <a:gd name="T39" fmla="*/ 9 h 22"/>
                <a:gd name="T40" fmla="*/ 20 w 24"/>
                <a:gd name="T41" fmla="*/ 13 h 22"/>
                <a:gd name="T42" fmla="*/ 23 w 24"/>
                <a:gd name="T43" fmla="*/ 13 h 22"/>
                <a:gd name="T44" fmla="*/ 22 w 24"/>
                <a:gd name="T45" fmla="*/ 16 h 22"/>
                <a:gd name="T46" fmla="*/ 19 w 24"/>
                <a:gd name="T47" fmla="*/ 17 h 22"/>
                <a:gd name="T48" fmla="*/ 16 w 24"/>
                <a:gd name="T49" fmla="*/ 18 h 22"/>
                <a:gd name="T50" fmla="*/ 11 w 24"/>
                <a:gd name="T51" fmla="*/ 21 h 22"/>
                <a:gd name="T52" fmla="*/ 11 w 24"/>
                <a:gd name="T53" fmla="*/ 21 h 22"/>
                <a:gd name="T54" fmla="*/ 10 w 24"/>
                <a:gd name="T55" fmla="*/ 21 h 22"/>
                <a:gd name="T56" fmla="*/ 7 w 24"/>
                <a:gd name="T57" fmla="*/ 19 h 22"/>
                <a:gd name="T58" fmla="*/ 2 w 24"/>
                <a:gd name="T59" fmla="*/ 17 h 22"/>
                <a:gd name="T60" fmla="*/ 1 w 24"/>
                <a:gd name="T61" fmla="*/ 15 h 22"/>
                <a:gd name="T62" fmla="*/ 0 w 24"/>
                <a:gd name="T63" fmla="*/ 9 h 22"/>
                <a:gd name="T64" fmla="*/ 3 w 24"/>
                <a:gd name="T65" fmla="*/ 10 h 22"/>
                <a:gd name="T66" fmla="*/ 0 w 24"/>
                <a:gd name="T67" fmla="*/ 8 h 22"/>
                <a:gd name="T68" fmla="*/ 5 w 24"/>
                <a:gd name="T69" fmla="*/ 8 h 22"/>
                <a:gd name="T70" fmla="*/ 3 w 24"/>
                <a:gd name="T71" fmla="*/ 5 h 22"/>
                <a:gd name="T72" fmla="*/ 3 w 24"/>
                <a:gd name="T73" fmla="*/ 3 h 22"/>
                <a:gd name="T74" fmla="*/ 5 w 24"/>
                <a:gd name="T75" fmla="*/ 3 h 22"/>
                <a:gd name="T76" fmla="*/ 7 w 24"/>
                <a:gd name="T77" fmla="*/ 3 h 22"/>
                <a:gd name="T78" fmla="*/ 7 w 24"/>
                <a:gd name="T79" fmla="*/ 3 h 22"/>
                <a:gd name="T80" fmla="*/ 5 w 24"/>
                <a:gd name="T81" fmla="*/ 2 h 22"/>
                <a:gd name="T82" fmla="*/ 4 w 24"/>
                <a:gd name="T83" fmla="*/ 0 h 22"/>
                <a:gd name="T84" fmla="*/ 6 w 24"/>
                <a:gd name="T85" fmla="*/ 0 h 22"/>
                <a:gd name="T86" fmla="*/ 6 w 24"/>
                <a:gd name="T87" fmla="*/ 0 h 22"/>
                <a:gd name="T88" fmla="*/ 7 w 24"/>
                <a:gd name="T89" fmla="*/ 0 h 22"/>
                <a:gd name="T90" fmla="*/ 7 w 24"/>
                <a:gd name="T91" fmla="*/ 0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22"/>
                <a:gd name="T140" fmla="*/ 24 w 24"/>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22">
                  <a:moveTo>
                    <a:pt x="7" y="0"/>
                  </a:moveTo>
                  <a:lnTo>
                    <a:pt x="10" y="0"/>
                  </a:lnTo>
                  <a:lnTo>
                    <a:pt x="11" y="0"/>
                  </a:lnTo>
                  <a:lnTo>
                    <a:pt x="15" y="0"/>
                  </a:lnTo>
                  <a:lnTo>
                    <a:pt x="15" y="2"/>
                  </a:lnTo>
                  <a:lnTo>
                    <a:pt x="12" y="2"/>
                  </a:lnTo>
                  <a:lnTo>
                    <a:pt x="12" y="3"/>
                  </a:lnTo>
                  <a:lnTo>
                    <a:pt x="15" y="3"/>
                  </a:lnTo>
                  <a:lnTo>
                    <a:pt x="15" y="5"/>
                  </a:lnTo>
                  <a:lnTo>
                    <a:pt x="16" y="3"/>
                  </a:lnTo>
                  <a:lnTo>
                    <a:pt x="19" y="3"/>
                  </a:lnTo>
                  <a:lnTo>
                    <a:pt x="18" y="6"/>
                  </a:lnTo>
                  <a:lnTo>
                    <a:pt x="21" y="6"/>
                  </a:lnTo>
                  <a:lnTo>
                    <a:pt x="23" y="6"/>
                  </a:lnTo>
                  <a:lnTo>
                    <a:pt x="22" y="7"/>
                  </a:lnTo>
                  <a:lnTo>
                    <a:pt x="19" y="8"/>
                  </a:lnTo>
                  <a:lnTo>
                    <a:pt x="19" y="9"/>
                  </a:lnTo>
                  <a:lnTo>
                    <a:pt x="22" y="9"/>
                  </a:lnTo>
                  <a:lnTo>
                    <a:pt x="20" y="13"/>
                  </a:lnTo>
                  <a:lnTo>
                    <a:pt x="23" y="13"/>
                  </a:lnTo>
                  <a:lnTo>
                    <a:pt x="22" y="16"/>
                  </a:lnTo>
                  <a:lnTo>
                    <a:pt x="19" y="17"/>
                  </a:lnTo>
                  <a:lnTo>
                    <a:pt x="16" y="18"/>
                  </a:lnTo>
                  <a:lnTo>
                    <a:pt x="11" y="21"/>
                  </a:lnTo>
                  <a:lnTo>
                    <a:pt x="10" y="21"/>
                  </a:lnTo>
                  <a:lnTo>
                    <a:pt x="7" y="19"/>
                  </a:lnTo>
                  <a:lnTo>
                    <a:pt x="2" y="17"/>
                  </a:lnTo>
                  <a:lnTo>
                    <a:pt x="1" y="15"/>
                  </a:lnTo>
                  <a:lnTo>
                    <a:pt x="0" y="9"/>
                  </a:lnTo>
                  <a:lnTo>
                    <a:pt x="3" y="10"/>
                  </a:lnTo>
                  <a:lnTo>
                    <a:pt x="0" y="8"/>
                  </a:lnTo>
                  <a:lnTo>
                    <a:pt x="5" y="8"/>
                  </a:lnTo>
                  <a:lnTo>
                    <a:pt x="3" y="5"/>
                  </a:lnTo>
                  <a:lnTo>
                    <a:pt x="3" y="3"/>
                  </a:lnTo>
                  <a:lnTo>
                    <a:pt x="5" y="3"/>
                  </a:lnTo>
                  <a:lnTo>
                    <a:pt x="7" y="3"/>
                  </a:lnTo>
                  <a:lnTo>
                    <a:pt x="5" y="2"/>
                  </a:lnTo>
                  <a:lnTo>
                    <a:pt x="4" y="0"/>
                  </a:lnTo>
                  <a:lnTo>
                    <a:pt x="6" y="0"/>
                  </a:lnTo>
                  <a:lnTo>
                    <a:pt x="7" y="0"/>
                  </a:lnTo>
                </a:path>
              </a:pathLst>
            </a:custGeom>
            <a:solidFill>
              <a:srgbClr val="006000"/>
            </a:solidFill>
            <a:ln w="9525">
              <a:noFill/>
              <a:round/>
              <a:headEnd/>
              <a:tailEnd/>
            </a:ln>
          </p:spPr>
          <p:txBody>
            <a:bodyPr/>
            <a:lstStyle/>
            <a:p>
              <a:pPr>
                <a:defRPr/>
              </a:pPr>
              <a:endParaRPr lang="en-US" dirty="0"/>
            </a:p>
          </p:txBody>
        </p:sp>
        <p:sp>
          <p:nvSpPr>
            <p:cNvPr id="12842" name="Freeform 92"/>
            <p:cNvSpPr>
              <a:spLocks/>
            </p:cNvSpPr>
            <p:nvPr/>
          </p:nvSpPr>
          <p:spPr bwMode="auto">
            <a:xfrm>
              <a:off x="4446" y="3724"/>
              <a:ext cx="5" cy="8"/>
            </a:xfrm>
            <a:custGeom>
              <a:avLst/>
              <a:gdLst>
                <a:gd name="T0" fmla="*/ 2 w 5"/>
                <a:gd name="T1" fmla="*/ 1 h 8"/>
                <a:gd name="T2" fmla="*/ 2 w 5"/>
                <a:gd name="T3" fmla="*/ 2 h 8"/>
                <a:gd name="T4" fmla="*/ 3 w 5"/>
                <a:gd name="T5" fmla="*/ 6 h 8"/>
                <a:gd name="T6" fmla="*/ 3 w 5"/>
                <a:gd name="T7" fmla="*/ 7 h 8"/>
                <a:gd name="T8" fmla="*/ 3 w 5"/>
                <a:gd name="T9" fmla="*/ 7 h 8"/>
                <a:gd name="T10" fmla="*/ 3 w 5"/>
                <a:gd name="T11" fmla="*/ 6 h 8"/>
                <a:gd name="T12" fmla="*/ 3 w 5"/>
                <a:gd name="T13" fmla="*/ 2 h 8"/>
                <a:gd name="T14" fmla="*/ 3 w 5"/>
                <a:gd name="T15" fmla="*/ 1 h 8"/>
                <a:gd name="T16" fmla="*/ 4 w 5"/>
                <a:gd name="T17" fmla="*/ 1 h 8"/>
                <a:gd name="T18" fmla="*/ 3 w 5"/>
                <a:gd name="T19" fmla="*/ 1 h 8"/>
                <a:gd name="T20" fmla="*/ 3 w 5"/>
                <a:gd name="T21" fmla="*/ 2 h 8"/>
                <a:gd name="T22" fmla="*/ 3 w 5"/>
                <a:gd name="T23" fmla="*/ 0 h 8"/>
                <a:gd name="T24" fmla="*/ 2 w 5"/>
                <a:gd name="T25" fmla="*/ 0 h 8"/>
                <a:gd name="T26" fmla="*/ 2 w 5"/>
                <a:gd name="T27" fmla="*/ 2 h 8"/>
                <a:gd name="T28" fmla="*/ 0 w 5"/>
                <a:gd name="T29" fmla="*/ 1 h 8"/>
                <a:gd name="T30" fmla="*/ 2 w 5"/>
                <a:gd name="T31" fmla="*/ 1 h 8"/>
                <a:gd name="T32" fmla="*/ 2 w 5"/>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8"/>
                <a:gd name="T53" fmla="*/ 5 w 5"/>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8">
                  <a:moveTo>
                    <a:pt x="2" y="1"/>
                  </a:moveTo>
                  <a:lnTo>
                    <a:pt x="2" y="2"/>
                  </a:lnTo>
                  <a:lnTo>
                    <a:pt x="3" y="6"/>
                  </a:lnTo>
                  <a:lnTo>
                    <a:pt x="3" y="7"/>
                  </a:lnTo>
                  <a:lnTo>
                    <a:pt x="3" y="6"/>
                  </a:lnTo>
                  <a:lnTo>
                    <a:pt x="3" y="2"/>
                  </a:lnTo>
                  <a:lnTo>
                    <a:pt x="3" y="1"/>
                  </a:lnTo>
                  <a:lnTo>
                    <a:pt x="4" y="1"/>
                  </a:lnTo>
                  <a:lnTo>
                    <a:pt x="3" y="1"/>
                  </a:lnTo>
                  <a:lnTo>
                    <a:pt x="3" y="2"/>
                  </a:lnTo>
                  <a:lnTo>
                    <a:pt x="3" y="0"/>
                  </a:lnTo>
                  <a:lnTo>
                    <a:pt x="2" y="0"/>
                  </a:lnTo>
                  <a:lnTo>
                    <a:pt x="2" y="2"/>
                  </a:lnTo>
                  <a:lnTo>
                    <a:pt x="0" y="1"/>
                  </a:lnTo>
                  <a:lnTo>
                    <a:pt x="2" y="1"/>
                  </a:lnTo>
                </a:path>
              </a:pathLst>
            </a:custGeom>
            <a:solidFill>
              <a:srgbClr val="600000"/>
            </a:solidFill>
            <a:ln w="9216">
              <a:solidFill>
                <a:srgbClr val="600000"/>
              </a:solidFill>
              <a:round/>
              <a:headEnd/>
              <a:tailEnd/>
            </a:ln>
          </p:spPr>
          <p:txBody>
            <a:bodyPr/>
            <a:lstStyle/>
            <a:p>
              <a:pPr>
                <a:defRPr/>
              </a:pPr>
              <a:endParaRPr lang="en-US" dirty="0"/>
            </a:p>
          </p:txBody>
        </p:sp>
        <p:sp>
          <p:nvSpPr>
            <p:cNvPr id="12843" name="Freeform 93"/>
            <p:cNvSpPr>
              <a:spLocks/>
            </p:cNvSpPr>
            <p:nvPr/>
          </p:nvSpPr>
          <p:spPr bwMode="auto">
            <a:xfrm>
              <a:off x="4457" y="3730"/>
              <a:ext cx="20" cy="10"/>
            </a:xfrm>
            <a:custGeom>
              <a:avLst/>
              <a:gdLst>
                <a:gd name="T0" fmla="*/ 8 w 20"/>
                <a:gd name="T1" fmla="*/ 0 h 10"/>
                <a:gd name="T2" fmla="*/ 4 w 20"/>
                <a:gd name="T3" fmla="*/ 0 h 10"/>
                <a:gd name="T4" fmla="*/ 0 w 20"/>
                <a:gd name="T5" fmla="*/ 2 h 10"/>
                <a:gd name="T6" fmla="*/ 7 w 20"/>
                <a:gd name="T7" fmla="*/ 8 h 10"/>
                <a:gd name="T8" fmla="*/ 17 w 20"/>
                <a:gd name="T9" fmla="*/ 9 h 10"/>
                <a:gd name="T10" fmla="*/ 19 w 20"/>
                <a:gd name="T11" fmla="*/ 3 h 10"/>
                <a:gd name="T12" fmla="*/ 12 w 20"/>
                <a:gd name="T13" fmla="*/ 0 h 10"/>
                <a:gd name="T14" fmla="*/ 8 w 20"/>
                <a:gd name="T15" fmla="*/ 0 h 10"/>
                <a:gd name="T16" fmla="*/ 8 w 2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0"/>
                <a:gd name="T29" fmla="*/ 20 w 2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0">
                  <a:moveTo>
                    <a:pt x="8" y="0"/>
                  </a:moveTo>
                  <a:lnTo>
                    <a:pt x="4" y="0"/>
                  </a:lnTo>
                  <a:lnTo>
                    <a:pt x="0" y="2"/>
                  </a:lnTo>
                  <a:lnTo>
                    <a:pt x="7" y="8"/>
                  </a:lnTo>
                  <a:lnTo>
                    <a:pt x="17" y="9"/>
                  </a:lnTo>
                  <a:lnTo>
                    <a:pt x="19" y="3"/>
                  </a:lnTo>
                  <a:lnTo>
                    <a:pt x="12" y="0"/>
                  </a:lnTo>
                  <a:lnTo>
                    <a:pt x="8" y="0"/>
                  </a:lnTo>
                </a:path>
              </a:pathLst>
            </a:custGeom>
            <a:solidFill>
              <a:srgbClr val="808080"/>
            </a:solidFill>
            <a:ln w="9216">
              <a:solidFill>
                <a:srgbClr val="808080"/>
              </a:solidFill>
              <a:round/>
              <a:headEnd/>
              <a:tailEnd/>
            </a:ln>
          </p:spPr>
          <p:txBody>
            <a:bodyPr/>
            <a:lstStyle/>
            <a:p>
              <a:pPr>
                <a:defRPr/>
              </a:pPr>
              <a:endParaRPr lang="en-US" dirty="0"/>
            </a:p>
          </p:txBody>
        </p:sp>
        <p:sp>
          <p:nvSpPr>
            <p:cNvPr id="12844" name="Freeform 94"/>
            <p:cNvSpPr>
              <a:spLocks/>
            </p:cNvSpPr>
            <p:nvPr/>
          </p:nvSpPr>
          <p:spPr bwMode="auto">
            <a:xfrm>
              <a:off x="4462" y="3692"/>
              <a:ext cx="18" cy="33"/>
            </a:xfrm>
            <a:custGeom>
              <a:avLst/>
              <a:gdLst>
                <a:gd name="T0" fmla="*/ 5 w 18"/>
                <a:gd name="T1" fmla="*/ 2 h 33"/>
                <a:gd name="T2" fmla="*/ 6 w 18"/>
                <a:gd name="T3" fmla="*/ 2 h 33"/>
                <a:gd name="T4" fmla="*/ 7 w 18"/>
                <a:gd name="T5" fmla="*/ 0 h 33"/>
                <a:gd name="T6" fmla="*/ 7 w 18"/>
                <a:gd name="T7" fmla="*/ 4 h 33"/>
                <a:gd name="T8" fmla="*/ 8 w 18"/>
                <a:gd name="T9" fmla="*/ 2 h 33"/>
                <a:gd name="T10" fmla="*/ 9 w 18"/>
                <a:gd name="T11" fmla="*/ 0 h 33"/>
                <a:gd name="T12" fmla="*/ 9 w 18"/>
                <a:gd name="T13" fmla="*/ 4 h 33"/>
                <a:gd name="T14" fmla="*/ 9 w 18"/>
                <a:gd name="T15" fmla="*/ 7 h 33"/>
                <a:gd name="T16" fmla="*/ 9 w 18"/>
                <a:gd name="T17" fmla="*/ 7 h 33"/>
                <a:gd name="T18" fmla="*/ 9 w 18"/>
                <a:gd name="T19" fmla="*/ 10 h 33"/>
                <a:gd name="T20" fmla="*/ 9 w 18"/>
                <a:gd name="T21" fmla="*/ 12 h 33"/>
                <a:gd name="T22" fmla="*/ 12 w 18"/>
                <a:gd name="T23" fmla="*/ 12 h 33"/>
                <a:gd name="T24" fmla="*/ 17 w 18"/>
                <a:gd name="T25" fmla="*/ 7 h 33"/>
                <a:gd name="T26" fmla="*/ 17 w 18"/>
                <a:gd name="T27" fmla="*/ 7 h 33"/>
                <a:gd name="T28" fmla="*/ 17 w 18"/>
                <a:gd name="T29" fmla="*/ 9 h 33"/>
                <a:gd name="T30" fmla="*/ 16 w 18"/>
                <a:gd name="T31" fmla="*/ 12 h 33"/>
                <a:gd name="T32" fmla="*/ 14 w 18"/>
                <a:gd name="T33" fmla="*/ 14 h 33"/>
                <a:gd name="T34" fmla="*/ 12 w 18"/>
                <a:gd name="T35" fmla="*/ 16 h 33"/>
                <a:gd name="T36" fmla="*/ 12 w 18"/>
                <a:gd name="T37" fmla="*/ 16 h 33"/>
                <a:gd name="T38" fmla="*/ 13 w 18"/>
                <a:gd name="T39" fmla="*/ 19 h 33"/>
                <a:gd name="T40" fmla="*/ 13 w 18"/>
                <a:gd name="T41" fmla="*/ 23 h 33"/>
                <a:gd name="T42" fmla="*/ 17 w 18"/>
                <a:gd name="T43" fmla="*/ 22 h 33"/>
                <a:gd name="T44" fmla="*/ 14 w 18"/>
                <a:gd name="T45" fmla="*/ 24 h 33"/>
                <a:gd name="T46" fmla="*/ 12 w 18"/>
                <a:gd name="T47" fmla="*/ 27 h 33"/>
                <a:gd name="T48" fmla="*/ 10 w 18"/>
                <a:gd name="T49" fmla="*/ 29 h 33"/>
                <a:gd name="T50" fmla="*/ 8 w 18"/>
                <a:gd name="T51" fmla="*/ 31 h 33"/>
                <a:gd name="T52" fmla="*/ 7 w 18"/>
                <a:gd name="T53" fmla="*/ 32 h 33"/>
                <a:gd name="T54" fmla="*/ 6 w 18"/>
                <a:gd name="T55" fmla="*/ 32 h 33"/>
                <a:gd name="T56" fmla="*/ 5 w 18"/>
                <a:gd name="T57" fmla="*/ 31 h 33"/>
                <a:gd name="T58" fmla="*/ 2 w 18"/>
                <a:gd name="T59" fmla="*/ 27 h 33"/>
                <a:gd name="T60" fmla="*/ 1 w 18"/>
                <a:gd name="T61" fmla="*/ 23 h 33"/>
                <a:gd name="T62" fmla="*/ 0 w 18"/>
                <a:gd name="T63" fmla="*/ 16 h 33"/>
                <a:gd name="T64" fmla="*/ 3 w 18"/>
                <a:gd name="T65" fmla="*/ 18 h 33"/>
                <a:gd name="T66" fmla="*/ 1 w 18"/>
                <a:gd name="T67" fmla="*/ 14 h 33"/>
                <a:gd name="T68" fmla="*/ 3 w 18"/>
                <a:gd name="T69" fmla="*/ 16 h 33"/>
                <a:gd name="T70" fmla="*/ 3 w 18"/>
                <a:gd name="T71" fmla="*/ 10 h 33"/>
                <a:gd name="T72" fmla="*/ 3 w 18"/>
                <a:gd name="T73" fmla="*/ 7 h 33"/>
                <a:gd name="T74" fmla="*/ 3 w 18"/>
                <a:gd name="T75" fmla="*/ 7 h 33"/>
                <a:gd name="T76" fmla="*/ 4 w 18"/>
                <a:gd name="T77" fmla="*/ 9 h 33"/>
                <a:gd name="T78" fmla="*/ 4 w 18"/>
                <a:gd name="T79" fmla="*/ 7 h 33"/>
                <a:gd name="T80" fmla="*/ 3 w 18"/>
                <a:gd name="T81" fmla="*/ 5 h 33"/>
                <a:gd name="T82" fmla="*/ 3 w 18"/>
                <a:gd name="T83" fmla="*/ 2 h 33"/>
                <a:gd name="T84" fmla="*/ 4 w 18"/>
                <a:gd name="T85" fmla="*/ 3 h 33"/>
                <a:gd name="T86" fmla="*/ 4 w 18"/>
                <a:gd name="T87" fmla="*/ 0 h 33"/>
                <a:gd name="T88" fmla="*/ 5 w 18"/>
                <a:gd name="T89" fmla="*/ 2 h 33"/>
                <a:gd name="T90" fmla="*/ 5 w 18"/>
                <a:gd name="T91" fmla="*/ 2 h 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33"/>
                <a:gd name="T140" fmla="*/ 18 w 18"/>
                <a:gd name="T141" fmla="*/ 33 h 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33">
                  <a:moveTo>
                    <a:pt x="5" y="2"/>
                  </a:moveTo>
                  <a:lnTo>
                    <a:pt x="6" y="2"/>
                  </a:lnTo>
                  <a:lnTo>
                    <a:pt x="7" y="0"/>
                  </a:lnTo>
                  <a:lnTo>
                    <a:pt x="7" y="4"/>
                  </a:lnTo>
                  <a:lnTo>
                    <a:pt x="8" y="2"/>
                  </a:lnTo>
                  <a:lnTo>
                    <a:pt x="9" y="0"/>
                  </a:lnTo>
                  <a:lnTo>
                    <a:pt x="9" y="4"/>
                  </a:lnTo>
                  <a:lnTo>
                    <a:pt x="9" y="7"/>
                  </a:lnTo>
                  <a:lnTo>
                    <a:pt x="9" y="10"/>
                  </a:lnTo>
                  <a:lnTo>
                    <a:pt x="9" y="12"/>
                  </a:lnTo>
                  <a:lnTo>
                    <a:pt x="12" y="12"/>
                  </a:lnTo>
                  <a:lnTo>
                    <a:pt x="17" y="7"/>
                  </a:lnTo>
                  <a:lnTo>
                    <a:pt x="17" y="9"/>
                  </a:lnTo>
                  <a:lnTo>
                    <a:pt x="16" y="12"/>
                  </a:lnTo>
                  <a:lnTo>
                    <a:pt x="14" y="14"/>
                  </a:lnTo>
                  <a:lnTo>
                    <a:pt x="12" y="16"/>
                  </a:lnTo>
                  <a:lnTo>
                    <a:pt x="13" y="19"/>
                  </a:lnTo>
                  <a:lnTo>
                    <a:pt x="13" y="23"/>
                  </a:lnTo>
                  <a:lnTo>
                    <a:pt x="17" y="22"/>
                  </a:lnTo>
                  <a:lnTo>
                    <a:pt x="14" y="24"/>
                  </a:lnTo>
                  <a:lnTo>
                    <a:pt x="12" y="27"/>
                  </a:lnTo>
                  <a:lnTo>
                    <a:pt x="10" y="29"/>
                  </a:lnTo>
                  <a:lnTo>
                    <a:pt x="8" y="31"/>
                  </a:lnTo>
                  <a:lnTo>
                    <a:pt x="7" y="32"/>
                  </a:lnTo>
                  <a:lnTo>
                    <a:pt x="6" y="32"/>
                  </a:lnTo>
                  <a:lnTo>
                    <a:pt x="5" y="31"/>
                  </a:lnTo>
                  <a:lnTo>
                    <a:pt x="2" y="27"/>
                  </a:lnTo>
                  <a:lnTo>
                    <a:pt x="1" y="23"/>
                  </a:lnTo>
                  <a:lnTo>
                    <a:pt x="0" y="16"/>
                  </a:lnTo>
                  <a:lnTo>
                    <a:pt x="3" y="18"/>
                  </a:lnTo>
                  <a:lnTo>
                    <a:pt x="1" y="14"/>
                  </a:lnTo>
                  <a:lnTo>
                    <a:pt x="3" y="16"/>
                  </a:lnTo>
                  <a:lnTo>
                    <a:pt x="3" y="10"/>
                  </a:lnTo>
                  <a:lnTo>
                    <a:pt x="3" y="7"/>
                  </a:lnTo>
                  <a:lnTo>
                    <a:pt x="4" y="9"/>
                  </a:lnTo>
                  <a:lnTo>
                    <a:pt x="4" y="7"/>
                  </a:lnTo>
                  <a:lnTo>
                    <a:pt x="3" y="5"/>
                  </a:lnTo>
                  <a:lnTo>
                    <a:pt x="3" y="2"/>
                  </a:lnTo>
                  <a:lnTo>
                    <a:pt x="4" y="3"/>
                  </a:lnTo>
                  <a:lnTo>
                    <a:pt x="4" y="0"/>
                  </a:lnTo>
                  <a:lnTo>
                    <a:pt x="5" y="2"/>
                  </a:lnTo>
                </a:path>
              </a:pathLst>
            </a:custGeom>
            <a:solidFill>
              <a:srgbClr val="006000"/>
            </a:solidFill>
            <a:ln w="9525">
              <a:noFill/>
              <a:round/>
              <a:headEnd/>
              <a:tailEnd/>
            </a:ln>
          </p:spPr>
          <p:txBody>
            <a:bodyPr/>
            <a:lstStyle/>
            <a:p>
              <a:pPr>
                <a:defRPr/>
              </a:pPr>
              <a:endParaRPr lang="en-US" dirty="0"/>
            </a:p>
          </p:txBody>
        </p:sp>
        <p:sp>
          <p:nvSpPr>
            <p:cNvPr id="12845" name="Freeform 95"/>
            <p:cNvSpPr>
              <a:spLocks/>
            </p:cNvSpPr>
            <p:nvPr/>
          </p:nvSpPr>
          <p:spPr bwMode="auto">
            <a:xfrm>
              <a:off x="4466" y="3714"/>
              <a:ext cx="6" cy="21"/>
            </a:xfrm>
            <a:custGeom>
              <a:avLst/>
              <a:gdLst>
                <a:gd name="T0" fmla="*/ 0 w 6"/>
                <a:gd name="T1" fmla="*/ 3 h 21"/>
                <a:gd name="T2" fmla="*/ 2 w 6"/>
                <a:gd name="T3" fmla="*/ 7 h 21"/>
                <a:gd name="T4" fmla="*/ 2 w 6"/>
                <a:gd name="T5" fmla="*/ 16 h 21"/>
                <a:gd name="T6" fmla="*/ 2 w 6"/>
                <a:gd name="T7" fmla="*/ 20 h 21"/>
                <a:gd name="T8" fmla="*/ 3 w 6"/>
                <a:gd name="T9" fmla="*/ 20 h 21"/>
                <a:gd name="T10" fmla="*/ 3 w 6"/>
                <a:gd name="T11" fmla="*/ 16 h 21"/>
                <a:gd name="T12" fmla="*/ 3 w 6"/>
                <a:gd name="T13" fmla="*/ 7 h 21"/>
                <a:gd name="T14" fmla="*/ 3 w 6"/>
                <a:gd name="T15" fmla="*/ 4 h 21"/>
                <a:gd name="T16" fmla="*/ 5 w 6"/>
                <a:gd name="T17" fmla="*/ 3 h 21"/>
                <a:gd name="T18" fmla="*/ 5 w 6"/>
                <a:gd name="T19" fmla="*/ 2 h 21"/>
                <a:gd name="T20" fmla="*/ 2 w 6"/>
                <a:gd name="T21" fmla="*/ 5 h 21"/>
                <a:gd name="T22" fmla="*/ 3 w 6"/>
                <a:gd name="T23" fmla="*/ 0 h 21"/>
                <a:gd name="T24" fmla="*/ 2 w 6"/>
                <a:gd name="T25" fmla="*/ 0 h 21"/>
                <a:gd name="T26" fmla="*/ 2 w 6"/>
                <a:gd name="T27" fmla="*/ 7 h 21"/>
                <a:gd name="T28" fmla="*/ 0 w 6"/>
                <a:gd name="T29" fmla="*/ 4 h 21"/>
                <a:gd name="T30" fmla="*/ 0 w 6"/>
                <a:gd name="T31" fmla="*/ 3 h 21"/>
                <a:gd name="T32" fmla="*/ 0 w 6"/>
                <a:gd name="T33" fmla="*/ 3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21"/>
                <a:gd name="T53" fmla="*/ 6 w 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21">
                  <a:moveTo>
                    <a:pt x="0" y="3"/>
                  </a:moveTo>
                  <a:lnTo>
                    <a:pt x="2" y="7"/>
                  </a:lnTo>
                  <a:lnTo>
                    <a:pt x="2" y="16"/>
                  </a:lnTo>
                  <a:lnTo>
                    <a:pt x="2" y="20"/>
                  </a:lnTo>
                  <a:lnTo>
                    <a:pt x="3" y="20"/>
                  </a:lnTo>
                  <a:lnTo>
                    <a:pt x="3" y="16"/>
                  </a:lnTo>
                  <a:lnTo>
                    <a:pt x="3" y="7"/>
                  </a:lnTo>
                  <a:lnTo>
                    <a:pt x="3" y="4"/>
                  </a:lnTo>
                  <a:lnTo>
                    <a:pt x="5" y="3"/>
                  </a:lnTo>
                  <a:lnTo>
                    <a:pt x="5" y="2"/>
                  </a:lnTo>
                  <a:lnTo>
                    <a:pt x="2" y="5"/>
                  </a:lnTo>
                  <a:lnTo>
                    <a:pt x="3" y="0"/>
                  </a:lnTo>
                  <a:lnTo>
                    <a:pt x="2" y="0"/>
                  </a:lnTo>
                  <a:lnTo>
                    <a:pt x="2" y="7"/>
                  </a:lnTo>
                  <a:lnTo>
                    <a:pt x="0" y="4"/>
                  </a:lnTo>
                  <a:lnTo>
                    <a:pt x="0" y="3"/>
                  </a:lnTo>
                </a:path>
              </a:pathLst>
            </a:custGeom>
            <a:solidFill>
              <a:srgbClr val="600000"/>
            </a:solidFill>
            <a:ln w="9216">
              <a:solidFill>
                <a:srgbClr val="600000"/>
              </a:solidFill>
              <a:round/>
              <a:headEnd/>
              <a:tailEnd/>
            </a:ln>
          </p:spPr>
          <p:txBody>
            <a:bodyPr/>
            <a:lstStyle/>
            <a:p>
              <a:pPr>
                <a:defRPr/>
              </a:pPr>
              <a:endParaRPr lang="en-US" dirty="0"/>
            </a:p>
          </p:txBody>
        </p:sp>
        <p:sp>
          <p:nvSpPr>
            <p:cNvPr id="12846" name="Freeform 96"/>
            <p:cNvSpPr>
              <a:spLocks/>
            </p:cNvSpPr>
            <p:nvPr/>
          </p:nvSpPr>
          <p:spPr bwMode="auto">
            <a:xfrm>
              <a:off x="4352" y="3708"/>
              <a:ext cx="59" cy="9"/>
            </a:xfrm>
            <a:custGeom>
              <a:avLst/>
              <a:gdLst>
                <a:gd name="T0" fmla="*/ 16 w 59"/>
                <a:gd name="T1" fmla="*/ 2 h 9"/>
                <a:gd name="T2" fmla="*/ 58 w 59"/>
                <a:gd name="T3" fmla="*/ 8 h 9"/>
                <a:gd name="T4" fmla="*/ 0 w 59"/>
                <a:gd name="T5" fmla="*/ 3 h 9"/>
                <a:gd name="T6" fmla="*/ 16 w 59"/>
                <a:gd name="T7" fmla="*/ 0 h 9"/>
                <a:gd name="T8" fmla="*/ 16 w 59"/>
                <a:gd name="T9" fmla="*/ 2 h 9"/>
                <a:gd name="T10" fmla="*/ 16 w 59"/>
                <a:gd name="T11" fmla="*/ 2 h 9"/>
                <a:gd name="T12" fmla="*/ 0 60000 65536"/>
                <a:gd name="T13" fmla="*/ 0 60000 65536"/>
                <a:gd name="T14" fmla="*/ 0 60000 65536"/>
                <a:gd name="T15" fmla="*/ 0 60000 65536"/>
                <a:gd name="T16" fmla="*/ 0 60000 65536"/>
                <a:gd name="T17" fmla="*/ 0 60000 65536"/>
                <a:gd name="T18" fmla="*/ 0 w 59"/>
                <a:gd name="T19" fmla="*/ 0 h 9"/>
                <a:gd name="T20" fmla="*/ 59 w 59"/>
                <a:gd name="T21" fmla="*/ 9 h 9"/>
              </a:gdLst>
              <a:ahLst/>
              <a:cxnLst>
                <a:cxn ang="T12">
                  <a:pos x="T0" y="T1"/>
                </a:cxn>
                <a:cxn ang="T13">
                  <a:pos x="T2" y="T3"/>
                </a:cxn>
                <a:cxn ang="T14">
                  <a:pos x="T4" y="T5"/>
                </a:cxn>
                <a:cxn ang="T15">
                  <a:pos x="T6" y="T7"/>
                </a:cxn>
                <a:cxn ang="T16">
                  <a:pos x="T8" y="T9"/>
                </a:cxn>
                <a:cxn ang="T17">
                  <a:pos x="T10" y="T11"/>
                </a:cxn>
              </a:cxnLst>
              <a:rect l="T18" t="T19" r="T20" b="T21"/>
              <a:pathLst>
                <a:path w="59" h="9">
                  <a:moveTo>
                    <a:pt x="16" y="2"/>
                  </a:moveTo>
                  <a:lnTo>
                    <a:pt x="58" y="8"/>
                  </a:lnTo>
                  <a:lnTo>
                    <a:pt x="0" y="3"/>
                  </a:lnTo>
                  <a:lnTo>
                    <a:pt x="16" y="0"/>
                  </a:lnTo>
                  <a:lnTo>
                    <a:pt x="16" y="2"/>
                  </a:lnTo>
                </a:path>
              </a:pathLst>
            </a:custGeom>
            <a:solidFill>
              <a:srgbClr val="5F5F5F"/>
            </a:solidFill>
            <a:ln w="9216">
              <a:solidFill>
                <a:srgbClr val="5F5F5F"/>
              </a:solidFill>
              <a:round/>
              <a:headEnd/>
              <a:tailEnd/>
            </a:ln>
          </p:spPr>
          <p:txBody>
            <a:bodyPr/>
            <a:lstStyle/>
            <a:p>
              <a:pPr>
                <a:defRPr/>
              </a:pPr>
              <a:endParaRPr lang="en-US" dirty="0"/>
            </a:p>
          </p:txBody>
        </p:sp>
        <p:sp>
          <p:nvSpPr>
            <p:cNvPr id="12847" name="Freeform 97"/>
            <p:cNvSpPr>
              <a:spLocks/>
            </p:cNvSpPr>
            <p:nvPr/>
          </p:nvSpPr>
          <p:spPr bwMode="auto">
            <a:xfrm>
              <a:off x="4625" y="3655"/>
              <a:ext cx="11" cy="72"/>
            </a:xfrm>
            <a:custGeom>
              <a:avLst/>
              <a:gdLst>
                <a:gd name="T0" fmla="*/ 1 w 11"/>
                <a:gd name="T1" fmla="*/ 3 h 72"/>
                <a:gd name="T2" fmla="*/ 2 w 11"/>
                <a:gd name="T3" fmla="*/ 12 h 72"/>
                <a:gd name="T4" fmla="*/ 0 w 11"/>
                <a:gd name="T5" fmla="*/ 3 h 72"/>
                <a:gd name="T6" fmla="*/ 0 w 11"/>
                <a:gd name="T7" fmla="*/ 2 h 72"/>
                <a:gd name="T8" fmla="*/ 0 w 11"/>
                <a:gd name="T9" fmla="*/ 0 h 72"/>
                <a:gd name="T10" fmla="*/ 2 w 11"/>
                <a:gd name="T11" fmla="*/ 12 h 72"/>
                <a:gd name="T12" fmla="*/ 2 w 11"/>
                <a:gd name="T13" fmla="*/ 15 h 72"/>
                <a:gd name="T14" fmla="*/ 2 w 11"/>
                <a:gd name="T15" fmla="*/ 16 h 72"/>
                <a:gd name="T16" fmla="*/ 2 w 11"/>
                <a:gd name="T17" fmla="*/ 19 h 72"/>
                <a:gd name="T18" fmla="*/ 2 w 11"/>
                <a:gd name="T19" fmla="*/ 23 h 72"/>
                <a:gd name="T20" fmla="*/ 2 w 11"/>
                <a:gd name="T21" fmla="*/ 27 h 72"/>
                <a:gd name="T22" fmla="*/ 2 w 11"/>
                <a:gd name="T23" fmla="*/ 34 h 72"/>
                <a:gd name="T24" fmla="*/ 3 w 11"/>
                <a:gd name="T25" fmla="*/ 55 h 72"/>
                <a:gd name="T26" fmla="*/ 3 w 11"/>
                <a:gd name="T27" fmla="*/ 69 h 72"/>
                <a:gd name="T28" fmla="*/ 2 w 11"/>
                <a:gd name="T29" fmla="*/ 71 h 72"/>
                <a:gd name="T30" fmla="*/ 5 w 11"/>
                <a:gd name="T31" fmla="*/ 70 h 72"/>
                <a:gd name="T32" fmla="*/ 5 w 11"/>
                <a:gd name="T33" fmla="*/ 66 h 72"/>
                <a:gd name="T34" fmla="*/ 4 w 11"/>
                <a:gd name="T35" fmla="*/ 47 h 72"/>
                <a:gd name="T36" fmla="*/ 4 w 11"/>
                <a:gd name="T37" fmla="*/ 32 h 72"/>
                <a:gd name="T38" fmla="*/ 4 w 11"/>
                <a:gd name="T39" fmla="*/ 24 h 72"/>
                <a:gd name="T40" fmla="*/ 4 w 11"/>
                <a:gd name="T41" fmla="*/ 18 h 72"/>
                <a:gd name="T42" fmla="*/ 5 w 11"/>
                <a:gd name="T43" fmla="*/ 12 h 72"/>
                <a:gd name="T44" fmla="*/ 7 w 11"/>
                <a:gd name="T45" fmla="*/ 8 h 72"/>
                <a:gd name="T46" fmla="*/ 8 w 11"/>
                <a:gd name="T47" fmla="*/ 4 h 72"/>
                <a:gd name="T48" fmla="*/ 10 w 11"/>
                <a:gd name="T49" fmla="*/ 3 h 72"/>
                <a:gd name="T50" fmla="*/ 8 w 11"/>
                <a:gd name="T51" fmla="*/ 2 h 72"/>
                <a:gd name="T52" fmla="*/ 5 w 11"/>
                <a:gd name="T53" fmla="*/ 10 h 72"/>
                <a:gd name="T54" fmla="*/ 4 w 11"/>
                <a:gd name="T55" fmla="*/ 2 h 72"/>
                <a:gd name="T56" fmla="*/ 4 w 11"/>
                <a:gd name="T57" fmla="*/ 2 h 72"/>
                <a:gd name="T58" fmla="*/ 4 w 11"/>
                <a:gd name="T59" fmla="*/ 12 h 72"/>
                <a:gd name="T60" fmla="*/ 2 w 11"/>
                <a:gd name="T61" fmla="*/ 3 h 72"/>
                <a:gd name="T62" fmla="*/ 1 w 11"/>
                <a:gd name="T63" fmla="*/ 3 h 72"/>
                <a:gd name="T64" fmla="*/ 1 w 11"/>
                <a:gd name="T65" fmla="*/ 3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72"/>
                <a:gd name="T101" fmla="*/ 11 w 1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72">
                  <a:moveTo>
                    <a:pt x="1" y="3"/>
                  </a:moveTo>
                  <a:lnTo>
                    <a:pt x="2" y="12"/>
                  </a:lnTo>
                  <a:lnTo>
                    <a:pt x="0" y="3"/>
                  </a:lnTo>
                  <a:lnTo>
                    <a:pt x="0" y="2"/>
                  </a:lnTo>
                  <a:lnTo>
                    <a:pt x="0" y="0"/>
                  </a:lnTo>
                  <a:lnTo>
                    <a:pt x="2" y="12"/>
                  </a:lnTo>
                  <a:lnTo>
                    <a:pt x="2" y="15"/>
                  </a:lnTo>
                  <a:lnTo>
                    <a:pt x="2" y="16"/>
                  </a:lnTo>
                  <a:lnTo>
                    <a:pt x="2" y="19"/>
                  </a:lnTo>
                  <a:lnTo>
                    <a:pt x="2" y="23"/>
                  </a:lnTo>
                  <a:lnTo>
                    <a:pt x="2" y="27"/>
                  </a:lnTo>
                  <a:lnTo>
                    <a:pt x="2" y="34"/>
                  </a:lnTo>
                  <a:lnTo>
                    <a:pt x="3" y="55"/>
                  </a:lnTo>
                  <a:lnTo>
                    <a:pt x="3" y="69"/>
                  </a:lnTo>
                  <a:lnTo>
                    <a:pt x="2" y="71"/>
                  </a:lnTo>
                  <a:lnTo>
                    <a:pt x="5" y="70"/>
                  </a:lnTo>
                  <a:lnTo>
                    <a:pt x="5" y="66"/>
                  </a:lnTo>
                  <a:lnTo>
                    <a:pt x="4" y="47"/>
                  </a:lnTo>
                  <a:lnTo>
                    <a:pt x="4" y="32"/>
                  </a:lnTo>
                  <a:lnTo>
                    <a:pt x="4" y="24"/>
                  </a:lnTo>
                  <a:lnTo>
                    <a:pt x="4" y="18"/>
                  </a:lnTo>
                  <a:lnTo>
                    <a:pt x="5" y="12"/>
                  </a:lnTo>
                  <a:lnTo>
                    <a:pt x="7" y="8"/>
                  </a:lnTo>
                  <a:lnTo>
                    <a:pt x="8" y="4"/>
                  </a:lnTo>
                  <a:lnTo>
                    <a:pt x="10" y="3"/>
                  </a:lnTo>
                  <a:lnTo>
                    <a:pt x="8" y="2"/>
                  </a:lnTo>
                  <a:lnTo>
                    <a:pt x="5" y="10"/>
                  </a:lnTo>
                  <a:lnTo>
                    <a:pt x="4" y="2"/>
                  </a:lnTo>
                  <a:lnTo>
                    <a:pt x="4" y="12"/>
                  </a:lnTo>
                  <a:lnTo>
                    <a:pt x="2" y="3"/>
                  </a:lnTo>
                  <a:lnTo>
                    <a:pt x="1" y="3"/>
                  </a:lnTo>
                </a:path>
              </a:pathLst>
            </a:custGeom>
            <a:solidFill>
              <a:srgbClr val="600000"/>
            </a:solidFill>
            <a:ln w="9216">
              <a:solidFill>
                <a:srgbClr val="600000"/>
              </a:solidFill>
              <a:round/>
              <a:headEnd/>
              <a:tailEnd/>
            </a:ln>
          </p:spPr>
          <p:txBody>
            <a:bodyPr/>
            <a:lstStyle/>
            <a:p>
              <a:pPr>
                <a:defRPr/>
              </a:pPr>
              <a:endParaRPr lang="en-US" dirty="0"/>
            </a:p>
          </p:txBody>
        </p:sp>
        <p:sp>
          <p:nvSpPr>
            <p:cNvPr id="12848" name="Freeform 98"/>
            <p:cNvSpPr>
              <a:spLocks/>
            </p:cNvSpPr>
            <p:nvPr/>
          </p:nvSpPr>
          <p:spPr bwMode="auto">
            <a:xfrm>
              <a:off x="4629" y="3670"/>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1"/>
                  </a:lnTo>
                  <a:lnTo>
                    <a:pt x="0" y="0"/>
                  </a:lnTo>
                  <a:lnTo>
                    <a:pt x="0" y="1"/>
                  </a:lnTo>
                </a:path>
              </a:pathLst>
            </a:custGeom>
            <a:solidFill>
              <a:srgbClr val="FFFFFF"/>
            </a:solidFill>
            <a:ln w="9216">
              <a:solidFill>
                <a:srgbClr val="000000"/>
              </a:solidFill>
              <a:round/>
              <a:headEnd/>
              <a:tailEnd/>
            </a:ln>
          </p:spPr>
          <p:txBody>
            <a:bodyPr/>
            <a:lstStyle/>
            <a:p>
              <a:pPr>
                <a:defRPr/>
              </a:pPr>
              <a:endParaRPr lang="en-US" dirty="0"/>
            </a:p>
          </p:txBody>
        </p:sp>
        <p:sp>
          <p:nvSpPr>
            <p:cNvPr id="12849" name="Freeform 99"/>
            <p:cNvSpPr>
              <a:spLocks/>
            </p:cNvSpPr>
            <p:nvPr/>
          </p:nvSpPr>
          <p:spPr bwMode="auto">
            <a:xfrm>
              <a:off x="4618" y="3625"/>
              <a:ext cx="22" cy="40"/>
            </a:xfrm>
            <a:custGeom>
              <a:avLst/>
              <a:gdLst>
                <a:gd name="T0" fmla="*/ 11 w 22"/>
                <a:gd name="T1" fmla="*/ 38 h 40"/>
                <a:gd name="T2" fmla="*/ 12 w 22"/>
                <a:gd name="T3" fmla="*/ 38 h 40"/>
                <a:gd name="T4" fmla="*/ 12 w 22"/>
                <a:gd name="T5" fmla="*/ 39 h 40"/>
                <a:gd name="T6" fmla="*/ 17 w 22"/>
                <a:gd name="T7" fmla="*/ 38 h 40"/>
                <a:gd name="T8" fmla="*/ 17 w 22"/>
                <a:gd name="T9" fmla="*/ 38 h 40"/>
                <a:gd name="T10" fmla="*/ 17 w 22"/>
                <a:gd name="T11" fmla="*/ 34 h 40"/>
                <a:gd name="T12" fmla="*/ 17 w 22"/>
                <a:gd name="T13" fmla="*/ 33 h 40"/>
                <a:gd name="T14" fmla="*/ 17 w 22"/>
                <a:gd name="T15" fmla="*/ 32 h 40"/>
                <a:gd name="T16" fmla="*/ 17 w 22"/>
                <a:gd name="T17" fmla="*/ 33 h 40"/>
                <a:gd name="T18" fmla="*/ 17 w 22"/>
                <a:gd name="T19" fmla="*/ 31 h 40"/>
                <a:gd name="T20" fmla="*/ 17 w 22"/>
                <a:gd name="T21" fmla="*/ 30 h 40"/>
                <a:gd name="T22" fmla="*/ 15 w 22"/>
                <a:gd name="T23" fmla="*/ 29 h 40"/>
                <a:gd name="T24" fmla="*/ 16 w 22"/>
                <a:gd name="T25" fmla="*/ 28 h 40"/>
                <a:gd name="T26" fmla="*/ 15 w 22"/>
                <a:gd name="T27" fmla="*/ 28 h 40"/>
                <a:gd name="T28" fmla="*/ 17 w 22"/>
                <a:gd name="T29" fmla="*/ 27 h 40"/>
                <a:gd name="T30" fmla="*/ 17 w 22"/>
                <a:gd name="T31" fmla="*/ 25 h 40"/>
                <a:gd name="T32" fmla="*/ 21 w 22"/>
                <a:gd name="T33" fmla="*/ 17 h 40"/>
                <a:gd name="T34" fmla="*/ 19 w 22"/>
                <a:gd name="T35" fmla="*/ 20 h 40"/>
                <a:gd name="T36" fmla="*/ 18 w 22"/>
                <a:gd name="T37" fmla="*/ 19 h 40"/>
                <a:gd name="T38" fmla="*/ 19 w 22"/>
                <a:gd name="T39" fmla="*/ 15 h 40"/>
                <a:gd name="T40" fmla="*/ 17 w 22"/>
                <a:gd name="T41" fmla="*/ 15 h 40"/>
                <a:gd name="T42" fmla="*/ 18 w 22"/>
                <a:gd name="T43" fmla="*/ 11 h 40"/>
                <a:gd name="T44" fmla="*/ 18 w 22"/>
                <a:gd name="T45" fmla="*/ 10 h 40"/>
                <a:gd name="T46" fmla="*/ 19 w 22"/>
                <a:gd name="T47" fmla="*/ 6 h 40"/>
                <a:gd name="T48" fmla="*/ 17 w 22"/>
                <a:gd name="T49" fmla="*/ 6 h 40"/>
                <a:gd name="T50" fmla="*/ 17 w 22"/>
                <a:gd name="T51" fmla="*/ 4 h 40"/>
                <a:gd name="T52" fmla="*/ 12 w 22"/>
                <a:gd name="T53" fmla="*/ 4 h 40"/>
                <a:gd name="T54" fmla="*/ 12 w 22"/>
                <a:gd name="T55" fmla="*/ 4 h 40"/>
                <a:gd name="T56" fmla="*/ 9 w 22"/>
                <a:gd name="T57" fmla="*/ 1 h 40"/>
                <a:gd name="T58" fmla="*/ 9 w 22"/>
                <a:gd name="T59" fmla="*/ 2 h 40"/>
                <a:gd name="T60" fmla="*/ 9 w 22"/>
                <a:gd name="T61" fmla="*/ 4 h 40"/>
                <a:gd name="T62" fmla="*/ 8 w 22"/>
                <a:gd name="T63" fmla="*/ 4 h 40"/>
                <a:gd name="T64" fmla="*/ 7 w 22"/>
                <a:gd name="T65" fmla="*/ 2 h 40"/>
                <a:gd name="T66" fmla="*/ 5 w 22"/>
                <a:gd name="T67" fmla="*/ 3 h 40"/>
                <a:gd name="T68" fmla="*/ 5 w 22"/>
                <a:gd name="T69" fmla="*/ 2 h 40"/>
                <a:gd name="T70" fmla="*/ 3 w 22"/>
                <a:gd name="T71" fmla="*/ 1 h 40"/>
                <a:gd name="T72" fmla="*/ 1 w 22"/>
                <a:gd name="T73" fmla="*/ 4 h 40"/>
                <a:gd name="T74" fmla="*/ 0 w 22"/>
                <a:gd name="T75" fmla="*/ 8 h 40"/>
                <a:gd name="T76" fmla="*/ 2 w 22"/>
                <a:gd name="T77" fmla="*/ 9 h 40"/>
                <a:gd name="T78" fmla="*/ 7 w 22"/>
                <a:gd name="T79" fmla="*/ 10 h 40"/>
                <a:gd name="T80" fmla="*/ 5 w 22"/>
                <a:gd name="T81" fmla="*/ 11 h 40"/>
                <a:gd name="T82" fmla="*/ 3 w 22"/>
                <a:gd name="T83" fmla="*/ 11 h 40"/>
                <a:gd name="T84" fmla="*/ 0 w 22"/>
                <a:gd name="T85" fmla="*/ 11 h 40"/>
                <a:gd name="T86" fmla="*/ 1 w 22"/>
                <a:gd name="T87" fmla="*/ 16 h 40"/>
                <a:gd name="T88" fmla="*/ 5 w 22"/>
                <a:gd name="T89" fmla="*/ 16 h 40"/>
                <a:gd name="T90" fmla="*/ 7 w 22"/>
                <a:gd name="T91" fmla="*/ 17 h 40"/>
                <a:gd name="T92" fmla="*/ 7 w 22"/>
                <a:gd name="T93" fmla="*/ 19 h 40"/>
                <a:gd name="T94" fmla="*/ 7 w 22"/>
                <a:gd name="T95" fmla="*/ 19 h 40"/>
                <a:gd name="T96" fmla="*/ 3 w 22"/>
                <a:gd name="T97" fmla="*/ 19 h 40"/>
                <a:gd name="T98" fmla="*/ 3 w 22"/>
                <a:gd name="T99" fmla="*/ 23 h 40"/>
                <a:gd name="T100" fmla="*/ 5 w 22"/>
                <a:gd name="T101" fmla="*/ 23 h 40"/>
                <a:gd name="T102" fmla="*/ 3 w 22"/>
                <a:gd name="T103" fmla="*/ 24 h 40"/>
                <a:gd name="T104" fmla="*/ 5 w 22"/>
                <a:gd name="T105" fmla="*/ 24 h 40"/>
                <a:gd name="T106" fmla="*/ 2 w 22"/>
                <a:gd name="T107" fmla="*/ 26 h 40"/>
                <a:gd name="T108" fmla="*/ 2 w 22"/>
                <a:gd name="T109" fmla="*/ 29 h 40"/>
                <a:gd name="T110" fmla="*/ 5 w 22"/>
                <a:gd name="T111" fmla="*/ 30 h 40"/>
                <a:gd name="T112" fmla="*/ 4 w 22"/>
                <a:gd name="T113" fmla="*/ 31 h 40"/>
                <a:gd name="T114" fmla="*/ 2 w 22"/>
                <a:gd name="T115" fmla="*/ 33 h 40"/>
                <a:gd name="T116" fmla="*/ 0 w 22"/>
                <a:gd name="T117" fmla="*/ 38 h 40"/>
                <a:gd name="T118" fmla="*/ 3 w 22"/>
                <a:gd name="T119" fmla="*/ 38 h 40"/>
                <a:gd name="T120" fmla="*/ 5 w 22"/>
                <a:gd name="T121" fmla="*/ 39 h 40"/>
                <a:gd name="T122" fmla="*/ 7 w 22"/>
                <a:gd name="T123" fmla="*/ 39 h 40"/>
                <a:gd name="T124" fmla="*/ 9 w 22"/>
                <a:gd name="T125" fmla="*/ 38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
                <a:gd name="T190" fmla="*/ 0 h 40"/>
                <a:gd name="T191" fmla="*/ 22 w 22"/>
                <a:gd name="T192" fmla="*/ 40 h 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 h="40">
                  <a:moveTo>
                    <a:pt x="10" y="38"/>
                  </a:moveTo>
                  <a:lnTo>
                    <a:pt x="10" y="38"/>
                  </a:lnTo>
                  <a:lnTo>
                    <a:pt x="11" y="38"/>
                  </a:lnTo>
                  <a:lnTo>
                    <a:pt x="12" y="38"/>
                  </a:lnTo>
                  <a:lnTo>
                    <a:pt x="12" y="39"/>
                  </a:lnTo>
                  <a:lnTo>
                    <a:pt x="14" y="39"/>
                  </a:lnTo>
                  <a:lnTo>
                    <a:pt x="15" y="39"/>
                  </a:lnTo>
                  <a:lnTo>
                    <a:pt x="17" y="38"/>
                  </a:lnTo>
                  <a:lnTo>
                    <a:pt x="18" y="38"/>
                  </a:lnTo>
                  <a:lnTo>
                    <a:pt x="17" y="38"/>
                  </a:lnTo>
                  <a:lnTo>
                    <a:pt x="17" y="36"/>
                  </a:lnTo>
                  <a:lnTo>
                    <a:pt x="17" y="35"/>
                  </a:lnTo>
                  <a:lnTo>
                    <a:pt x="17" y="34"/>
                  </a:lnTo>
                  <a:lnTo>
                    <a:pt x="17" y="33"/>
                  </a:lnTo>
                  <a:lnTo>
                    <a:pt x="17" y="32"/>
                  </a:lnTo>
                  <a:lnTo>
                    <a:pt x="17" y="33"/>
                  </a:lnTo>
                  <a:lnTo>
                    <a:pt x="18" y="32"/>
                  </a:lnTo>
                  <a:lnTo>
                    <a:pt x="17" y="32"/>
                  </a:lnTo>
                  <a:lnTo>
                    <a:pt x="17" y="31"/>
                  </a:lnTo>
                  <a:lnTo>
                    <a:pt x="17" y="29"/>
                  </a:lnTo>
                  <a:lnTo>
                    <a:pt x="17" y="30"/>
                  </a:lnTo>
                  <a:lnTo>
                    <a:pt x="17" y="29"/>
                  </a:lnTo>
                  <a:lnTo>
                    <a:pt x="16" y="29"/>
                  </a:lnTo>
                  <a:lnTo>
                    <a:pt x="15" y="29"/>
                  </a:lnTo>
                  <a:lnTo>
                    <a:pt x="15" y="28"/>
                  </a:lnTo>
                  <a:lnTo>
                    <a:pt x="16" y="28"/>
                  </a:lnTo>
                  <a:lnTo>
                    <a:pt x="17" y="28"/>
                  </a:lnTo>
                  <a:lnTo>
                    <a:pt x="16" y="28"/>
                  </a:lnTo>
                  <a:lnTo>
                    <a:pt x="15" y="28"/>
                  </a:lnTo>
                  <a:lnTo>
                    <a:pt x="16" y="27"/>
                  </a:lnTo>
                  <a:lnTo>
                    <a:pt x="17" y="27"/>
                  </a:lnTo>
                  <a:lnTo>
                    <a:pt x="17" y="25"/>
                  </a:lnTo>
                  <a:lnTo>
                    <a:pt x="18" y="25"/>
                  </a:lnTo>
                  <a:lnTo>
                    <a:pt x="19" y="24"/>
                  </a:lnTo>
                  <a:lnTo>
                    <a:pt x="19" y="23"/>
                  </a:lnTo>
                  <a:lnTo>
                    <a:pt x="21" y="21"/>
                  </a:lnTo>
                  <a:lnTo>
                    <a:pt x="21" y="19"/>
                  </a:lnTo>
                  <a:lnTo>
                    <a:pt x="21" y="18"/>
                  </a:lnTo>
                  <a:lnTo>
                    <a:pt x="21" y="17"/>
                  </a:lnTo>
                  <a:lnTo>
                    <a:pt x="20" y="18"/>
                  </a:lnTo>
                  <a:lnTo>
                    <a:pt x="20" y="19"/>
                  </a:lnTo>
                  <a:lnTo>
                    <a:pt x="19" y="20"/>
                  </a:lnTo>
                  <a:lnTo>
                    <a:pt x="18" y="20"/>
                  </a:lnTo>
                  <a:lnTo>
                    <a:pt x="18" y="19"/>
                  </a:lnTo>
                  <a:lnTo>
                    <a:pt x="19" y="18"/>
                  </a:lnTo>
                  <a:lnTo>
                    <a:pt x="19" y="17"/>
                  </a:lnTo>
                  <a:lnTo>
                    <a:pt x="20" y="15"/>
                  </a:lnTo>
                  <a:lnTo>
                    <a:pt x="19" y="15"/>
                  </a:lnTo>
                  <a:lnTo>
                    <a:pt x="18" y="15"/>
                  </a:lnTo>
                  <a:lnTo>
                    <a:pt x="17" y="15"/>
                  </a:lnTo>
                  <a:lnTo>
                    <a:pt x="17" y="13"/>
                  </a:lnTo>
                  <a:lnTo>
                    <a:pt x="18" y="11"/>
                  </a:lnTo>
                  <a:lnTo>
                    <a:pt x="18" y="10"/>
                  </a:lnTo>
                  <a:lnTo>
                    <a:pt x="19" y="8"/>
                  </a:lnTo>
                  <a:lnTo>
                    <a:pt x="20" y="6"/>
                  </a:lnTo>
                  <a:lnTo>
                    <a:pt x="19" y="6"/>
                  </a:lnTo>
                  <a:lnTo>
                    <a:pt x="17" y="6"/>
                  </a:lnTo>
                  <a:lnTo>
                    <a:pt x="17" y="4"/>
                  </a:lnTo>
                  <a:lnTo>
                    <a:pt x="17" y="6"/>
                  </a:lnTo>
                  <a:lnTo>
                    <a:pt x="17" y="4"/>
                  </a:lnTo>
                  <a:lnTo>
                    <a:pt x="17" y="2"/>
                  </a:lnTo>
                  <a:lnTo>
                    <a:pt x="15" y="4"/>
                  </a:lnTo>
                  <a:lnTo>
                    <a:pt x="14" y="4"/>
                  </a:lnTo>
                  <a:lnTo>
                    <a:pt x="12" y="4"/>
                  </a:lnTo>
                  <a:lnTo>
                    <a:pt x="12" y="2"/>
                  </a:lnTo>
                  <a:lnTo>
                    <a:pt x="10" y="2"/>
                  </a:lnTo>
                  <a:lnTo>
                    <a:pt x="10" y="1"/>
                  </a:lnTo>
                  <a:lnTo>
                    <a:pt x="9" y="1"/>
                  </a:lnTo>
                  <a:lnTo>
                    <a:pt x="9" y="0"/>
                  </a:lnTo>
                  <a:lnTo>
                    <a:pt x="9" y="1"/>
                  </a:lnTo>
                  <a:lnTo>
                    <a:pt x="9" y="2"/>
                  </a:lnTo>
                  <a:lnTo>
                    <a:pt x="9" y="4"/>
                  </a:lnTo>
                  <a:lnTo>
                    <a:pt x="8" y="5"/>
                  </a:lnTo>
                  <a:lnTo>
                    <a:pt x="8" y="4"/>
                  </a:lnTo>
                  <a:lnTo>
                    <a:pt x="8" y="2"/>
                  </a:lnTo>
                  <a:lnTo>
                    <a:pt x="7" y="2"/>
                  </a:lnTo>
                  <a:lnTo>
                    <a:pt x="5" y="3"/>
                  </a:lnTo>
                  <a:lnTo>
                    <a:pt x="5" y="2"/>
                  </a:lnTo>
                  <a:lnTo>
                    <a:pt x="5" y="1"/>
                  </a:lnTo>
                  <a:lnTo>
                    <a:pt x="5" y="0"/>
                  </a:lnTo>
                  <a:lnTo>
                    <a:pt x="3" y="1"/>
                  </a:lnTo>
                  <a:lnTo>
                    <a:pt x="2" y="2"/>
                  </a:lnTo>
                  <a:lnTo>
                    <a:pt x="1" y="4"/>
                  </a:lnTo>
                  <a:lnTo>
                    <a:pt x="1" y="5"/>
                  </a:lnTo>
                  <a:lnTo>
                    <a:pt x="0" y="6"/>
                  </a:lnTo>
                  <a:lnTo>
                    <a:pt x="0" y="8"/>
                  </a:lnTo>
                  <a:lnTo>
                    <a:pt x="2" y="8"/>
                  </a:lnTo>
                  <a:lnTo>
                    <a:pt x="2" y="9"/>
                  </a:lnTo>
                  <a:lnTo>
                    <a:pt x="4" y="9"/>
                  </a:lnTo>
                  <a:lnTo>
                    <a:pt x="5" y="9"/>
                  </a:lnTo>
                  <a:lnTo>
                    <a:pt x="7" y="9"/>
                  </a:lnTo>
                  <a:lnTo>
                    <a:pt x="7" y="10"/>
                  </a:lnTo>
                  <a:lnTo>
                    <a:pt x="5" y="11"/>
                  </a:lnTo>
                  <a:lnTo>
                    <a:pt x="5" y="10"/>
                  </a:lnTo>
                  <a:lnTo>
                    <a:pt x="4" y="11"/>
                  </a:lnTo>
                  <a:lnTo>
                    <a:pt x="3" y="11"/>
                  </a:lnTo>
                  <a:lnTo>
                    <a:pt x="3" y="10"/>
                  </a:lnTo>
                  <a:lnTo>
                    <a:pt x="2" y="11"/>
                  </a:lnTo>
                  <a:lnTo>
                    <a:pt x="0" y="11"/>
                  </a:lnTo>
                  <a:lnTo>
                    <a:pt x="0" y="13"/>
                  </a:lnTo>
                  <a:lnTo>
                    <a:pt x="0" y="14"/>
                  </a:lnTo>
                  <a:lnTo>
                    <a:pt x="1" y="14"/>
                  </a:lnTo>
                  <a:lnTo>
                    <a:pt x="1" y="16"/>
                  </a:lnTo>
                  <a:lnTo>
                    <a:pt x="2" y="16"/>
                  </a:lnTo>
                  <a:lnTo>
                    <a:pt x="3" y="16"/>
                  </a:lnTo>
                  <a:lnTo>
                    <a:pt x="5" y="16"/>
                  </a:lnTo>
                  <a:lnTo>
                    <a:pt x="7" y="16"/>
                  </a:lnTo>
                  <a:lnTo>
                    <a:pt x="7" y="17"/>
                  </a:lnTo>
                  <a:lnTo>
                    <a:pt x="7" y="18"/>
                  </a:lnTo>
                  <a:lnTo>
                    <a:pt x="7" y="19"/>
                  </a:lnTo>
                  <a:lnTo>
                    <a:pt x="5" y="19"/>
                  </a:lnTo>
                  <a:lnTo>
                    <a:pt x="4" y="19"/>
                  </a:lnTo>
                  <a:lnTo>
                    <a:pt x="3" y="19"/>
                  </a:lnTo>
                  <a:lnTo>
                    <a:pt x="3" y="21"/>
                  </a:lnTo>
                  <a:lnTo>
                    <a:pt x="3" y="23"/>
                  </a:lnTo>
                  <a:lnTo>
                    <a:pt x="4" y="23"/>
                  </a:lnTo>
                  <a:lnTo>
                    <a:pt x="5" y="23"/>
                  </a:lnTo>
                  <a:lnTo>
                    <a:pt x="7" y="23"/>
                  </a:lnTo>
                  <a:lnTo>
                    <a:pt x="5" y="23"/>
                  </a:lnTo>
                  <a:lnTo>
                    <a:pt x="3" y="24"/>
                  </a:lnTo>
                  <a:lnTo>
                    <a:pt x="5" y="24"/>
                  </a:lnTo>
                  <a:lnTo>
                    <a:pt x="7" y="24"/>
                  </a:lnTo>
                  <a:lnTo>
                    <a:pt x="5" y="24"/>
                  </a:lnTo>
                  <a:lnTo>
                    <a:pt x="4" y="24"/>
                  </a:lnTo>
                  <a:lnTo>
                    <a:pt x="2" y="24"/>
                  </a:lnTo>
                  <a:lnTo>
                    <a:pt x="2" y="26"/>
                  </a:lnTo>
                  <a:lnTo>
                    <a:pt x="2" y="28"/>
                  </a:lnTo>
                  <a:lnTo>
                    <a:pt x="2" y="29"/>
                  </a:lnTo>
                  <a:lnTo>
                    <a:pt x="3" y="29"/>
                  </a:lnTo>
                  <a:lnTo>
                    <a:pt x="3" y="30"/>
                  </a:lnTo>
                  <a:lnTo>
                    <a:pt x="5" y="30"/>
                  </a:lnTo>
                  <a:lnTo>
                    <a:pt x="7" y="30"/>
                  </a:lnTo>
                  <a:lnTo>
                    <a:pt x="5" y="31"/>
                  </a:lnTo>
                  <a:lnTo>
                    <a:pt x="4" y="31"/>
                  </a:lnTo>
                  <a:lnTo>
                    <a:pt x="3" y="31"/>
                  </a:lnTo>
                  <a:lnTo>
                    <a:pt x="3" y="30"/>
                  </a:lnTo>
                  <a:lnTo>
                    <a:pt x="2" y="32"/>
                  </a:lnTo>
                  <a:lnTo>
                    <a:pt x="2" y="33"/>
                  </a:lnTo>
                  <a:lnTo>
                    <a:pt x="1" y="35"/>
                  </a:lnTo>
                  <a:lnTo>
                    <a:pt x="1" y="36"/>
                  </a:lnTo>
                  <a:lnTo>
                    <a:pt x="0" y="38"/>
                  </a:lnTo>
                  <a:lnTo>
                    <a:pt x="1" y="38"/>
                  </a:lnTo>
                  <a:lnTo>
                    <a:pt x="3" y="38"/>
                  </a:lnTo>
                  <a:lnTo>
                    <a:pt x="4" y="38"/>
                  </a:lnTo>
                  <a:lnTo>
                    <a:pt x="5" y="38"/>
                  </a:lnTo>
                  <a:lnTo>
                    <a:pt x="5" y="39"/>
                  </a:lnTo>
                  <a:lnTo>
                    <a:pt x="7" y="39"/>
                  </a:lnTo>
                  <a:lnTo>
                    <a:pt x="8" y="38"/>
                  </a:lnTo>
                  <a:lnTo>
                    <a:pt x="9" y="38"/>
                  </a:lnTo>
                  <a:lnTo>
                    <a:pt x="10" y="38"/>
                  </a:lnTo>
                </a:path>
              </a:pathLst>
            </a:custGeom>
            <a:solidFill>
              <a:srgbClr val="006000"/>
            </a:solidFill>
            <a:ln w="9525">
              <a:noFill/>
              <a:round/>
              <a:headEnd/>
              <a:tailEnd/>
            </a:ln>
          </p:spPr>
          <p:txBody>
            <a:bodyPr/>
            <a:lstStyle/>
            <a:p>
              <a:pPr>
                <a:defRPr/>
              </a:pPr>
              <a:endParaRPr lang="en-US" dirty="0"/>
            </a:p>
          </p:txBody>
        </p:sp>
        <p:sp>
          <p:nvSpPr>
            <p:cNvPr id="12850" name="Freeform 100"/>
            <p:cNvSpPr>
              <a:spLocks/>
            </p:cNvSpPr>
            <p:nvPr/>
          </p:nvSpPr>
          <p:spPr bwMode="auto">
            <a:xfrm>
              <a:off x="4513" y="3671"/>
              <a:ext cx="115" cy="61"/>
            </a:xfrm>
            <a:custGeom>
              <a:avLst/>
              <a:gdLst>
                <a:gd name="T0" fmla="*/ 0 w 115"/>
                <a:gd name="T1" fmla="*/ 0 h 61"/>
                <a:gd name="T2" fmla="*/ 0 w 115"/>
                <a:gd name="T3" fmla="*/ 60 h 61"/>
                <a:gd name="T4" fmla="*/ 5 w 115"/>
                <a:gd name="T5" fmla="*/ 60 h 61"/>
                <a:gd name="T6" fmla="*/ 5 w 115"/>
                <a:gd name="T7" fmla="*/ 18 h 61"/>
                <a:gd name="T8" fmla="*/ 27 w 115"/>
                <a:gd name="T9" fmla="*/ 20 h 61"/>
                <a:gd name="T10" fmla="*/ 27 w 115"/>
                <a:gd name="T11" fmla="*/ 59 h 61"/>
                <a:gd name="T12" fmla="*/ 32 w 115"/>
                <a:gd name="T13" fmla="*/ 58 h 61"/>
                <a:gd name="T14" fmla="*/ 32 w 115"/>
                <a:gd name="T15" fmla="*/ 44 h 61"/>
                <a:gd name="T16" fmla="*/ 51 w 115"/>
                <a:gd name="T17" fmla="*/ 44 h 61"/>
                <a:gd name="T18" fmla="*/ 51 w 115"/>
                <a:gd name="T19" fmla="*/ 37 h 61"/>
                <a:gd name="T20" fmla="*/ 32 w 115"/>
                <a:gd name="T21" fmla="*/ 35 h 61"/>
                <a:gd name="T22" fmla="*/ 32 w 115"/>
                <a:gd name="T23" fmla="*/ 20 h 61"/>
                <a:gd name="T24" fmla="*/ 51 w 115"/>
                <a:gd name="T25" fmla="*/ 23 h 61"/>
                <a:gd name="T26" fmla="*/ 51 w 115"/>
                <a:gd name="T27" fmla="*/ 56 h 61"/>
                <a:gd name="T28" fmla="*/ 55 w 115"/>
                <a:gd name="T29" fmla="*/ 55 h 61"/>
                <a:gd name="T30" fmla="*/ 55 w 115"/>
                <a:gd name="T31" fmla="*/ 23 h 61"/>
                <a:gd name="T32" fmla="*/ 76 w 115"/>
                <a:gd name="T33" fmla="*/ 25 h 61"/>
                <a:gd name="T34" fmla="*/ 76 w 115"/>
                <a:gd name="T35" fmla="*/ 54 h 61"/>
                <a:gd name="T36" fmla="*/ 79 w 115"/>
                <a:gd name="T37" fmla="*/ 54 h 61"/>
                <a:gd name="T38" fmla="*/ 79 w 115"/>
                <a:gd name="T39" fmla="*/ 46 h 61"/>
                <a:gd name="T40" fmla="*/ 96 w 115"/>
                <a:gd name="T41" fmla="*/ 45 h 61"/>
                <a:gd name="T42" fmla="*/ 96 w 115"/>
                <a:gd name="T43" fmla="*/ 39 h 61"/>
                <a:gd name="T44" fmla="*/ 79 w 115"/>
                <a:gd name="T45" fmla="*/ 39 h 61"/>
                <a:gd name="T46" fmla="*/ 78 w 115"/>
                <a:gd name="T47" fmla="*/ 26 h 61"/>
                <a:gd name="T48" fmla="*/ 96 w 115"/>
                <a:gd name="T49" fmla="*/ 28 h 61"/>
                <a:gd name="T50" fmla="*/ 96 w 115"/>
                <a:gd name="T51" fmla="*/ 53 h 61"/>
                <a:gd name="T52" fmla="*/ 100 w 115"/>
                <a:gd name="T53" fmla="*/ 52 h 61"/>
                <a:gd name="T54" fmla="*/ 99 w 115"/>
                <a:gd name="T55" fmla="*/ 28 h 61"/>
                <a:gd name="T56" fmla="*/ 112 w 115"/>
                <a:gd name="T57" fmla="*/ 31 h 61"/>
                <a:gd name="T58" fmla="*/ 112 w 115"/>
                <a:gd name="T59" fmla="*/ 50 h 61"/>
                <a:gd name="T60" fmla="*/ 114 w 115"/>
                <a:gd name="T61" fmla="*/ 50 h 61"/>
                <a:gd name="T62" fmla="*/ 112 w 115"/>
                <a:gd name="T63" fmla="*/ 18 h 61"/>
                <a:gd name="T64" fmla="*/ 0 w 115"/>
                <a:gd name="T65" fmla="*/ 0 h 61"/>
                <a:gd name="T66" fmla="*/ 0 w 115"/>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61"/>
                <a:gd name="T104" fmla="*/ 115 w 115"/>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61">
                  <a:moveTo>
                    <a:pt x="0" y="0"/>
                  </a:moveTo>
                  <a:lnTo>
                    <a:pt x="0" y="60"/>
                  </a:lnTo>
                  <a:lnTo>
                    <a:pt x="5" y="60"/>
                  </a:lnTo>
                  <a:lnTo>
                    <a:pt x="5" y="18"/>
                  </a:lnTo>
                  <a:lnTo>
                    <a:pt x="27" y="20"/>
                  </a:lnTo>
                  <a:lnTo>
                    <a:pt x="27" y="59"/>
                  </a:lnTo>
                  <a:lnTo>
                    <a:pt x="32" y="58"/>
                  </a:lnTo>
                  <a:lnTo>
                    <a:pt x="32" y="44"/>
                  </a:lnTo>
                  <a:lnTo>
                    <a:pt x="51" y="44"/>
                  </a:lnTo>
                  <a:lnTo>
                    <a:pt x="51" y="37"/>
                  </a:lnTo>
                  <a:lnTo>
                    <a:pt x="32" y="35"/>
                  </a:lnTo>
                  <a:lnTo>
                    <a:pt x="32" y="20"/>
                  </a:lnTo>
                  <a:lnTo>
                    <a:pt x="51" y="23"/>
                  </a:lnTo>
                  <a:lnTo>
                    <a:pt x="51" y="56"/>
                  </a:lnTo>
                  <a:lnTo>
                    <a:pt x="55" y="55"/>
                  </a:lnTo>
                  <a:lnTo>
                    <a:pt x="55" y="23"/>
                  </a:lnTo>
                  <a:lnTo>
                    <a:pt x="76" y="25"/>
                  </a:lnTo>
                  <a:lnTo>
                    <a:pt x="76" y="54"/>
                  </a:lnTo>
                  <a:lnTo>
                    <a:pt x="79" y="54"/>
                  </a:lnTo>
                  <a:lnTo>
                    <a:pt x="79" y="46"/>
                  </a:lnTo>
                  <a:lnTo>
                    <a:pt x="96" y="45"/>
                  </a:lnTo>
                  <a:lnTo>
                    <a:pt x="96" y="39"/>
                  </a:lnTo>
                  <a:lnTo>
                    <a:pt x="79" y="39"/>
                  </a:lnTo>
                  <a:lnTo>
                    <a:pt x="78" y="26"/>
                  </a:lnTo>
                  <a:lnTo>
                    <a:pt x="96" y="28"/>
                  </a:lnTo>
                  <a:lnTo>
                    <a:pt x="96" y="53"/>
                  </a:lnTo>
                  <a:lnTo>
                    <a:pt x="100" y="52"/>
                  </a:lnTo>
                  <a:lnTo>
                    <a:pt x="99" y="28"/>
                  </a:lnTo>
                  <a:lnTo>
                    <a:pt x="112" y="31"/>
                  </a:lnTo>
                  <a:lnTo>
                    <a:pt x="112" y="50"/>
                  </a:lnTo>
                  <a:lnTo>
                    <a:pt x="114" y="50"/>
                  </a:lnTo>
                  <a:lnTo>
                    <a:pt x="112" y="18"/>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12851" name="Freeform 101"/>
            <p:cNvSpPr>
              <a:spLocks/>
            </p:cNvSpPr>
            <p:nvPr/>
          </p:nvSpPr>
          <p:spPr bwMode="auto">
            <a:xfrm>
              <a:off x="4557" y="3729"/>
              <a:ext cx="28" cy="11"/>
            </a:xfrm>
            <a:custGeom>
              <a:avLst/>
              <a:gdLst>
                <a:gd name="T0" fmla="*/ 11 w 28"/>
                <a:gd name="T1" fmla="*/ 0 h 11"/>
                <a:gd name="T2" fmla="*/ 7 w 28"/>
                <a:gd name="T3" fmla="*/ 0 h 11"/>
                <a:gd name="T4" fmla="*/ 0 w 28"/>
                <a:gd name="T5" fmla="*/ 2 h 11"/>
                <a:gd name="T6" fmla="*/ 10 w 28"/>
                <a:gd name="T7" fmla="*/ 10 h 11"/>
                <a:gd name="T8" fmla="*/ 24 w 28"/>
                <a:gd name="T9" fmla="*/ 9 h 11"/>
                <a:gd name="T10" fmla="*/ 27 w 28"/>
                <a:gd name="T11" fmla="*/ 5 h 11"/>
                <a:gd name="T12" fmla="*/ 13 w 28"/>
                <a:gd name="T13" fmla="*/ 1 h 11"/>
                <a:gd name="T14" fmla="*/ 11 w 28"/>
                <a:gd name="T15" fmla="*/ 0 h 11"/>
                <a:gd name="T16" fmla="*/ 11 w 2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1"/>
                <a:gd name="T29" fmla="*/ 28 w 2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1">
                  <a:moveTo>
                    <a:pt x="11" y="0"/>
                  </a:moveTo>
                  <a:lnTo>
                    <a:pt x="7" y="0"/>
                  </a:lnTo>
                  <a:lnTo>
                    <a:pt x="0" y="2"/>
                  </a:lnTo>
                  <a:lnTo>
                    <a:pt x="10" y="10"/>
                  </a:lnTo>
                  <a:lnTo>
                    <a:pt x="24" y="9"/>
                  </a:lnTo>
                  <a:lnTo>
                    <a:pt x="27" y="5"/>
                  </a:lnTo>
                  <a:lnTo>
                    <a:pt x="13" y="1"/>
                  </a:lnTo>
                  <a:lnTo>
                    <a:pt x="11" y="0"/>
                  </a:lnTo>
                </a:path>
              </a:pathLst>
            </a:custGeom>
            <a:solidFill>
              <a:srgbClr val="808080"/>
            </a:solidFill>
            <a:ln w="9216">
              <a:solidFill>
                <a:srgbClr val="808080"/>
              </a:solidFill>
              <a:round/>
              <a:headEnd/>
              <a:tailEnd/>
            </a:ln>
          </p:spPr>
          <p:txBody>
            <a:bodyPr/>
            <a:lstStyle/>
            <a:p>
              <a:pPr>
                <a:defRPr/>
              </a:pPr>
              <a:endParaRPr lang="en-US" dirty="0"/>
            </a:p>
          </p:txBody>
        </p:sp>
        <p:sp>
          <p:nvSpPr>
            <p:cNvPr id="12852" name="Freeform 102"/>
            <p:cNvSpPr>
              <a:spLocks/>
            </p:cNvSpPr>
            <p:nvPr/>
          </p:nvSpPr>
          <p:spPr bwMode="auto">
            <a:xfrm>
              <a:off x="4570" y="3719"/>
              <a:ext cx="6" cy="16"/>
            </a:xfrm>
            <a:custGeom>
              <a:avLst/>
              <a:gdLst>
                <a:gd name="T0" fmla="*/ 1 w 6"/>
                <a:gd name="T1" fmla="*/ 2 h 16"/>
                <a:gd name="T2" fmla="*/ 1 w 6"/>
                <a:gd name="T3" fmla="*/ 5 h 16"/>
                <a:gd name="T4" fmla="*/ 1 w 6"/>
                <a:gd name="T5" fmla="*/ 7 h 16"/>
                <a:gd name="T6" fmla="*/ 1 w 6"/>
                <a:gd name="T7" fmla="*/ 10 h 16"/>
                <a:gd name="T8" fmla="*/ 0 w 6"/>
                <a:gd name="T9" fmla="*/ 12 h 16"/>
                <a:gd name="T10" fmla="*/ 0 w 6"/>
                <a:gd name="T11" fmla="*/ 15 h 16"/>
                <a:gd name="T12" fmla="*/ 4 w 6"/>
                <a:gd name="T13" fmla="*/ 15 h 16"/>
                <a:gd name="T14" fmla="*/ 4 w 6"/>
                <a:gd name="T15" fmla="*/ 13 h 16"/>
                <a:gd name="T16" fmla="*/ 4 w 6"/>
                <a:gd name="T17" fmla="*/ 10 h 16"/>
                <a:gd name="T18" fmla="*/ 4 w 6"/>
                <a:gd name="T19" fmla="*/ 2 h 16"/>
                <a:gd name="T20" fmla="*/ 5 w 6"/>
                <a:gd name="T21" fmla="*/ 0 h 16"/>
                <a:gd name="T22" fmla="*/ 1 w 6"/>
                <a:gd name="T23" fmla="*/ 2 h 16"/>
                <a:gd name="T24" fmla="*/ 1 w 6"/>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6"/>
                <a:gd name="T41" fmla="*/ 6 w 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6">
                  <a:moveTo>
                    <a:pt x="1" y="2"/>
                  </a:moveTo>
                  <a:lnTo>
                    <a:pt x="1" y="5"/>
                  </a:lnTo>
                  <a:lnTo>
                    <a:pt x="1" y="7"/>
                  </a:lnTo>
                  <a:lnTo>
                    <a:pt x="1" y="10"/>
                  </a:lnTo>
                  <a:lnTo>
                    <a:pt x="0" y="12"/>
                  </a:lnTo>
                  <a:lnTo>
                    <a:pt x="0" y="15"/>
                  </a:lnTo>
                  <a:lnTo>
                    <a:pt x="4" y="15"/>
                  </a:lnTo>
                  <a:lnTo>
                    <a:pt x="4" y="13"/>
                  </a:lnTo>
                  <a:lnTo>
                    <a:pt x="4" y="10"/>
                  </a:lnTo>
                  <a:lnTo>
                    <a:pt x="4" y="2"/>
                  </a:lnTo>
                  <a:lnTo>
                    <a:pt x="5" y="0"/>
                  </a:lnTo>
                  <a:lnTo>
                    <a:pt x="1" y="2"/>
                  </a:lnTo>
                </a:path>
              </a:pathLst>
            </a:custGeom>
            <a:solidFill>
              <a:srgbClr val="600000"/>
            </a:solidFill>
            <a:ln w="9216">
              <a:solidFill>
                <a:srgbClr val="600000"/>
              </a:solidFill>
              <a:round/>
              <a:headEnd/>
              <a:tailEnd/>
            </a:ln>
          </p:spPr>
          <p:txBody>
            <a:bodyPr/>
            <a:lstStyle/>
            <a:p>
              <a:pPr>
                <a:defRPr/>
              </a:pPr>
              <a:endParaRPr lang="en-US" dirty="0"/>
            </a:p>
          </p:txBody>
        </p:sp>
        <p:sp>
          <p:nvSpPr>
            <p:cNvPr id="12853" name="Freeform 103"/>
            <p:cNvSpPr>
              <a:spLocks/>
            </p:cNvSpPr>
            <p:nvPr/>
          </p:nvSpPr>
          <p:spPr bwMode="auto">
            <a:xfrm>
              <a:off x="4561" y="3680"/>
              <a:ext cx="26" cy="45"/>
            </a:xfrm>
            <a:custGeom>
              <a:avLst/>
              <a:gdLst>
                <a:gd name="T0" fmla="*/ 8 w 26"/>
                <a:gd name="T1" fmla="*/ 4 h 45"/>
                <a:gd name="T2" fmla="*/ 10 w 26"/>
                <a:gd name="T3" fmla="*/ 2 h 45"/>
                <a:gd name="T4" fmla="*/ 13 w 26"/>
                <a:gd name="T5" fmla="*/ 2 h 45"/>
                <a:gd name="T6" fmla="*/ 14 w 26"/>
                <a:gd name="T7" fmla="*/ 4 h 45"/>
                <a:gd name="T8" fmla="*/ 15 w 26"/>
                <a:gd name="T9" fmla="*/ 5 h 45"/>
                <a:gd name="T10" fmla="*/ 16 w 26"/>
                <a:gd name="T11" fmla="*/ 6 h 45"/>
                <a:gd name="T12" fmla="*/ 18 w 26"/>
                <a:gd name="T13" fmla="*/ 7 h 45"/>
                <a:gd name="T14" fmla="*/ 18 w 26"/>
                <a:gd name="T15" fmla="*/ 9 h 45"/>
                <a:gd name="T16" fmla="*/ 18 w 26"/>
                <a:gd name="T17" fmla="*/ 10 h 45"/>
                <a:gd name="T18" fmla="*/ 20 w 26"/>
                <a:gd name="T19" fmla="*/ 11 h 45"/>
                <a:gd name="T20" fmla="*/ 20 w 26"/>
                <a:gd name="T21" fmla="*/ 14 h 45"/>
                <a:gd name="T22" fmla="*/ 18 w 26"/>
                <a:gd name="T23" fmla="*/ 16 h 45"/>
                <a:gd name="T24" fmla="*/ 18 w 26"/>
                <a:gd name="T25" fmla="*/ 18 h 45"/>
                <a:gd name="T26" fmla="*/ 18 w 26"/>
                <a:gd name="T27" fmla="*/ 19 h 45"/>
                <a:gd name="T28" fmla="*/ 20 w 26"/>
                <a:gd name="T29" fmla="*/ 19 h 45"/>
                <a:gd name="T30" fmla="*/ 20 w 26"/>
                <a:gd name="T31" fmla="*/ 19 h 45"/>
                <a:gd name="T32" fmla="*/ 20 w 26"/>
                <a:gd name="T33" fmla="*/ 21 h 45"/>
                <a:gd name="T34" fmla="*/ 20 w 26"/>
                <a:gd name="T35" fmla="*/ 24 h 45"/>
                <a:gd name="T36" fmla="*/ 20 w 26"/>
                <a:gd name="T37" fmla="*/ 24 h 45"/>
                <a:gd name="T38" fmla="*/ 20 w 26"/>
                <a:gd name="T39" fmla="*/ 26 h 45"/>
                <a:gd name="T40" fmla="*/ 23 w 26"/>
                <a:gd name="T41" fmla="*/ 26 h 45"/>
                <a:gd name="T42" fmla="*/ 23 w 26"/>
                <a:gd name="T43" fmla="*/ 28 h 45"/>
                <a:gd name="T44" fmla="*/ 23 w 26"/>
                <a:gd name="T45" fmla="*/ 30 h 45"/>
                <a:gd name="T46" fmla="*/ 22 w 26"/>
                <a:gd name="T47" fmla="*/ 31 h 45"/>
                <a:gd name="T48" fmla="*/ 20 w 26"/>
                <a:gd name="T49" fmla="*/ 31 h 45"/>
                <a:gd name="T50" fmla="*/ 18 w 26"/>
                <a:gd name="T51" fmla="*/ 33 h 45"/>
                <a:gd name="T52" fmla="*/ 18 w 26"/>
                <a:gd name="T53" fmla="*/ 34 h 45"/>
                <a:gd name="T54" fmla="*/ 19 w 26"/>
                <a:gd name="T55" fmla="*/ 34 h 45"/>
                <a:gd name="T56" fmla="*/ 23 w 26"/>
                <a:gd name="T57" fmla="*/ 35 h 45"/>
                <a:gd name="T58" fmla="*/ 23 w 26"/>
                <a:gd name="T59" fmla="*/ 37 h 45"/>
                <a:gd name="T60" fmla="*/ 22 w 26"/>
                <a:gd name="T61" fmla="*/ 38 h 45"/>
                <a:gd name="T62" fmla="*/ 20 w 26"/>
                <a:gd name="T63" fmla="*/ 41 h 45"/>
                <a:gd name="T64" fmla="*/ 18 w 26"/>
                <a:gd name="T65" fmla="*/ 43 h 45"/>
                <a:gd name="T66" fmla="*/ 18 w 26"/>
                <a:gd name="T67" fmla="*/ 44 h 45"/>
                <a:gd name="T68" fmla="*/ 14 w 26"/>
                <a:gd name="T69" fmla="*/ 44 h 45"/>
                <a:gd name="T70" fmla="*/ 9 w 26"/>
                <a:gd name="T71" fmla="*/ 44 h 45"/>
                <a:gd name="T72" fmla="*/ 9 w 26"/>
                <a:gd name="T73" fmla="*/ 44 h 45"/>
                <a:gd name="T74" fmla="*/ 7 w 26"/>
                <a:gd name="T75" fmla="*/ 44 h 45"/>
                <a:gd name="T76" fmla="*/ 6 w 26"/>
                <a:gd name="T77" fmla="*/ 42 h 45"/>
                <a:gd name="T78" fmla="*/ 4 w 26"/>
                <a:gd name="T79" fmla="*/ 41 h 45"/>
                <a:gd name="T80" fmla="*/ 3 w 26"/>
                <a:gd name="T81" fmla="*/ 39 h 45"/>
                <a:gd name="T82" fmla="*/ 3 w 26"/>
                <a:gd name="T83" fmla="*/ 39 h 45"/>
                <a:gd name="T84" fmla="*/ 2 w 26"/>
                <a:gd name="T85" fmla="*/ 39 h 45"/>
                <a:gd name="T86" fmla="*/ 0 w 26"/>
                <a:gd name="T87" fmla="*/ 37 h 45"/>
                <a:gd name="T88" fmla="*/ 1 w 26"/>
                <a:gd name="T89" fmla="*/ 34 h 45"/>
                <a:gd name="T90" fmla="*/ 1 w 26"/>
                <a:gd name="T91" fmla="*/ 31 h 45"/>
                <a:gd name="T92" fmla="*/ 1 w 26"/>
                <a:gd name="T93" fmla="*/ 24 h 45"/>
                <a:gd name="T94" fmla="*/ 1 w 26"/>
                <a:gd name="T95" fmla="*/ 24 h 45"/>
                <a:gd name="T96" fmla="*/ 1 w 26"/>
                <a:gd name="T97" fmla="*/ 19 h 45"/>
                <a:gd name="T98" fmla="*/ 3 w 26"/>
                <a:gd name="T99" fmla="*/ 18 h 45"/>
                <a:gd name="T100" fmla="*/ 3 w 26"/>
                <a:gd name="T101" fmla="*/ 17 h 45"/>
                <a:gd name="T102" fmla="*/ 1 w 26"/>
                <a:gd name="T103" fmla="*/ 14 h 45"/>
                <a:gd name="T104" fmla="*/ 3 w 26"/>
                <a:gd name="T105" fmla="*/ 12 h 45"/>
                <a:gd name="T106" fmla="*/ 2 w 26"/>
                <a:gd name="T107" fmla="*/ 11 h 45"/>
                <a:gd name="T108" fmla="*/ 3 w 26"/>
                <a:gd name="T109" fmla="*/ 9 h 45"/>
                <a:gd name="T110" fmla="*/ 4 w 26"/>
                <a:gd name="T111" fmla="*/ 9 h 45"/>
                <a:gd name="T112" fmla="*/ 6 w 26"/>
                <a:gd name="T113" fmla="*/ 5 h 45"/>
                <a:gd name="T114" fmla="*/ 6 w 26"/>
                <a:gd name="T115" fmla="*/ 5 h 45"/>
                <a:gd name="T116" fmla="*/ 6 w 26"/>
                <a:gd name="T117" fmla="*/ 5 h 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
                <a:gd name="T178" fmla="*/ 0 h 45"/>
                <a:gd name="T179" fmla="*/ 26 w 26"/>
                <a:gd name="T180" fmla="*/ 45 h 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 h="45">
                  <a:moveTo>
                    <a:pt x="7" y="4"/>
                  </a:moveTo>
                  <a:lnTo>
                    <a:pt x="7" y="4"/>
                  </a:lnTo>
                  <a:lnTo>
                    <a:pt x="8" y="4"/>
                  </a:lnTo>
                  <a:lnTo>
                    <a:pt x="9" y="3"/>
                  </a:lnTo>
                  <a:lnTo>
                    <a:pt x="10" y="2"/>
                  </a:lnTo>
                  <a:lnTo>
                    <a:pt x="11" y="2"/>
                  </a:lnTo>
                  <a:lnTo>
                    <a:pt x="13" y="0"/>
                  </a:lnTo>
                  <a:lnTo>
                    <a:pt x="13" y="2"/>
                  </a:lnTo>
                  <a:lnTo>
                    <a:pt x="13" y="3"/>
                  </a:lnTo>
                  <a:lnTo>
                    <a:pt x="14" y="3"/>
                  </a:lnTo>
                  <a:lnTo>
                    <a:pt x="14" y="4"/>
                  </a:lnTo>
                  <a:lnTo>
                    <a:pt x="14" y="5"/>
                  </a:lnTo>
                  <a:lnTo>
                    <a:pt x="15" y="5"/>
                  </a:lnTo>
                  <a:lnTo>
                    <a:pt x="15" y="6"/>
                  </a:lnTo>
                  <a:lnTo>
                    <a:pt x="16" y="6"/>
                  </a:lnTo>
                  <a:lnTo>
                    <a:pt x="18" y="6"/>
                  </a:lnTo>
                  <a:lnTo>
                    <a:pt x="18" y="7"/>
                  </a:lnTo>
                  <a:lnTo>
                    <a:pt x="19" y="6"/>
                  </a:lnTo>
                  <a:lnTo>
                    <a:pt x="18" y="8"/>
                  </a:lnTo>
                  <a:lnTo>
                    <a:pt x="18" y="9"/>
                  </a:lnTo>
                  <a:lnTo>
                    <a:pt x="18" y="10"/>
                  </a:lnTo>
                  <a:lnTo>
                    <a:pt x="20" y="9"/>
                  </a:lnTo>
                  <a:lnTo>
                    <a:pt x="20" y="11"/>
                  </a:lnTo>
                  <a:lnTo>
                    <a:pt x="20" y="12"/>
                  </a:lnTo>
                  <a:lnTo>
                    <a:pt x="20" y="14"/>
                  </a:lnTo>
                  <a:lnTo>
                    <a:pt x="18" y="15"/>
                  </a:lnTo>
                  <a:lnTo>
                    <a:pt x="18" y="16"/>
                  </a:lnTo>
                  <a:lnTo>
                    <a:pt x="18" y="18"/>
                  </a:lnTo>
                  <a:lnTo>
                    <a:pt x="18" y="19"/>
                  </a:lnTo>
                  <a:lnTo>
                    <a:pt x="20" y="19"/>
                  </a:lnTo>
                  <a:lnTo>
                    <a:pt x="20" y="20"/>
                  </a:lnTo>
                  <a:lnTo>
                    <a:pt x="20" y="21"/>
                  </a:lnTo>
                  <a:lnTo>
                    <a:pt x="20" y="22"/>
                  </a:lnTo>
                  <a:lnTo>
                    <a:pt x="20" y="23"/>
                  </a:lnTo>
                  <a:lnTo>
                    <a:pt x="20" y="24"/>
                  </a:lnTo>
                  <a:lnTo>
                    <a:pt x="20" y="26"/>
                  </a:lnTo>
                  <a:lnTo>
                    <a:pt x="21" y="26"/>
                  </a:lnTo>
                  <a:lnTo>
                    <a:pt x="22" y="26"/>
                  </a:lnTo>
                  <a:lnTo>
                    <a:pt x="23" y="26"/>
                  </a:lnTo>
                  <a:lnTo>
                    <a:pt x="23" y="27"/>
                  </a:lnTo>
                  <a:lnTo>
                    <a:pt x="23" y="28"/>
                  </a:lnTo>
                  <a:lnTo>
                    <a:pt x="25" y="28"/>
                  </a:lnTo>
                  <a:lnTo>
                    <a:pt x="23" y="29"/>
                  </a:lnTo>
                  <a:lnTo>
                    <a:pt x="23" y="30"/>
                  </a:lnTo>
                  <a:lnTo>
                    <a:pt x="22" y="31"/>
                  </a:lnTo>
                  <a:lnTo>
                    <a:pt x="20" y="31"/>
                  </a:lnTo>
                  <a:lnTo>
                    <a:pt x="19" y="31"/>
                  </a:lnTo>
                  <a:lnTo>
                    <a:pt x="18" y="33"/>
                  </a:lnTo>
                  <a:lnTo>
                    <a:pt x="18" y="34"/>
                  </a:lnTo>
                  <a:lnTo>
                    <a:pt x="19" y="34"/>
                  </a:lnTo>
                  <a:lnTo>
                    <a:pt x="20" y="34"/>
                  </a:lnTo>
                  <a:lnTo>
                    <a:pt x="22" y="34"/>
                  </a:lnTo>
                  <a:lnTo>
                    <a:pt x="22" y="35"/>
                  </a:lnTo>
                  <a:lnTo>
                    <a:pt x="23" y="35"/>
                  </a:lnTo>
                  <a:lnTo>
                    <a:pt x="25" y="35"/>
                  </a:lnTo>
                  <a:lnTo>
                    <a:pt x="23" y="37"/>
                  </a:lnTo>
                  <a:lnTo>
                    <a:pt x="22" y="38"/>
                  </a:lnTo>
                  <a:lnTo>
                    <a:pt x="22" y="39"/>
                  </a:lnTo>
                  <a:lnTo>
                    <a:pt x="20" y="41"/>
                  </a:lnTo>
                  <a:lnTo>
                    <a:pt x="19" y="42"/>
                  </a:lnTo>
                  <a:lnTo>
                    <a:pt x="18" y="43"/>
                  </a:lnTo>
                  <a:lnTo>
                    <a:pt x="18" y="44"/>
                  </a:lnTo>
                  <a:lnTo>
                    <a:pt x="16" y="44"/>
                  </a:lnTo>
                  <a:lnTo>
                    <a:pt x="14" y="44"/>
                  </a:lnTo>
                  <a:lnTo>
                    <a:pt x="12" y="44"/>
                  </a:lnTo>
                  <a:lnTo>
                    <a:pt x="11" y="44"/>
                  </a:lnTo>
                  <a:lnTo>
                    <a:pt x="9" y="44"/>
                  </a:lnTo>
                  <a:lnTo>
                    <a:pt x="7" y="44"/>
                  </a:lnTo>
                  <a:lnTo>
                    <a:pt x="7" y="43"/>
                  </a:lnTo>
                  <a:lnTo>
                    <a:pt x="6" y="43"/>
                  </a:lnTo>
                  <a:lnTo>
                    <a:pt x="6" y="42"/>
                  </a:lnTo>
                  <a:lnTo>
                    <a:pt x="6" y="41"/>
                  </a:lnTo>
                  <a:lnTo>
                    <a:pt x="4" y="41"/>
                  </a:lnTo>
                  <a:lnTo>
                    <a:pt x="3" y="41"/>
                  </a:lnTo>
                  <a:lnTo>
                    <a:pt x="3" y="39"/>
                  </a:lnTo>
                  <a:lnTo>
                    <a:pt x="4" y="39"/>
                  </a:lnTo>
                  <a:lnTo>
                    <a:pt x="6" y="39"/>
                  </a:lnTo>
                  <a:lnTo>
                    <a:pt x="3" y="39"/>
                  </a:lnTo>
                  <a:lnTo>
                    <a:pt x="2" y="39"/>
                  </a:lnTo>
                  <a:lnTo>
                    <a:pt x="1" y="39"/>
                  </a:lnTo>
                  <a:lnTo>
                    <a:pt x="1" y="37"/>
                  </a:lnTo>
                  <a:lnTo>
                    <a:pt x="0" y="37"/>
                  </a:lnTo>
                  <a:lnTo>
                    <a:pt x="0" y="36"/>
                  </a:lnTo>
                  <a:lnTo>
                    <a:pt x="0" y="34"/>
                  </a:lnTo>
                  <a:lnTo>
                    <a:pt x="1" y="34"/>
                  </a:lnTo>
                  <a:lnTo>
                    <a:pt x="2" y="33"/>
                  </a:lnTo>
                  <a:lnTo>
                    <a:pt x="1" y="33"/>
                  </a:lnTo>
                  <a:lnTo>
                    <a:pt x="1" y="31"/>
                  </a:lnTo>
                  <a:lnTo>
                    <a:pt x="1" y="29"/>
                  </a:lnTo>
                  <a:lnTo>
                    <a:pt x="0" y="29"/>
                  </a:lnTo>
                  <a:lnTo>
                    <a:pt x="0" y="27"/>
                  </a:lnTo>
                  <a:lnTo>
                    <a:pt x="0" y="26"/>
                  </a:lnTo>
                  <a:lnTo>
                    <a:pt x="1" y="24"/>
                  </a:lnTo>
                  <a:lnTo>
                    <a:pt x="3" y="24"/>
                  </a:lnTo>
                  <a:lnTo>
                    <a:pt x="2" y="24"/>
                  </a:lnTo>
                  <a:lnTo>
                    <a:pt x="2" y="22"/>
                  </a:lnTo>
                  <a:lnTo>
                    <a:pt x="2" y="21"/>
                  </a:lnTo>
                  <a:lnTo>
                    <a:pt x="1" y="21"/>
                  </a:lnTo>
                  <a:lnTo>
                    <a:pt x="1" y="19"/>
                  </a:lnTo>
                  <a:lnTo>
                    <a:pt x="1" y="17"/>
                  </a:lnTo>
                  <a:lnTo>
                    <a:pt x="1" y="18"/>
                  </a:lnTo>
                  <a:lnTo>
                    <a:pt x="3" y="18"/>
                  </a:lnTo>
                  <a:lnTo>
                    <a:pt x="4" y="18"/>
                  </a:lnTo>
                  <a:lnTo>
                    <a:pt x="6" y="17"/>
                  </a:lnTo>
                  <a:lnTo>
                    <a:pt x="4" y="17"/>
                  </a:lnTo>
                  <a:lnTo>
                    <a:pt x="3" y="17"/>
                  </a:lnTo>
                  <a:lnTo>
                    <a:pt x="3" y="16"/>
                  </a:lnTo>
                  <a:lnTo>
                    <a:pt x="2" y="16"/>
                  </a:lnTo>
                  <a:lnTo>
                    <a:pt x="2" y="15"/>
                  </a:lnTo>
                  <a:lnTo>
                    <a:pt x="2" y="14"/>
                  </a:lnTo>
                  <a:lnTo>
                    <a:pt x="1" y="14"/>
                  </a:lnTo>
                  <a:lnTo>
                    <a:pt x="2" y="13"/>
                  </a:lnTo>
                  <a:lnTo>
                    <a:pt x="3" y="12"/>
                  </a:lnTo>
                  <a:lnTo>
                    <a:pt x="2" y="12"/>
                  </a:lnTo>
                  <a:lnTo>
                    <a:pt x="2" y="11"/>
                  </a:lnTo>
                  <a:lnTo>
                    <a:pt x="2" y="9"/>
                  </a:lnTo>
                  <a:lnTo>
                    <a:pt x="3" y="9"/>
                  </a:lnTo>
                  <a:lnTo>
                    <a:pt x="4" y="9"/>
                  </a:lnTo>
                  <a:lnTo>
                    <a:pt x="6" y="9"/>
                  </a:lnTo>
                  <a:lnTo>
                    <a:pt x="4" y="9"/>
                  </a:lnTo>
                  <a:lnTo>
                    <a:pt x="4" y="7"/>
                  </a:lnTo>
                  <a:lnTo>
                    <a:pt x="4" y="6"/>
                  </a:lnTo>
                  <a:lnTo>
                    <a:pt x="6" y="5"/>
                  </a:lnTo>
                  <a:lnTo>
                    <a:pt x="7" y="4"/>
                  </a:lnTo>
                </a:path>
              </a:pathLst>
            </a:custGeom>
            <a:solidFill>
              <a:srgbClr val="006000"/>
            </a:solidFill>
            <a:ln w="9525">
              <a:noFill/>
              <a:round/>
              <a:headEnd/>
              <a:tailEnd/>
            </a:ln>
          </p:spPr>
          <p:txBody>
            <a:bodyPr/>
            <a:lstStyle/>
            <a:p>
              <a:pPr>
                <a:defRPr/>
              </a:pPr>
              <a:endParaRPr lang="en-US" dirty="0"/>
            </a:p>
          </p:txBody>
        </p:sp>
        <p:sp>
          <p:nvSpPr>
            <p:cNvPr id="12854" name="Freeform 104"/>
            <p:cNvSpPr>
              <a:spLocks/>
            </p:cNvSpPr>
            <p:nvPr/>
          </p:nvSpPr>
          <p:spPr bwMode="auto">
            <a:xfrm>
              <a:off x="4503" y="3732"/>
              <a:ext cx="23" cy="11"/>
            </a:xfrm>
            <a:custGeom>
              <a:avLst/>
              <a:gdLst>
                <a:gd name="T0" fmla="*/ 9 w 23"/>
                <a:gd name="T1" fmla="*/ 0 h 11"/>
                <a:gd name="T2" fmla="*/ 7 w 23"/>
                <a:gd name="T3" fmla="*/ 0 h 11"/>
                <a:gd name="T4" fmla="*/ 0 w 23"/>
                <a:gd name="T5" fmla="*/ 3 h 11"/>
                <a:gd name="T6" fmla="*/ 7 w 23"/>
                <a:gd name="T7" fmla="*/ 9 h 11"/>
                <a:gd name="T8" fmla="*/ 20 w 23"/>
                <a:gd name="T9" fmla="*/ 10 h 11"/>
                <a:gd name="T10" fmla="*/ 22 w 23"/>
                <a:gd name="T11" fmla="*/ 6 h 11"/>
                <a:gd name="T12" fmla="*/ 11 w 23"/>
                <a:gd name="T13" fmla="*/ 2 h 11"/>
                <a:gd name="T14" fmla="*/ 9 w 23"/>
                <a:gd name="T15" fmla="*/ 0 h 11"/>
                <a:gd name="T16" fmla="*/ 9 w 23"/>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1"/>
                <a:gd name="T29" fmla="*/ 23 w 2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1">
                  <a:moveTo>
                    <a:pt x="9" y="0"/>
                  </a:moveTo>
                  <a:lnTo>
                    <a:pt x="7" y="0"/>
                  </a:lnTo>
                  <a:lnTo>
                    <a:pt x="0" y="3"/>
                  </a:lnTo>
                  <a:lnTo>
                    <a:pt x="7" y="9"/>
                  </a:lnTo>
                  <a:lnTo>
                    <a:pt x="20" y="10"/>
                  </a:lnTo>
                  <a:lnTo>
                    <a:pt x="22" y="6"/>
                  </a:lnTo>
                  <a:lnTo>
                    <a:pt x="11" y="2"/>
                  </a:lnTo>
                  <a:lnTo>
                    <a:pt x="9" y="0"/>
                  </a:lnTo>
                </a:path>
              </a:pathLst>
            </a:custGeom>
            <a:solidFill>
              <a:srgbClr val="808080"/>
            </a:solidFill>
            <a:ln w="9216">
              <a:solidFill>
                <a:srgbClr val="808080"/>
              </a:solidFill>
              <a:round/>
              <a:headEnd/>
              <a:tailEnd/>
            </a:ln>
          </p:spPr>
          <p:txBody>
            <a:bodyPr/>
            <a:lstStyle/>
            <a:p>
              <a:pPr>
                <a:defRPr/>
              </a:pPr>
              <a:endParaRPr lang="en-US" dirty="0"/>
            </a:p>
          </p:txBody>
        </p:sp>
        <p:sp>
          <p:nvSpPr>
            <p:cNvPr id="12855" name="Freeform 105"/>
            <p:cNvSpPr>
              <a:spLocks/>
            </p:cNvSpPr>
            <p:nvPr/>
          </p:nvSpPr>
          <p:spPr bwMode="auto">
            <a:xfrm>
              <a:off x="4502" y="3732"/>
              <a:ext cx="22" cy="13"/>
            </a:xfrm>
            <a:custGeom>
              <a:avLst/>
              <a:gdLst>
                <a:gd name="T0" fmla="*/ 8 w 22"/>
                <a:gd name="T1" fmla="*/ 0 h 13"/>
                <a:gd name="T2" fmla="*/ 4 w 22"/>
                <a:gd name="T3" fmla="*/ 2 h 13"/>
                <a:gd name="T4" fmla="*/ 0 w 22"/>
                <a:gd name="T5" fmla="*/ 7 h 13"/>
                <a:gd name="T6" fmla="*/ 5 w 22"/>
                <a:gd name="T7" fmla="*/ 12 h 13"/>
                <a:gd name="T8" fmla="*/ 20 w 22"/>
                <a:gd name="T9" fmla="*/ 12 h 13"/>
                <a:gd name="T10" fmla="*/ 21 w 22"/>
                <a:gd name="T11" fmla="*/ 6 h 13"/>
                <a:gd name="T12" fmla="*/ 17 w 22"/>
                <a:gd name="T13" fmla="*/ 2 h 13"/>
                <a:gd name="T14" fmla="*/ 8 w 22"/>
                <a:gd name="T15" fmla="*/ 0 h 13"/>
                <a:gd name="T16" fmla="*/ 8 w 2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3"/>
                <a:gd name="T29" fmla="*/ 22 w 2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3">
                  <a:moveTo>
                    <a:pt x="8" y="0"/>
                  </a:moveTo>
                  <a:lnTo>
                    <a:pt x="4" y="2"/>
                  </a:lnTo>
                  <a:lnTo>
                    <a:pt x="0" y="7"/>
                  </a:lnTo>
                  <a:lnTo>
                    <a:pt x="5" y="12"/>
                  </a:lnTo>
                  <a:lnTo>
                    <a:pt x="20" y="12"/>
                  </a:lnTo>
                  <a:lnTo>
                    <a:pt x="21" y="6"/>
                  </a:lnTo>
                  <a:lnTo>
                    <a:pt x="17" y="2"/>
                  </a:lnTo>
                  <a:lnTo>
                    <a:pt x="8" y="0"/>
                  </a:lnTo>
                </a:path>
              </a:pathLst>
            </a:custGeom>
            <a:solidFill>
              <a:srgbClr val="808080"/>
            </a:solidFill>
            <a:ln w="9216">
              <a:solidFill>
                <a:srgbClr val="808080"/>
              </a:solidFill>
              <a:round/>
              <a:headEnd/>
              <a:tailEnd/>
            </a:ln>
          </p:spPr>
          <p:txBody>
            <a:bodyPr/>
            <a:lstStyle/>
            <a:p>
              <a:pPr>
                <a:defRPr/>
              </a:pPr>
              <a:endParaRPr lang="en-US" dirty="0"/>
            </a:p>
          </p:txBody>
        </p:sp>
        <p:sp>
          <p:nvSpPr>
            <p:cNvPr id="12856" name="Freeform 106"/>
            <p:cNvSpPr>
              <a:spLocks/>
            </p:cNvSpPr>
            <p:nvPr/>
          </p:nvSpPr>
          <p:spPr bwMode="auto">
            <a:xfrm>
              <a:off x="4510" y="3697"/>
              <a:ext cx="14" cy="42"/>
            </a:xfrm>
            <a:custGeom>
              <a:avLst/>
              <a:gdLst>
                <a:gd name="T0" fmla="*/ 7 w 14"/>
                <a:gd name="T1" fmla="*/ 7 h 42"/>
                <a:gd name="T2" fmla="*/ 5 w 14"/>
                <a:gd name="T3" fmla="*/ 16 h 42"/>
                <a:gd name="T4" fmla="*/ 4 w 14"/>
                <a:gd name="T5" fmla="*/ 14 h 42"/>
                <a:gd name="T6" fmla="*/ 2 w 14"/>
                <a:gd name="T7" fmla="*/ 8 h 42"/>
                <a:gd name="T8" fmla="*/ 0 w 14"/>
                <a:gd name="T9" fmla="*/ 7 h 42"/>
                <a:gd name="T10" fmla="*/ 4 w 14"/>
                <a:gd name="T11" fmla="*/ 14 h 42"/>
                <a:gd name="T12" fmla="*/ 4 w 14"/>
                <a:gd name="T13" fmla="*/ 19 h 42"/>
                <a:gd name="T14" fmla="*/ 4 w 14"/>
                <a:gd name="T15" fmla="*/ 27 h 42"/>
                <a:gd name="T16" fmla="*/ 4 w 14"/>
                <a:gd name="T17" fmla="*/ 34 h 42"/>
                <a:gd name="T18" fmla="*/ 4 w 14"/>
                <a:gd name="T19" fmla="*/ 37 h 42"/>
                <a:gd name="T20" fmla="*/ 3 w 14"/>
                <a:gd name="T21" fmla="*/ 41 h 42"/>
                <a:gd name="T22" fmla="*/ 7 w 14"/>
                <a:gd name="T23" fmla="*/ 41 h 42"/>
                <a:gd name="T24" fmla="*/ 7 w 14"/>
                <a:gd name="T25" fmla="*/ 38 h 42"/>
                <a:gd name="T26" fmla="*/ 7 w 14"/>
                <a:gd name="T27" fmla="*/ 26 h 42"/>
                <a:gd name="T28" fmla="*/ 7 w 14"/>
                <a:gd name="T29" fmla="*/ 20 h 42"/>
                <a:gd name="T30" fmla="*/ 8 w 14"/>
                <a:gd name="T31" fmla="*/ 17 h 42"/>
                <a:gd name="T32" fmla="*/ 13 w 14"/>
                <a:gd name="T33" fmla="*/ 9 h 42"/>
                <a:gd name="T34" fmla="*/ 10 w 14"/>
                <a:gd name="T35" fmla="*/ 9 h 42"/>
                <a:gd name="T36" fmla="*/ 7 w 14"/>
                <a:gd name="T37" fmla="*/ 14 h 42"/>
                <a:gd name="T38" fmla="*/ 7 w 14"/>
                <a:gd name="T39" fmla="*/ 0 h 42"/>
                <a:gd name="T40" fmla="*/ 7 w 14"/>
                <a:gd name="T41" fmla="*/ 7 h 42"/>
                <a:gd name="T42" fmla="*/ 7 w 14"/>
                <a:gd name="T43" fmla="*/ 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42"/>
                <a:gd name="T68" fmla="*/ 14 w 14"/>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42">
                  <a:moveTo>
                    <a:pt x="7" y="7"/>
                  </a:moveTo>
                  <a:lnTo>
                    <a:pt x="5" y="16"/>
                  </a:lnTo>
                  <a:lnTo>
                    <a:pt x="4" y="14"/>
                  </a:lnTo>
                  <a:lnTo>
                    <a:pt x="2" y="8"/>
                  </a:lnTo>
                  <a:lnTo>
                    <a:pt x="0" y="7"/>
                  </a:lnTo>
                  <a:lnTo>
                    <a:pt x="4" y="14"/>
                  </a:lnTo>
                  <a:lnTo>
                    <a:pt x="4" y="19"/>
                  </a:lnTo>
                  <a:lnTo>
                    <a:pt x="4" y="27"/>
                  </a:lnTo>
                  <a:lnTo>
                    <a:pt x="4" y="34"/>
                  </a:lnTo>
                  <a:lnTo>
                    <a:pt x="4" y="37"/>
                  </a:lnTo>
                  <a:lnTo>
                    <a:pt x="3" y="41"/>
                  </a:lnTo>
                  <a:lnTo>
                    <a:pt x="7" y="41"/>
                  </a:lnTo>
                  <a:lnTo>
                    <a:pt x="7" y="38"/>
                  </a:lnTo>
                  <a:lnTo>
                    <a:pt x="7" y="26"/>
                  </a:lnTo>
                  <a:lnTo>
                    <a:pt x="7" y="20"/>
                  </a:lnTo>
                  <a:lnTo>
                    <a:pt x="8" y="17"/>
                  </a:lnTo>
                  <a:lnTo>
                    <a:pt x="13" y="9"/>
                  </a:lnTo>
                  <a:lnTo>
                    <a:pt x="10" y="9"/>
                  </a:lnTo>
                  <a:lnTo>
                    <a:pt x="7" y="14"/>
                  </a:lnTo>
                  <a:lnTo>
                    <a:pt x="7" y="0"/>
                  </a:lnTo>
                  <a:lnTo>
                    <a:pt x="7" y="7"/>
                  </a:lnTo>
                </a:path>
              </a:pathLst>
            </a:custGeom>
            <a:solidFill>
              <a:srgbClr val="600000"/>
            </a:solidFill>
            <a:ln w="9216">
              <a:solidFill>
                <a:srgbClr val="600000"/>
              </a:solidFill>
              <a:round/>
              <a:headEnd/>
              <a:tailEnd/>
            </a:ln>
          </p:spPr>
          <p:txBody>
            <a:bodyPr/>
            <a:lstStyle/>
            <a:p>
              <a:pPr>
                <a:defRPr/>
              </a:pPr>
              <a:endParaRPr lang="en-US" dirty="0"/>
            </a:p>
          </p:txBody>
        </p:sp>
        <p:sp>
          <p:nvSpPr>
            <p:cNvPr id="12857" name="Freeform 107"/>
            <p:cNvSpPr>
              <a:spLocks/>
            </p:cNvSpPr>
            <p:nvPr/>
          </p:nvSpPr>
          <p:spPr bwMode="auto">
            <a:xfrm>
              <a:off x="4509" y="3689"/>
              <a:ext cx="19" cy="35"/>
            </a:xfrm>
            <a:custGeom>
              <a:avLst/>
              <a:gdLst>
                <a:gd name="T0" fmla="*/ 8 w 19"/>
                <a:gd name="T1" fmla="*/ 6 h 35"/>
                <a:gd name="T2" fmla="*/ 8 w 19"/>
                <a:gd name="T3" fmla="*/ 3 h 35"/>
                <a:gd name="T4" fmla="*/ 5 w 19"/>
                <a:gd name="T5" fmla="*/ 3 h 35"/>
                <a:gd name="T6" fmla="*/ 4 w 19"/>
                <a:gd name="T7" fmla="*/ 5 h 35"/>
                <a:gd name="T8" fmla="*/ 2 w 19"/>
                <a:gd name="T9" fmla="*/ 3 h 35"/>
                <a:gd name="T10" fmla="*/ 0 w 19"/>
                <a:gd name="T11" fmla="*/ 3 h 35"/>
                <a:gd name="T12" fmla="*/ 0 w 19"/>
                <a:gd name="T13" fmla="*/ 5 h 35"/>
                <a:gd name="T14" fmla="*/ 0 w 19"/>
                <a:gd name="T15" fmla="*/ 7 h 35"/>
                <a:gd name="T16" fmla="*/ 0 w 19"/>
                <a:gd name="T17" fmla="*/ 8 h 35"/>
                <a:gd name="T18" fmla="*/ 0 w 19"/>
                <a:gd name="T19" fmla="*/ 10 h 35"/>
                <a:gd name="T20" fmla="*/ 1 w 19"/>
                <a:gd name="T21" fmla="*/ 11 h 35"/>
                <a:gd name="T22" fmla="*/ 5 w 19"/>
                <a:gd name="T23" fmla="*/ 10 h 35"/>
                <a:gd name="T24" fmla="*/ 5 w 19"/>
                <a:gd name="T25" fmla="*/ 10 h 35"/>
                <a:gd name="T26" fmla="*/ 6 w 19"/>
                <a:gd name="T27" fmla="*/ 13 h 35"/>
                <a:gd name="T28" fmla="*/ 6 w 19"/>
                <a:gd name="T29" fmla="*/ 15 h 35"/>
                <a:gd name="T30" fmla="*/ 5 w 19"/>
                <a:gd name="T31" fmla="*/ 17 h 35"/>
                <a:gd name="T32" fmla="*/ 6 w 19"/>
                <a:gd name="T33" fmla="*/ 19 h 35"/>
                <a:gd name="T34" fmla="*/ 8 w 19"/>
                <a:gd name="T35" fmla="*/ 19 h 35"/>
                <a:gd name="T36" fmla="*/ 10 w 19"/>
                <a:gd name="T37" fmla="*/ 19 h 35"/>
                <a:gd name="T38" fmla="*/ 11 w 19"/>
                <a:gd name="T39" fmla="*/ 21 h 35"/>
                <a:gd name="T40" fmla="*/ 11 w 19"/>
                <a:gd name="T41" fmla="*/ 24 h 35"/>
                <a:gd name="T42" fmla="*/ 12 w 19"/>
                <a:gd name="T43" fmla="*/ 26 h 35"/>
                <a:gd name="T44" fmla="*/ 8 w 19"/>
                <a:gd name="T45" fmla="*/ 28 h 35"/>
                <a:gd name="T46" fmla="*/ 8 w 19"/>
                <a:gd name="T47" fmla="*/ 30 h 35"/>
                <a:gd name="T48" fmla="*/ 6 w 19"/>
                <a:gd name="T49" fmla="*/ 28 h 35"/>
                <a:gd name="T50" fmla="*/ 8 w 19"/>
                <a:gd name="T51" fmla="*/ 25 h 35"/>
                <a:gd name="T52" fmla="*/ 10 w 19"/>
                <a:gd name="T53" fmla="*/ 25 h 35"/>
                <a:gd name="T54" fmla="*/ 10 w 19"/>
                <a:gd name="T55" fmla="*/ 22 h 35"/>
                <a:gd name="T56" fmla="*/ 10 w 19"/>
                <a:gd name="T57" fmla="*/ 21 h 35"/>
                <a:gd name="T58" fmla="*/ 10 w 19"/>
                <a:gd name="T59" fmla="*/ 19 h 35"/>
                <a:gd name="T60" fmla="*/ 9 w 19"/>
                <a:gd name="T61" fmla="*/ 20 h 35"/>
                <a:gd name="T62" fmla="*/ 8 w 19"/>
                <a:gd name="T63" fmla="*/ 21 h 35"/>
                <a:gd name="T64" fmla="*/ 5 w 19"/>
                <a:gd name="T65" fmla="*/ 19 h 35"/>
                <a:gd name="T66" fmla="*/ 5 w 19"/>
                <a:gd name="T67" fmla="*/ 15 h 35"/>
                <a:gd name="T68" fmla="*/ 5 w 19"/>
                <a:gd name="T69" fmla="*/ 15 h 35"/>
                <a:gd name="T70" fmla="*/ 3 w 19"/>
                <a:gd name="T71" fmla="*/ 13 h 35"/>
                <a:gd name="T72" fmla="*/ 2 w 19"/>
                <a:gd name="T73" fmla="*/ 15 h 35"/>
                <a:gd name="T74" fmla="*/ 0 w 19"/>
                <a:gd name="T75" fmla="*/ 17 h 35"/>
                <a:gd name="T76" fmla="*/ 0 w 19"/>
                <a:gd name="T77" fmla="*/ 19 h 35"/>
                <a:gd name="T78" fmla="*/ 1 w 19"/>
                <a:gd name="T79" fmla="*/ 21 h 35"/>
                <a:gd name="T80" fmla="*/ 0 w 19"/>
                <a:gd name="T81" fmla="*/ 22 h 35"/>
                <a:gd name="T82" fmla="*/ 1 w 19"/>
                <a:gd name="T83" fmla="*/ 25 h 35"/>
                <a:gd name="T84" fmla="*/ 3 w 19"/>
                <a:gd name="T85" fmla="*/ 26 h 35"/>
                <a:gd name="T86" fmla="*/ 5 w 19"/>
                <a:gd name="T87" fmla="*/ 30 h 35"/>
                <a:gd name="T88" fmla="*/ 8 w 19"/>
                <a:gd name="T89" fmla="*/ 33 h 35"/>
                <a:gd name="T90" fmla="*/ 10 w 19"/>
                <a:gd name="T91" fmla="*/ 34 h 35"/>
                <a:gd name="T92" fmla="*/ 15 w 19"/>
                <a:gd name="T93" fmla="*/ 30 h 35"/>
                <a:gd name="T94" fmla="*/ 17 w 19"/>
                <a:gd name="T95" fmla="*/ 27 h 35"/>
                <a:gd name="T96" fmla="*/ 16 w 19"/>
                <a:gd name="T97" fmla="*/ 23 h 35"/>
                <a:gd name="T98" fmla="*/ 17 w 19"/>
                <a:gd name="T99" fmla="*/ 21 h 35"/>
                <a:gd name="T100" fmla="*/ 17 w 19"/>
                <a:gd name="T101" fmla="*/ 19 h 35"/>
                <a:gd name="T102" fmla="*/ 17 w 19"/>
                <a:gd name="T103" fmla="*/ 15 h 35"/>
                <a:gd name="T104" fmla="*/ 14 w 19"/>
                <a:gd name="T105" fmla="*/ 13 h 35"/>
                <a:gd name="T106" fmla="*/ 15 w 19"/>
                <a:gd name="T107" fmla="*/ 11 h 35"/>
                <a:gd name="T108" fmla="*/ 17 w 19"/>
                <a:gd name="T109" fmla="*/ 7 h 35"/>
                <a:gd name="T110" fmla="*/ 14 w 19"/>
                <a:gd name="T111" fmla="*/ 6 h 35"/>
                <a:gd name="T112" fmla="*/ 13 w 19"/>
                <a:gd name="T113" fmla="*/ 8 h 35"/>
                <a:gd name="T114" fmla="*/ 13 w 19"/>
                <a:gd name="T115" fmla="*/ 6 h 35"/>
                <a:gd name="T116" fmla="*/ 14 w 19"/>
                <a:gd name="T117" fmla="*/ 3 h 35"/>
                <a:gd name="T118" fmla="*/ 9 w 19"/>
                <a:gd name="T119" fmla="*/ 2 h 35"/>
                <a:gd name="T120" fmla="*/ 9 w 19"/>
                <a:gd name="T121" fmla="*/ 6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
                <a:gd name="T184" fmla="*/ 0 h 35"/>
                <a:gd name="T185" fmla="*/ 19 w 19"/>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 h="35">
                  <a:moveTo>
                    <a:pt x="9" y="7"/>
                  </a:moveTo>
                  <a:lnTo>
                    <a:pt x="8" y="7"/>
                  </a:lnTo>
                  <a:lnTo>
                    <a:pt x="8" y="6"/>
                  </a:lnTo>
                  <a:lnTo>
                    <a:pt x="8" y="5"/>
                  </a:lnTo>
                  <a:lnTo>
                    <a:pt x="8" y="4"/>
                  </a:lnTo>
                  <a:lnTo>
                    <a:pt x="9" y="3"/>
                  </a:lnTo>
                  <a:lnTo>
                    <a:pt x="8" y="3"/>
                  </a:lnTo>
                  <a:lnTo>
                    <a:pt x="8" y="2"/>
                  </a:lnTo>
                  <a:lnTo>
                    <a:pt x="6" y="2"/>
                  </a:lnTo>
                  <a:lnTo>
                    <a:pt x="5" y="3"/>
                  </a:lnTo>
                  <a:lnTo>
                    <a:pt x="4" y="5"/>
                  </a:lnTo>
                  <a:lnTo>
                    <a:pt x="3" y="5"/>
                  </a:lnTo>
                  <a:lnTo>
                    <a:pt x="3" y="4"/>
                  </a:lnTo>
                  <a:lnTo>
                    <a:pt x="3" y="3"/>
                  </a:lnTo>
                  <a:lnTo>
                    <a:pt x="2" y="3"/>
                  </a:lnTo>
                  <a:lnTo>
                    <a:pt x="2" y="2"/>
                  </a:lnTo>
                  <a:lnTo>
                    <a:pt x="1" y="2"/>
                  </a:lnTo>
                  <a:lnTo>
                    <a:pt x="1" y="0"/>
                  </a:lnTo>
                  <a:lnTo>
                    <a:pt x="0" y="2"/>
                  </a:lnTo>
                  <a:lnTo>
                    <a:pt x="0" y="3"/>
                  </a:lnTo>
                  <a:lnTo>
                    <a:pt x="0" y="5"/>
                  </a:lnTo>
                  <a:lnTo>
                    <a:pt x="0" y="6"/>
                  </a:lnTo>
                  <a:lnTo>
                    <a:pt x="0" y="7"/>
                  </a:lnTo>
                  <a:lnTo>
                    <a:pt x="0" y="8"/>
                  </a:lnTo>
                  <a:lnTo>
                    <a:pt x="0" y="10"/>
                  </a:lnTo>
                  <a:lnTo>
                    <a:pt x="0" y="11"/>
                  </a:lnTo>
                  <a:lnTo>
                    <a:pt x="1" y="11"/>
                  </a:lnTo>
                  <a:lnTo>
                    <a:pt x="3" y="10"/>
                  </a:lnTo>
                  <a:lnTo>
                    <a:pt x="5" y="10"/>
                  </a:lnTo>
                  <a:lnTo>
                    <a:pt x="6" y="9"/>
                  </a:lnTo>
                  <a:lnTo>
                    <a:pt x="6" y="10"/>
                  </a:lnTo>
                  <a:lnTo>
                    <a:pt x="8" y="10"/>
                  </a:lnTo>
                  <a:lnTo>
                    <a:pt x="6" y="10"/>
                  </a:lnTo>
                  <a:lnTo>
                    <a:pt x="5" y="10"/>
                  </a:lnTo>
                  <a:lnTo>
                    <a:pt x="5" y="12"/>
                  </a:lnTo>
                  <a:lnTo>
                    <a:pt x="6" y="12"/>
                  </a:lnTo>
                  <a:lnTo>
                    <a:pt x="6" y="13"/>
                  </a:lnTo>
                  <a:lnTo>
                    <a:pt x="8" y="13"/>
                  </a:lnTo>
                  <a:lnTo>
                    <a:pt x="8" y="14"/>
                  </a:lnTo>
                  <a:lnTo>
                    <a:pt x="8" y="15"/>
                  </a:lnTo>
                  <a:lnTo>
                    <a:pt x="6" y="15"/>
                  </a:lnTo>
                  <a:lnTo>
                    <a:pt x="5" y="16"/>
                  </a:lnTo>
                  <a:lnTo>
                    <a:pt x="5" y="17"/>
                  </a:lnTo>
                  <a:lnTo>
                    <a:pt x="5" y="19"/>
                  </a:lnTo>
                  <a:lnTo>
                    <a:pt x="6" y="19"/>
                  </a:lnTo>
                  <a:lnTo>
                    <a:pt x="8" y="19"/>
                  </a:lnTo>
                  <a:lnTo>
                    <a:pt x="10" y="19"/>
                  </a:lnTo>
                  <a:lnTo>
                    <a:pt x="11" y="19"/>
                  </a:lnTo>
                  <a:lnTo>
                    <a:pt x="11" y="21"/>
                  </a:lnTo>
                  <a:lnTo>
                    <a:pt x="12" y="21"/>
                  </a:lnTo>
                  <a:lnTo>
                    <a:pt x="14" y="21"/>
                  </a:lnTo>
                  <a:lnTo>
                    <a:pt x="12" y="22"/>
                  </a:lnTo>
                  <a:lnTo>
                    <a:pt x="11" y="22"/>
                  </a:lnTo>
                  <a:lnTo>
                    <a:pt x="11" y="24"/>
                  </a:lnTo>
                  <a:lnTo>
                    <a:pt x="11" y="26"/>
                  </a:lnTo>
                  <a:lnTo>
                    <a:pt x="12" y="26"/>
                  </a:lnTo>
                  <a:lnTo>
                    <a:pt x="13" y="26"/>
                  </a:lnTo>
                  <a:lnTo>
                    <a:pt x="11" y="27"/>
                  </a:lnTo>
                  <a:lnTo>
                    <a:pt x="10" y="27"/>
                  </a:lnTo>
                  <a:lnTo>
                    <a:pt x="8" y="28"/>
                  </a:lnTo>
                  <a:lnTo>
                    <a:pt x="8" y="29"/>
                  </a:lnTo>
                  <a:lnTo>
                    <a:pt x="8" y="30"/>
                  </a:lnTo>
                  <a:lnTo>
                    <a:pt x="6" y="30"/>
                  </a:lnTo>
                  <a:lnTo>
                    <a:pt x="5" y="30"/>
                  </a:lnTo>
                  <a:lnTo>
                    <a:pt x="5" y="29"/>
                  </a:lnTo>
                  <a:lnTo>
                    <a:pt x="6" y="28"/>
                  </a:lnTo>
                  <a:lnTo>
                    <a:pt x="8" y="27"/>
                  </a:lnTo>
                  <a:lnTo>
                    <a:pt x="8" y="25"/>
                  </a:lnTo>
                  <a:lnTo>
                    <a:pt x="9" y="25"/>
                  </a:lnTo>
                  <a:lnTo>
                    <a:pt x="11" y="25"/>
                  </a:lnTo>
                  <a:lnTo>
                    <a:pt x="10" y="25"/>
                  </a:lnTo>
                  <a:lnTo>
                    <a:pt x="10" y="24"/>
                  </a:lnTo>
                  <a:lnTo>
                    <a:pt x="10" y="22"/>
                  </a:lnTo>
                  <a:lnTo>
                    <a:pt x="10" y="21"/>
                  </a:lnTo>
                  <a:lnTo>
                    <a:pt x="11" y="19"/>
                  </a:lnTo>
                  <a:lnTo>
                    <a:pt x="10" y="19"/>
                  </a:lnTo>
                  <a:lnTo>
                    <a:pt x="9" y="19"/>
                  </a:lnTo>
                  <a:lnTo>
                    <a:pt x="9" y="20"/>
                  </a:lnTo>
                  <a:lnTo>
                    <a:pt x="9" y="21"/>
                  </a:lnTo>
                  <a:lnTo>
                    <a:pt x="8" y="21"/>
                  </a:lnTo>
                  <a:lnTo>
                    <a:pt x="6" y="21"/>
                  </a:lnTo>
                  <a:lnTo>
                    <a:pt x="5" y="21"/>
                  </a:lnTo>
                  <a:lnTo>
                    <a:pt x="5" y="19"/>
                  </a:lnTo>
                  <a:lnTo>
                    <a:pt x="5" y="17"/>
                  </a:lnTo>
                  <a:lnTo>
                    <a:pt x="5" y="16"/>
                  </a:lnTo>
                  <a:lnTo>
                    <a:pt x="5" y="15"/>
                  </a:lnTo>
                  <a:lnTo>
                    <a:pt x="5" y="13"/>
                  </a:lnTo>
                  <a:lnTo>
                    <a:pt x="5" y="12"/>
                  </a:lnTo>
                  <a:lnTo>
                    <a:pt x="3" y="13"/>
                  </a:lnTo>
                  <a:lnTo>
                    <a:pt x="3" y="14"/>
                  </a:lnTo>
                  <a:lnTo>
                    <a:pt x="3" y="15"/>
                  </a:lnTo>
                  <a:lnTo>
                    <a:pt x="2" y="15"/>
                  </a:lnTo>
                  <a:lnTo>
                    <a:pt x="1" y="15"/>
                  </a:lnTo>
                  <a:lnTo>
                    <a:pt x="0" y="17"/>
                  </a:lnTo>
                  <a:lnTo>
                    <a:pt x="0" y="18"/>
                  </a:lnTo>
                  <a:lnTo>
                    <a:pt x="0" y="19"/>
                  </a:lnTo>
                  <a:lnTo>
                    <a:pt x="1" y="19"/>
                  </a:lnTo>
                  <a:lnTo>
                    <a:pt x="1" y="20"/>
                  </a:lnTo>
                  <a:lnTo>
                    <a:pt x="1" y="21"/>
                  </a:lnTo>
                  <a:lnTo>
                    <a:pt x="0" y="22"/>
                  </a:lnTo>
                  <a:lnTo>
                    <a:pt x="1" y="22"/>
                  </a:lnTo>
                  <a:lnTo>
                    <a:pt x="1" y="24"/>
                  </a:lnTo>
                  <a:lnTo>
                    <a:pt x="1" y="25"/>
                  </a:lnTo>
                  <a:lnTo>
                    <a:pt x="2" y="25"/>
                  </a:lnTo>
                  <a:lnTo>
                    <a:pt x="3" y="25"/>
                  </a:lnTo>
                  <a:lnTo>
                    <a:pt x="3" y="26"/>
                  </a:lnTo>
                  <a:lnTo>
                    <a:pt x="4" y="26"/>
                  </a:lnTo>
                  <a:lnTo>
                    <a:pt x="4" y="27"/>
                  </a:lnTo>
                  <a:lnTo>
                    <a:pt x="4" y="28"/>
                  </a:lnTo>
                  <a:lnTo>
                    <a:pt x="5" y="28"/>
                  </a:lnTo>
                  <a:lnTo>
                    <a:pt x="5" y="29"/>
                  </a:lnTo>
                  <a:lnTo>
                    <a:pt x="5" y="30"/>
                  </a:lnTo>
                  <a:lnTo>
                    <a:pt x="5" y="32"/>
                  </a:lnTo>
                  <a:lnTo>
                    <a:pt x="6" y="32"/>
                  </a:lnTo>
                  <a:lnTo>
                    <a:pt x="8" y="32"/>
                  </a:lnTo>
                  <a:lnTo>
                    <a:pt x="8" y="33"/>
                  </a:lnTo>
                  <a:lnTo>
                    <a:pt x="8" y="34"/>
                  </a:lnTo>
                  <a:lnTo>
                    <a:pt x="9" y="34"/>
                  </a:lnTo>
                  <a:lnTo>
                    <a:pt x="10" y="34"/>
                  </a:lnTo>
                  <a:lnTo>
                    <a:pt x="12" y="34"/>
                  </a:lnTo>
                  <a:lnTo>
                    <a:pt x="14" y="32"/>
                  </a:lnTo>
                  <a:lnTo>
                    <a:pt x="14" y="30"/>
                  </a:lnTo>
                  <a:lnTo>
                    <a:pt x="15" y="30"/>
                  </a:lnTo>
                  <a:lnTo>
                    <a:pt x="16" y="29"/>
                  </a:lnTo>
                  <a:lnTo>
                    <a:pt x="17" y="28"/>
                  </a:lnTo>
                  <a:lnTo>
                    <a:pt x="17" y="27"/>
                  </a:lnTo>
                  <a:lnTo>
                    <a:pt x="17" y="26"/>
                  </a:lnTo>
                  <a:lnTo>
                    <a:pt x="16" y="26"/>
                  </a:lnTo>
                  <a:lnTo>
                    <a:pt x="16" y="24"/>
                  </a:lnTo>
                  <a:lnTo>
                    <a:pt x="16" y="23"/>
                  </a:lnTo>
                  <a:lnTo>
                    <a:pt x="17" y="22"/>
                  </a:lnTo>
                  <a:lnTo>
                    <a:pt x="17" y="21"/>
                  </a:lnTo>
                  <a:lnTo>
                    <a:pt x="17" y="20"/>
                  </a:lnTo>
                  <a:lnTo>
                    <a:pt x="17" y="19"/>
                  </a:lnTo>
                  <a:lnTo>
                    <a:pt x="17" y="17"/>
                  </a:lnTo>
                  <a:lnTo>
                    <a:pt x="17" y="16"/>
                  </a:lnTo>
                  <a:lnTo>
                    <a:pt x="17" y="15"/>
                  </a:lnTo>
                  <a:lnTo>
                    <a:pt x="17" y="14"/>
                  </a:lnTo>
                  <a:lnTo>
                    <a:pt x="18" y="13"/>
                  </a:lnTo>
                  <a:lnTo>
                    <a:pt x="16" y="13"/>
                  </a:lnTo>
                  <a:lnTo>
                    <a:pt x="15" y="13"/>
                  </a:lnTo>
                  <a:lnTo>
                    <a:pt x="14" y="13"/>
                  </a:lnTo>
                  <a:lnTo>
                    <a:pt x="14" y="12"/>
                  </a:lnTo>
                  <a:lnTo>
                    <a:pt x="15" y="11"/>
                  </a:lnTo>
                  <a:lnTo>
                    <a:pt x="16" y="10"/>
                  </a:lnTo>
                  <a:lnTo>
                    <a:pt x="16" y="9"/>
                  </a:lnTo>
                  <a:lnTo>
                    <a:pt x="17" y="7"/>
                  </a:lnTo>
                  <a:lnTo>
                    <a:pt x="17" y="6"/>
                  </a:lnTo>
                  <a:lnTo>
                    <a:pt x="17" y="5"/>
                  </a:lnTo>
                  <a:lnTo>
                    <a:pt x="16" y="6"/>
                  </a:lnTo>
                  <a:lnTo>
                    <a:pt x="15" y="6"/>
                  </a:lnTo>
                  <a:lnTo>
                    <a:pt x="14" y="6"/>
                  </a:lnTo>
                  <a:lnTo>
                    <a:pt x="14" y="8"/>
                  </a:lnTo>
                  <a:lnTo>
                    <a:pt x="13" y="8"/>
                  </a:lnTo>
                  <a:lnTo>
                    <a:pt x="12" y="8"/>
                  </a:lnTo>
                  <a:lnTo>
                    <a:pt x="13" y="6"/>
                  </a:lnTo>
                  <a:lnTo>
                    <a:pt x="13" y="5"/>
                  </a:lnTo>
                  <a:lnTo>
                    <a:pt x="14" y="3"/>
                  </a:lnTo>
                  <a:lnTo>
                    <a:pt x="14" y="2"/>
                  </a:lnTo>
                  <a:lnTo>
                    <a:pt x="12" y="2"/>
                  </a:lnTo>
                  <a:lnTo>
                    <a:pt x="12" y="1"/>
                  </a:lnTo>
                  <a:lnTo>
                    <a:pt x="11" y="1"/>
                  </a:lnTo>
                  <a:lnTo>
                    <a:pt x="11" y="0"/>
                  </a:lnTo>
                  <a:lnTo>
                    <a:pt x="9" y="2"/>
                  </a:lnTo>
                  <a:lnTo>
                    <a:pt x="9" y="3"/>
                  </a:lnTo>
                  <a:lnTo>
                    <a:pt x="9" y="5"/>
                  </a:lnTo>
                  <a:lnTo>
                    <a:pt x="9" y="6"/>
                  </a:lnTo>
                  <a:lnTo>
                    <a:pt x="9" y="7"/>
                  </a:lnTo>
                </a:path>
              </a:pathLst>
            </a:custGeom>
            <a:solidFill>
              <a:srgbClr val="006000"/>
            </a:solidFill>
            <a:ln w="9525">
              <a:noFill/>
              <a:round/>
              <a:headEnd/>
              <a:tailEnd/>
            </a:ln>
          </p:spPr>
          <p:txBody>
            <a:bodyPr/>
            <a:lstStyle/>
            <a:p>
              <a:pPr>
                <a:defRPr/>
              </a:pPr>
              <a:endParaRPr lang="en-US" dirty="0"/>
            </a:p>
          </p:txBody>
        </p:sp>
      </p:grpSp>
      <p:pic>
        <p:nvPicPr>
          <p:cNvPr id="16492" name="Picture 108" descr="Rheem Truck"/>
          <p:cNvPicPr>
            <a:picLocks noChangeAspect="1" noChangeArrowheads="1"/>
          </p:cNvPicPr>
          <p:nvPr/>
        </p:nvPicPr>
        <p:blipFill>
          <a:blip r:embed="rId4"/>
          <a:srcRect/>
          <a:stretch>
            <a:fillRect/>
          </a:stretch>
        </p:blipFill>
        <p:spPr bwMode="auto">
          <a:xfrm>
            <a:off x="7245350" y="4322763"/>
            <a:ext cx="911225" cy="534987"/>
          </a:xfrm>
          <a:prstGeom prst="rect">
            <a:avLst/>
          </a:prstGeom>
          <a:noFill/>
          <a:ln w="9525">
            <a:noFill/>
            <a:miter lim="800000"/>
            <a:headEnd/>
            <a:tailEnd/>
          </a:ln>
        </p:spPr>
      </p:pic>
      <p:pic>
        <p:nvPicPr>
          <p:cNvPr id="16493" name="Picture 109" descr="Rheem Truck"/>
          <p:cNvPicPr>
            <a:picLocks noChangeAspect="1" noChangeArrowheads="1"/>
          </p:cNvPicPr>
          <p:nvPr/>
        </p:nvPicPr>
        <p:blipFill>
          <a:blip r:embed="rId4"/>
          <a:srcRect/>
          <a:stretch>
            <a:fillRect/>
          </a:stretch>
        </p:blipFill>
        <p:spPr bwMode="auto">
          <a:xfrm>
            <a:off x="2684463" y="3482975"/>
            <a:ext cx="911225" cy="534988"/>
          </a:xfrm>
          <a:prstGeom prst="rect">
            <a:avLst/>
          </a:prstGeom>
          <a:noFill/>
          <a:ln w="9525">
            <a:noFill/>
            <a:miter lim="800000"/>
            <a:headEnd/>
            <a:tailEnd/>
          </a:ln>
        </p:spPr>
      </p:pic>
      <p:pic>
        <p:nvPicPr>
          <p:cNvPr id="16494" name="Picture 110" descr="Rheem Truck"/>
          <p:cNvPicPr>
            <a:picLocks noChangeAspect="1" noChangeArrowheads="1"/>
          </p:cNvPicPr>
          <p:nvPr/>
        </p:nvPicPr>
        <p:blipFill>
          <a:blip r:embed="rId4"/>
          <a:srcRect/>
          <a:stretch>
            <a:fillRect/>
          </a:stretch>
        </p:blipFill>
        <p:spPr bwMode="auto">
          <a:xfrm>
            <a:off x="5527675" y="3271838"/>
            <a:ext cx="911225" cy="534987"/>
          </a:xfrm>
          <a:prstGeom prst="rect">
            <a:avLst/>
          </a:prstGeom>
          <a:noFill/>
          <a:ln w="9525">
            <a:noFill/>
            <a:miter lim="800000"/>
            <a:headEnd/>
            <a:tailEnd/>
          </a:ln>
        </p:spPr>
      </p:pic>
      <p:pic>
        <p:nvPicPr>
          <p:cNvPr id="10250" name="Picture 216" descr="Rheem Truck"/>
          <p:cNvPicPr>
            <a:picLocks noChangeAspect="1" noChangeArrowheads="1"/>
          </p:cNvPicPr>
          <p:nvPr/>
        </p:nvPicPr>
        <p:blipFill>
          <a:blip r:embed="rId5"/>
          <a:srcRect/>
          <a:stretch>
            <a:fillRect/>
          </a:stretch>
        </p:blipFill>
        <p:spPr bwMode="auto">
          <a:xfrm>
            <a:off x="4605209" y="1263156"/>
            <a:ext cx="514350" cy="301625"/>
          </a:xfrm>
          <a:prstGeom prst="rect">
            <a:avLst/>
          </a:prstGeom>
          <a:noFill/>
          <a:ln w="9525">
            <a:noFill/>
            <a:miter lim="800000"/>
            <a:headEnd/>
            <a:tailEnd/>
          </a:ln>
        </p:spPr>
      </p:pic>
      <p:sp>
        <p:nvSpPr>
          <p:cNvPr id="12768" name="Text Box 217"/>
          <p:cNvSpPr txBox="1">
            <a:spLocks noChangeArrowheads="1"/>
          </p:cNvSpPr>
          <p:nvPr/>
        </p:nvSpPr>
        <p:spPr bwMode="auto">
          <a:xfrm>
            <a:off x="5156200" y="1309688"/>
            <a:ext cx="1838325" cy="244475"/>
          </a:xfrm>
          <a:prstGeom prst="rect">
            <a:avLst/>
          </a:prstGeom>
          <a:noFill/>
          <a:ln w="12700">
            <a:noFill/>
            <a:miter lim="800000"/>
            <a:headEnd type="none" w="sm" len="sm"/>
            <a:tailEnd type="none" w="sm" len="sm"/>
          </a:ln>
        </p:spPr>
        <p:txBody>
          <a:bodyPr lIns="82058" tIns="41029" rIns="82058" bIns="41029">
            <a:spAutoFit/>
          </a:bodyPr>
          <a:lstStyle/>
          <a:p>
            <a:pPr>
              <a:defRPr/>
            </a:pPr>
            <a:r>
              <a:rPr lang="en-US" sz="1050" b="1" dirty="0">
                <a:latin typeface="Arial" pitchFamily="34" charset="0"/>
                <a:cs typeface="Arial" pitchFamily="34" charset="0"/>
              </a:rPr>
              <a:t>Public Warehouse </a:t>
            </a:r>
            <a:r>
              <a:rPr lang="en-US" sz="1050" b="1" dirty="0" smtClean="0">
                <a:latin typeface="Arial" pitchFamily="34" charset="0"/>
                <a:cs typeface="Arial" pitchFamily="34" charset="0"/>
              </a:rPr>
              <a:t>(5</a:t>
            </a:r>
            <a:r>
              <a:rPr lang="en-US" sz="1050" dirty="0" smtClean="0"/>
              <a:t>)</a:t>
            </a:r>
            <a:endParaRPr lang="en-US" sz="1050" dirty="0"/>
          </a:p>
        </p:txBody>
      </p:sp>
      <p:sp>
        <p:nvSpPr>
          <p:cNvPr id="12663" name="Text Box 219"/>
          <p:cNvSpPr txBox="1">
            <a:spLocks noChangeArrowheads="1"/>
          </p:cNvSpPr>
          <p:nvPr/>
        </p:nvSpPr>
        <p:spPr bwMode="auto">
          <a:xfrm>
            <a:off x="511175" y="1319213"/>
            <a:ext cx="1722438" cy="244475"/>
          </a:xfrm>
          <a:prstGeom prst="rect">
            <a:avLst/>
          </a:prstGeom>
          <a:noFill/>
          <a:ln w="12700">
            <a:noFill/>
            <a:miter lim="800000"/>
            <a:headEnd type="none" w="sm" len="sm"/>
            <a:tailEnd type="none" w="sm" len="sm"/>
          </a:ln>
        </p:spPr>
        <p:txBody>
          <a:bodyPr lIns="82058" tIns="41029" rIns="82058" bIns="41029">
            <a:spAutoFit/>
          </a:bodyPr>
          <a:lstStyle/>
          <a:p>
            <a:pPr>
              <a:defRPr/>
            </a:pPr>
            <a:r>
              <a:rPr lang="en-US" sz="1050" b="1" dirty="0">
                <a:latin typeface="Arial" pitchFamily="34" charset="0"/>
                <a:cs typeface="Arial" pitchFamily="34" charset="0"/>
              </a:rPr>
              <a:t>Water Heater Plants </a:t>
            </a:r>
            <a:r>
              <a:rPr lang="en-US" sz="1050" b="1" dirty="0" smtClean="0">
                <a:latin typeface="Arial" pitchFamily="34" charset="0"/>
                <a:cs typeface="Arial" pitchFamily="34" charset="0"/>
              </a:rPr>
              <a:t>(3)</a:t>
            </a:r>
            <a:endParaRPr lang="en-US" sz="1050" b="1" dirty="0">
              <a:latin typeface="Arial" pitchFamily="34" charset="0"/>
              <a:cs typeface="Arial" pitchFamily="34" charset="0"/>
            </a:endParaRPr>
          </a:p>
        </p:txBody>
      </p:sp>
      <p:grpSp>
        <p:nvGrpSpPr>
          <p:cNvPr id="3" name="Group 283"/>
          <p:cNvGrpSpPr>
            <a:grpSpLocks/>
          </p:cNvGrpSpPr>
          <p:nvPr/>
        </p:nvGrpSpPr>
        <p:grpSpPr bwMode="auto">
          <a:xfrm>
            <a:off x="3777932" y="5806608"/>
            <a:ext cx="439607" cy="269823"/>
            <a:chOff x="4351" y="3562"/>
            <a:chExt cx="304" cy="193"/>
          </a:xfrm>
          <a:effectLst>
            <a:glow rad="63500">
              <a:srgbClr val="FFFF00">
                <a:alpha val="40000"/>
              </a:srgbClr>
            </a:glow>
          </a:effectLst>
        </p:grpSpPr>
        <p:sp>
          <p:nvSpPr>
            <p:cNvPr id="12547" name="Freeform 284"/>
            <p:cNvSpPr>
              <a:spLocks/>
            </p:cNvSpPr>
            <p:nvPr/>
          </p:nvSpPr>
          <p:spPr bwMode="auto">
            <a:xfrm>
              <a:off x="4351" y="3689"/>
              <a:ext cx="304" cy="66"/>
            </a:xfrm>
            <a:custGeom>
              <a:avLst/>
              <a:gdLst>
                <a:gd name="T0" fmla="*/ 21 w 304"/>
                <a:gd name="T1" fmla="*/ 19 h 66"/>
                <a:gd name="T2" fmla="*/ 0 w 304"/>
                <a:gd name="T3" fmla="*/ 22 h 66"/>
                <a:gd name="T4" fmla="*/ 166 w 304"/>
                <a:gd name="T5" fmla="*/ 65 h 66"/>
                <a:gd name="T6" fmla="*/ 303 w 304"/>
                <a:gd name="T7" fmla="*/ 35 h 66"/>
                <a:gd name="T8" fmla="*/ 159 w 304"/>
                <a:gd name="T9" fmla="*/ 0 h 66"/>
                <a:gd name="T10" fmla="*/ 21 w 304"/>
                <a:gd name="T11" fmla="*/ 19 h 66"/>
                <a:gd name="T12" fmla="*/ 21 w 304"/>
                <a:gd name="T13" fmla="*/ 19 h 66"/>
                <a:gd name="T14" fmla="*/ 0 60000 65536"/>
                <a:gd name="T15" fmla="*/ 0 60000 65536"/>
                <a:gd name="T16" fmla="*/ 0 60000 65536"/>
                <a:gd name="T17" fmla="*/ 0 60000 65536"/>
                <a:gd name="T18" fmla="*/ 0 60000 65536"/>
                <a:gd name="T19" fmla="*/ 0 60000 65536"/>
                <a:gd name="T20" fmla="*/ 0 60000 65536"/>
                <a:gd name="T21" fmla="*/ 0 w 304"/>
                <a:gd name="T22" fmla="*/ 0 h 66"/>
                <a:gd name="T23" fmla="*/ 304 w 304"/>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66">
                  <a:moveTo>
                    <a:pt x="21" y="19"/>
                  </a:moveTo>
                  <a:lnTo>
                    <a:pt x="0" y="22"/>
                  </a:lnTo>
                  <a:lnTo>
                    <a:pt x="166" y="65"/>
                  </a:lnTo>
                  <a:lnTo>
                    <a:pt x="303" y="35"/>
                  </a:lnTo>
                  <a:lnTo>
                    <a:pt x="159" y="0"/>
                  </a:lnTo>
                  <a:lnTo>
                    <a:pt x="21" y="19"/>
                  </a:lnTo>
                </a:path>
              </a:pathLst>
            </a:custGeom>
            <a:solidFill>
              <a:srgbClr val="C0C0C0"/>
            </a:solidFill>
            <a:ln w="9216">
              <a:solidFill>
                <a:srgbClr val="C0C0C0"/>
              </a:solidFill>
              <a:round/>
              <a:headEnd/>
              <a:tailEnd/>
            </a:ln>
          </p:spPr>
          <p:txBody>
            <a:bodyPr/>
            <a:lstStyle/>
            <a:p>
              <a:pPr>
                <a:defRPr/>
              </a:pPr>
              <a:endParaRPr lang="en-US" dirty="0"/>
            </a:p>
          </p:txBody>
        </p:sp>
        <p:sp>
          <p:nvSpPr>
            <p:cNvPr id="12548" name="Freeform 285"/>
            <p:cNvSpPr>
              <a:spLocks/>
            </p:cNvSpPr>
            <p:nvPr/>
          </p:nvSpPr>
          <p:spPr bwMode="auto">
            <a:xfrm>
              <a:off x="4614" y="3717"/>
              <a:ext cx="41" cy="16"/>
            </a:xfrm>
            <a:custGeom>
              <a:avLst/>
              <a:gdLst>
                <a:gd name="T0" fmla="*/ 12 w 41"/>
                <a:gd name="T1" fmla="*/ 0 h 16"/>
                <a:gd name="T2" fmla="*/ 40 w 41"/>
                <a:gd name="T3" fmla="*/ 7 h 16"/>
                <a:gd name="T4" fmla="*/ 4 w 41"/>
                <a:gd name="T5" fmla="*/ 15 h 16"/>
                <a:gd name="T6" fmla="*/ 4 w 41"/>
                <a:gd name="T7" fmla="*/ 13 h 16"/>
                <a:gd name="T8" fmla="*/ 1 w 41"/>
                <a:gd name="T9" fmla="*/ 11 h 16"/>
                <a:gd name="T10" fmla="*/ 1 w 41"/>
                <a:gd name="T11" fmla="*/ 9 h 16"/>
                <a:gd name="T12" fmla="*/ 1 w 41"/>
                <a:gd name="T13" fmla="*/ 7 h 16"/>
                <a:gd name="T14" fmla="*/ 0 w 41"/>
                <a:gd name="T15" fmla="*/ 6 h 16"/>
                <a:gd name="T16" fmla="*/ 12 w 41"/>
                <a:gd name="T17" fmla="*/ 0 h 16"/>
                <a:gd name="T18" fmla="*/ 12 w 4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6"/>
                <a:gd name="T32" fmla="*/ 41 w 4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6">
                  <a:moveTo>
                    <a:pt x="12" y="0"/>
                  </a:moveTo>
                  <a:lnTo>
                    <a:pt x="40" y="7"/>
                  </a:lnTo>
                  <a:lnTo>
                    <a:pt x="4" y="15"/>
                  </a:lnTo>
                  <a:lnTo>
                    <a:pt x="4" y="13"/>
                  </a:lnTo>
                  <a:lnTo>
                    <a:pt x="1" y="11"/>
                  </a:lnTo>
                  <a:lnTo>
                    <a:pt x="1" y="9"/>
                  </a:lnTo>
                  <a:lnTo>
                    <a:pt x="1" y="7"/>
                  </a:lnTo>
                  <a:lnTo>
                    <a:pt x="0" y="6"/>
                  </a:lnTo>
                  <a:lnTo>
                    <a:pt x="12" y="0"/>
                  </a:lnTo>
                </a:path>
              </a:pathLst>
            </a:custGeom>
            <a:solidFill>
              <a:srgbClr val="808080"/>
            </a:solidFill>
            <a:ln w="9216">
              <a:solidFill>
                <a:srgbClr val="808080"/>
              </a:solidFill>
              <a:round/>
              <a:headEnd/>
              <a:tailEnd/>
            </a:ln>
          </p:spPr>
          <p:txBody>
            <a:bodyPr/>
            <a:lstStyle/>
            <a:p>
              <a:pPr>
                <a:defRPr/>
              </a:pPr>
              <a:endParaRPr lang="en-US" dirty="0"/>
            </a:p>
          </p:txBody>
        </p:sp>
        <p:sp>
          <p:nvSpPr>
            <p:cNvPr id="12549" name="Freeform 286"/>
            <p:cNvSpPr>
              <a:spLocks/>
            </p:cNvSpPr>
            <p:nvPr/>
          </p:nvSpPr>
          <p:spPr bwMode="auto">
            <a:xfrm>
              <a:off x="4625" y="3682"/>
              <a:ext cx="15" cy="35"/>
            </a:xfrm>
            <a:custGeom>
              <a:avLst/>
              <a:gdLst>
                <a:gd name="T0" fmla="*/ 4 w 15"/>
                <a:gd name="T1" fmla="*/ 4 h 35"/>
                <a:gd name="T2" fmla="*/ 4 w 15"/>
                <a:gd name="T3" fmla="*/ 4 h 35"/>
                <a:gd name="T4" fmla="*/ 5 w 15"/>
                <a:gd name="T5" fmla="*/ 4 h 35"/>
                <a:gd name="T6" fmla="*/ 5 w 15"/>
                <a:gd name="T7" fmla="*/ 5 h 35"/>
                <a:gd name="T8" fmla="*/ 8 w 15"/>
                <a:gd name="T9" fmla="*/ 7 h 35"/>
                <a:gd name="T10" fmla="*/ 5 w 15"/>
                <a:gd name="T11" fmla="*/ 7 h 35"/>
                <a:gd name="T12" fmla="*/ 9 w 15"/>
                <a:gd name="T13" fmla="*/ 7 h 35"/>
                <a:gd name="T14" fmla="*/ 10 w 15"/>
                <a:gd name="T15" fmla="*/ 10 h 35"/>
                <a:gd name="T16" fmla="*/ 10 w 15"/>
                <a:gd name="T17" fmla="*/ 10 h 35"/>
                <a:gd name="T18" fmla="*/ 11 w 15"/>
                <a:gd name="T19" fmla="*/ 12 h 35"/>
                <a:gd name="T20" fmla="*/ 13 w 15"/>
                <a:gd name="T21" fmla="*/ 15 h 35"/>
                <a:gd name="T22" fmla="*/ 10 w 15"/>
                <a:gd name="T23" fmla="*/ 14 h 35"/>
                <a:gd name="T24" fmla="*/ 10 w 15"/>
                <a:gd name="T25" fmla="*/ 14 h 35"/>
                <a:gd name="T26" fmla="*/ 10 w 15"/>
                <a:gd name="T27" fmla="*/ 14 h 35"/>
                <a:gd name="T28" fmla="*/ 8 w 15"/>
                <a:gd name="T29" fmla="*/ 13 h 35"/>
                <a:gd name="T30" fmla="*/ 7 w 15"/>
                <a:gd name="T31" fmla="*/ 13 h 35"/>
                <a:gd name="T32" fmla="*/ 5 w 15"/>
                <a:gd name="T33" fmla="*/ 13 h 35"/>
                <a:gd name="T34" fmla="*/ 7 w 15"/>
                <a:gd name="T35" fmla="*/ 15 h 35"/>
                <a:gd name="T36" fmla="*/ 5 w 15"/>
                <a:gd name="T37" fmla="*/ 15 h 35"/>
                <a:gd name="T38" fmla="*/ 5 w 15"/>
                <a:gd name="T39" fmla="*/ 17 h 35"/>
                <a:gd name="T40" fmla="*/ 8 w 15"/>
                <a:gd name="T41" fmla="*/ 20 h 35"/>
                <a:gd name="T42" fmla="*/ 10 w 15"/>
                <a:gd name="T43" fmla="*/ 19 h 35"/>
                <a:gd name="T44" fmla="*/ 9 w 15"/>
                <a:gd name="T45" fmla="*/ 20 h 35"/>
                <a:gd name="T46" fmla="*/ 11 w 15"/>
                <a:gd name="T47" fmla="*/ 20 h 35"/>
                <a:gd name="T48" fmla="*/ 13 w 15"/>
                <a:gd name="T49" fmla="*/ 20 h 35"/>
                <a:gd name="T50" fmla="*/ 11 w 15"/>
                <a:gd name="T51" fmla="*/ 22 h 35"/>
                <a:gd name="T52" fmla="*/ 10 w 15"/>
                <a:gd name="T53" fmla="*/ 22 h 35"/>
                <a:gd name="T54" fmla="*/ 11 w 15"/>
                <a:gd name="T55" fmla="*/ 22 h 35"/>
                <a:gd name="T56" fmla="*/ 14 w 15"/>
                <a:gd name="T57" fmla="*/ 22 h 35"/>
                <a:gd name="T58" fmla="*/ 11 w 15"/>
                <a:gd name="T59" fmla="*/ 24 h 35"/>
                <a:gd name="T60" fmla="*/ 11 w 15"/>
                <a:gd name="T61" fmla="*/ 26 h 35"/>
                <a:gd name="T62" fmla="*/ 10 w 15"/>
                <a:gd name="T63" fmla="*/ 26 h 35"/>
                <a:gd name="T64" fmla="*/ 10 w 15"/>
                <a:gd name="T65" fmla="*/ 26 h 35"/>
                <a:gd name="T66" fmla="*/ 10 w 15"/>
                <a:gd name="T67" fmla="*/ 26 h 35"/>
                <a:gd name="T68" fmla="*/ 8 w 15"/>
                <a:gd name="T69" fmla="*/ 26 h 35"/>
                <a:gd name="T70" fmla="*/ 8 w 15"/>
                <a:gd name="T71" fmla="*/ 26 h 35"/>
                <a:gd name="T72" fmla="*/ 10 w 15"/>
                <a:gd name="T73" fmla="*/ 29 h 35"/>
                <a:gd name="T74" fmla="*/ 10 w 15"/>
                <a:gd name="T75" fmla="*/ 29 h 35"/>
                <a:gd name="T76" fmla="*/ 10 w 15"/>
                <a:gd name="T77" fmla="*/ 32 h 35"/>
                <a:gd name="T78" fmla="*/ 10 w 15"/>
                <a:gd name="T79" fmla="*/ 32 h 35"/>
                <a:gd name="T80" fmla="*/ 9 w 15"/>
                <a:gd name="T81" fmla="*/ 33 h 35"/>
                <a:gd name="T82" fmla="*/ 8 w 15"/>
                <a:gd name="T83" fmla="*/ 34 h 35"/>
                <a:gd name="T84" fmla="*/ 7 w 15"/>
                <a:gd name="T85" fmla="*/ 32 h 35"/>
                <a:gd name="T86" fmla="*/ 2 w 15"/>
                <a:gd name="T87" fmla="*/ 34 h 35"/>
                <a:gd name="T88" fmla="*/ 0 w 15"/>
                <a:gd name="T89" fmla="*/ 31 h 35"/>
                <a:gd name="T90" fmla="*/ 0 w 15"/>
                <a:gd name="T91" fmla="*/ 0 h 35"/>
                <a:gd name="T92" fmla="*/ 3 w 15"/>
                <a:gd name="T93" fmla="*/ 3 h 35"/>
                <a:gd name="T94" fmla="*/ 4 w 15"/>
                <a:gd name="T95" fmla="*/ 3 h 35"/>
                <a:gd name="T96" fmla="*/ 4 w 15"/>
                <a:gd name="T97" fmla="*/ 4 h 35"/>
                <a:gd name="T98" fmla="*/ 4 w 15"/>
                <a:gd name="T99" fmla="*/ 4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
                <a:gd name="T151" fmla="*/ 0 h 35"/>
                <a:gd name="T152" fmla="*/ 15 w 15"/>
                <a:gd name="T153" fmla="*/ 35 h 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 h="35">
                  <a:moveTo>
                    <a:pt x="4" y="4"/>
                  </a:moveTo>
                  <a:lnTo>
                    <a:pt x="4" y="4"/>
                  </a:lnTo>
                  <a:lnTo>
                    <a:pt x="5" y="4"/>
                  </a:lnTo>
                  <a:lnTo>
                    <a:pt x="5" y="5"/>
                  </a:lnTo>
                  <a:lnTo>
                    <a:pt x="8" y="7"/>
                  </a:lnTo>
                  <a:lnTo>
                    <a:pt x="5" y="7"/>
                  </a:lnTo>
                  <a:lnTo>
                    <a:pt x="9" y="7"/>
                  </a:lnTo>
                  <a:lnTo>
                    <a:pt x="10" y="10"/>
                  </a:lnTo>
                  <a:lnTo>
                    <a:pt x="11" y="12"/>
                  </a:lnTo>
                  <a:lnTo>
                    <a:pt x="13" y="15"/>
                  </a:lnTo>
                  <a:lnTo>
                    <a:pt x="10" y="14"/>
                  </a:lnTo>
                  <a:lnTo>
                    <a:pt x="8" y="13"/>
                  </a:lnTo>
                  <a:lnTo>
                    <a:pt x="7" y="13"/>
                  </a:lnTo>
                  <a:lnTo>
                    <a:pt x="5" y="13"/>
                  </a:lnTo>
                  <a:lnTo>
                    <a:pt x="7" y="15"/>
                  </a:lnTo>
                  <a:lnTo>
                    <a:pt x="5" y="15"/>
                  </a:lnTo>
                  <a:lnTo>
                    <a:pt x="5" y="17"/>
                  </a:lnTo>
                  <a:lnTo>
                    <a:pt x="8" y="20"/>
                  </a:lnTo>
                  <a:lnTo>
                    <a:pt x="10" y="19"/>
                  </a:lnTo>
                  <a:lnTo>
                    <a:pt x="9" y="20"/>
                  </a:lnTo>
                  <a:lnTo>
                    <a:pt x="11" y="20"/>
                  </a:lnTo>
                  <a:lnTo>
                    <a:pt x="13" y="20"/>
                  </a:lnTo>
                  <a:lnTo>
                    <a:pt x="11" y="22"/>
                  </a:lnTo>
                  <a:lnTo>
                    <a:pt x="10" y="22"/>
                  </a:lnTo>
                  <a:lnTo>
                    <a:pt x="11" y="22"/>
                  </a:lnTo>
                  <a:lnTo>
                    <a:pt x="14" y="22"/>
                  </a:lnTo>
                  <a:lnTo>
                    <a:pt x="11" y="24"/>
                  </a:lnTo>
                  <a:lnTo>
                    <a:pt x="11" y="26"/>
                  </a:lnTo>
                  <a:lnTo>
                    <a:pt x="10" y="26"/>
                  </a:lnTo>
                  <a:lnTo>
                    <a:pt x="8" y="26"/>
                  </a:lnTo>
                  <a:lnTo>
                    <a:pt x="10" y="29"/>
                  </a:lnTo>
                  <a:lnTo>
                    <a:pt x="10" y="32"/>
                  </a:lnTo>
                  <a:lnTo>
                    <a:pt x="9" y="33"/>
                  </a:lnTo>
                  <a:lnTo>
                    <a:pt x="8" y="34"/>
                  </a:lnTo>
                  <a:lnTo>
                    <a:pt x="7" y="32"/>
                  </a:lnTo>
                  <a:lnTo>
                    <a:pt x="2" y="34"/>
                  </a:lnTo>
                  <a:lnTo>
                    <a:pt x="0" y="31"/>
                  </a:lnTo>
                  <a:lnTo>
                    <a:pt x="0" y="0"/>
                  </a:lnTo>
                  <a:lnTo>
                    <a:pt x="3" y="3"/>
                  </a:lnTo>
                  <a:lnTo>
                    <a:pt x="4" y="3"/>
                  </a:lnTo>
                  <a:lnTo>
                    <a:pt x="4" y="4"/>
                  </a:lnTo>
                </a:path>
              </a:pathLst>
            </a:custGeom>
            <a:solidFill>
              <a:srgbClr val="006000"/>
            </a:solidFill>
            <a:ln w="9525">
              <a:noFill/>
              <a:round/>
              <a:headEnd/>
              <a:tailEnd/>
            </a:ln>
          </p:spPr>
          <p:txBody>
            <a:bodyPr/>
            <a:lstStyle/>
            <a:p>
              <a:pPr>
                <a:defRPr/>
              </a:pPr>
              <a:endParaRPr lang="en-US" dirty="0"/>
            </a:p>
          </p:txBody>
        </p:sp>
        <p:sp>
          <p:nvSpPr>
            <p:cNvPr id="12550" name="Freeform 287"/>
            <p:cNvSpPr>
              <a:spLocks/>
            </p:cNvSpPr>
            <p:nvPr/>
          </p:nvSpPr>
          <p:spPr bwMode="auto">
            <a:xfrm>
              <a:off x="4368" y="3566"/>
              <a:ext cx="260" cy="166"/>
            </a:xfrm>
            <a:custGeom>
              <a:avLst/>
              <a:gdLst>
                <a:gd name="T0" fmla="*/ 0 w 260"/>
                <a:gd name="T1" fmla="*/ 61 h 166"/>
                <a:gd name="T2" fmla="*/ 0 w 260"/>
                <a:gd name="T3" fmla="*/ 61 h 166"/>
                <a:gd name="T4" fmla="*/ 0 w 260"/>
                <a:gd name="T5" fmla="*/ 144 h 166"/>
                <a:gd name="T6" fmla="*/ 145 w 260"/>
                <a:gd name="T7" fmla="*/ 165 h 166"/>
                <a:gd name="T8" fmla="*/ 259 w 260"/>
                <a:gd name="T9" fmla="*/ 155 h 166"/>
                <a:gd name="T10" fmla="*/ 253 w 260"/>
                <a:gd name="T11" fmla="*/ 44 h 166"/>
                <a:gd name="T12" fmla="*/ 146 w 260"/>
                <a:gd name="T13" fmla="*/ 0 h 166"/>
                <a:gd name="T14" fmla="*/ 0 w 260"/>
                <a:gd name="T15" fmla="*/ 61 h 166"/>
                <a:gd name="T16" fmla="*/ 0 w 260"/>
                <a:gd name="T17" fmla="*/ 61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
                <a:gd name="T28" fmla="*/ 0 h 166"/>
                <a:gd name="T29" fmla="*/ 260 w 260"/>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 h="166">
                  <a:moveTo>
                    <a:pt x="0" y="61"/>
                  </a:moveTo>
                  <a:lnTo>
                    <a:pt x="0" y="61"/>
                  </a:lnTo>
                  <a:lnTo>
                    <a:pt x="0" y="144"/>
                  </a:lnTo>
                  <a:lnTo>
                    <a:pt x="145" y="165"/>
                  </a:lnTo>
                  <a:lnTo>
                    <a:pt x="259" y="155"/>
                  </a:lnTo>
                  <a:lnTo>
                    <a:pt x="253" y="44"/>
                  </a:lnTo>
                  <a:lnTo>
                    <a:pt x="146" y="0"/>
                  </a:lnTo>
                  <a:lnTo>
                    <a:pt x="0" y="61"/>
                  </a:lnTo>
                </a:path>
              </a:pathLst>
            </a:custGeom>
            <a:solidFill>
              <a:srgbClr val="00603C"/>
            </a:solidFill>
            <a:ln w="9525">
              <a:noFill/>
              <a:round/>
              <a:headEnd/>
              <a:tailEnd/>
            </a:ln>
          </p:spPr>
          <p:txBody>
            <a:bodyPr/>
            <a:lstStyle/>
            <a:p>
              <a:pPr>
                <a:defRPr/>
              </a:pPr>
              <a:endParaRPr lang="en-US" dirty="0"/>
            </a:p>
          </p:txBody>
        </p:sp>
        <p:sp>
          <p:nvSpPr>
            <p:cNvPr id="12551" name="AutoShape 288"/>
            <p:cNvSpPr>
              <a:spLocks noChangeArrowheads="1"/>
            </p:cNvSpPr>
            <p:nvPr/>
          </p:nvSpPr>
          <p:spPr bwMode="auto">
            <a:xfrm flipV="1">
              <a:off x="4621" y="3609"/>
              <a:ext cx="2" cy="92"/>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52" name="AutoShape 289"/>
            <p:cNvSpPr>
              <a:spLocks noChangeArrowheads="1"/>
            </p:cNvSpPr>
            <p:nvPr/>
          </p:nvSpPr>
          <p:spPr bwMode="auto">
            <a:xfrm flipV="1">
              <a:off x="4517"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53" name="AutoShape 290"/>
            <p:cNvSpPr>
              <a:spLocks noChangeArrowheads="1"/>
            </p:cNvSpPr>
            <p:nvPr/>
          </p:nvSpPr>
          <p:spPr bwMode="auto">
            <a:xfrm flipV="1">
              <a:off x="4525"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54" name="AutoShape 291"/>
            <p:cNvSpPr>
              <a:spLocks noChangeArrowheads="1"/>
            </p:cNvSpPr>
            <p:nvPr/>
          </p:nvSpPr>
          <p:spPr bwMode="auto">
            <a:xfrm flipV="1">
              <a:off x="4530" y="3578"/>
              <a:ext cx="0"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55" name="AutoShape 292"/>
            <p:cNvSpPr>
              <a:spLocks noChangeArrowheads="1"/>
            </p:cNvSpPr>
            <p:nvPr/>
          </p:nvSpPr>
          <p:spPr bwMode="auto">
            <a:xfrm flipV="1">
              <a:off x="4535"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56" name="AutoShape 293"/>
            <p:cNvSpPr>
              <a:spLocks noChangeArrowheads="1"/>
            </p:cNvSpPr>
            <p:nvPr/>
          </p:nvSpPr>
          <p:spPr bwMode="auto">
            <a:xfrm flipV="1">
              <a:off x="4540" y="3578"/>
              <a:ext cx="0"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57" name="AutoShape 294"/>
            <p:cNvSpPr>
              <a:spLocks noChangeArrowheads="1"/>
            </p:cNvSpPr>
            <p:nvPr/>
          </p:nvSpPr>
          <p:spPr bwMode="auto">
            <a:xfrm flipV="1">
              <a:off x="4546" y="3582"/>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58" name="AutoShape 295"/>
            <p:cNvSpPr>
              <a:spLocks noChangeArrowheads="1"/>
            </p:cNvSpPr>
            <p:nvPr/>
          </p:nvSpPr>
          <p:spPr bwMode="auto">
            <a:xfrm flipV="1">
              <a:off x="4551" y="3583"/>
              <a:ext cx="2"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59" name="AutoShape 296"/>
            <p:cNvSpPr>
              <a:spLocks noChangeArrowheads="1"/>
            </p:cNvSpPr>
            <p:nvPr/>
          </p:nvSpPr>
          <p:spPr bwMode="auto">
            <a:xfrm flipV="1">
              <a:off x="4557" y="3585"/>
              <a:ext cx="2"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60" name="AutoShape 297"/>
            <p:cNvSpPr>
              <a:spLocks noChangeArrowheads="1"/>
            </p:cNvSpPr>
            <p:nvPr/>
          </p:nvSpPr>
          <p:spPr bwMode="auto">
            <a:xfrm flipV="1">
              <a:off x="4564" y="3588"/>
              <a:ext cx="3"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61" name="AutoShape 298"/>
            <p:cNvSpPr>
              <a:spLocks noChangeArrowheads="1"/>
            </p:cNvSpPr>
            <p:nvPr/>
          </p:nvSpPr>
          <p:spPr bwMode="auto">
            <a:xfrm flipV="1">
              <a:off x="4568" y="3590"/>
              <a:ext cx="2"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62" name="AutoShape 299"/>
            <p:cNvSpPr>
              <a:spLocks noChangeArrowheads="1"/>
            </p:cNvSpPr>
            <p:nvPr/>
          </p:nvSpPr>
          <p:spPr bwMode="auto">
            <a:xfrm flipV="1">
              <a:off x="4575" y="3591"/>
              <a:ext cx="1"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63" name="AutoShape 300"/>
            <p:cNvSpPr>
              <a:spLocks noChangeArrowheads="1"/>
            </p:cNvSpPr>
            <p:nvPr/>
          </p:nvSpPr>
          <p:spPr bwMode="auto">
            <a:xfrm flipV="1">
              <a:off x="4581" y="3595"/>
              <a:ext cx="2" cy="94"/>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64" name="AutoShape 301"/>
            <p:cNvSpPr>
              <a:spLocks noChangeArrowheads="1"/>
            </p:cNvSpPr>
            <p:nvPr/>
          </p:nvSpPr>
          <p:spPr bwMode="auto">
            <a:xfrm flipV="1">
              <a:off x="4586" y="3597"/>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65" name="AutoShape 302"/>
            <p:cNvSpPr>
              <a:spLocks noChangeArrowheads="1"/>
            </p:cNvSpPr>
            <p:nvPr/>
          </p:nvSpPr>
          <p:spPr bwMode="auto">
            <a:xfrm flipV="1">
              <a:off x="4590" y="3599"/>
              <a:ext cx="2"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66" name="AutoShape 303"/>
            <p:cNvSpPr>
              <a:spLocks noChangeArrowheads="1"/>
            </p:cNvSpPr>
            <p:nvPr/>
          </p:nvSpPr>
          <p:spPr bwMode="auto">
            <a:xfrm flipV="1">
              <a:off x="4595" y="3599"/>
              <a:ext cx="1"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67" name="AutoShape 304"/>
            <p:cNvSpPr>
              <a:spLocks noChangeArrowheads="1"/>
            </p:cNvSpPr>
            <p:nvPr/>
          </p:nvSpPr>
          <p:spPr bwMode="auto">
            <a:xfrm flipV="1">
              <a:off x="4601" y="3600"/>
              <a:ext cx="1" cy="9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68" name="AutoShape 305"/>
            <p:cNvSpPr>
              <a:spLocks noChangeArrowheads="1"/>
            </p:cNvSpPr>
            <p:nvPr/>
          </p:nvSpPr>
          <p:spPr bwMode="auto">
            <a:xfrm flipV="1">
              <a:off x="4606" y="3606"/>
              <a:ext cx="2" cy="93"/>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69" name="AutoShape 306"/>
            <p:cNvSpPr>
              <a:spLocks noChangeArrowheads="1"/>
            </p:cNvSpPr>
            <p:nvPr/>
          </p:nvSpPr>
          <p:spPr bwMode="auto">
            <a:xfrm flipV="1">
              <a:off x="4612" y="3608"/>
              <a:ext cx="2" cy="9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70" name="AutoShape 307"/>
            <p:cNvSpPr>
              <a:spLocks noChangeArrowheads="1"/>
            </p:cNvSpPr>
            <p:nvPr/>
          </p:nvSpPr>
          <p:spPr bwMode="auto">
            <a:xfrm flipV="1">
              <a:off x="4618" y="3612"/>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71" name="AutoShape 308"/>
            <p:cNvSpPr>
              <a:spLocks noChangeArrowheads="1"/>
            </p:cNvSpPr>
            <p:nvPr/>
          </p:nvSpPr>
          <p:spPr bwMode="auto">
            <a:xfrm flipV="1">
              <a:off x="4403" y="3616"/>
              <a:ext cx="1"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72" name="AutoShape 309"/>
            <p:cNvSpPr>
              <a:spLocks noChangeArrowheads="1"/>
            </p:cNvSpPr>
            <p:nvPr/>
          </p:nvSpPr>
          <p:spPr bwMode="auto">
            <a:xfrm flipV="1">
              <a:off x="4396" y="3616"/>
              <a:ext cx="2"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73" name="AutoShape 310"/>
            <p:cNvSpPr>
              <a:spLocks noChangeArrowheads="1"/>
            </p:cNvSpPr>
            <p:nvPr/>
          </p:nvSpPr>
          <p:spPr bwMode="auto">
            <a:xfrm flipV="1">
              <a:off x="4389" y="3622"/>
              <a:ext cx="1"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74" name="AutoShape 311"/>
            <p:cNvSpPr>
              <a:spLocks noChangeArrowheads="1"/>
            </p:cNvSpPr>
            <p:nvPr/>
          </p:nvSpPr>
          <p:spPr bwMode="auto">
            <a:xfrm flipV="1">
              <a:off x="4403" y="3616"/>
              <a:ext cx="1"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75" name="AutoShape 312"/>
            <p:cNvSpPr>
              <a:spLocks noChangeArrowheads="1"/>
            </p:cNvSpPr>
            <p:nvPr/>
          </p:nvSpPr>
          <p:spPr bwMode="auto">
            <a:xfrm flipV="1">
              <a:off x="4384" y="3622"/>
              <a:ext cx="2"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76" name="AutoShape 313"/>
            <p:cNvSpPr>
              <a:spLocks noChangeArrowheads="1"/>
            </p:cNvSpPr>
            <p:nvPr/>
          </p:nvSpPr>
          <p:spPr bwMode="auto">
            <a:xfrm flipV="1">
              <a:off x="4380" y="3622"/>
              <a:ext cx="1"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77" name="AutoShape 314"/>
            <p:cNvSpPr>
              <a:spLocks noChangeArrowheads="1"/>
            </p:cNvSpPr>
            <p:nvPr/>
          </p:nvSpPr>
          <p:spPr bwMode="auto">
            <a:xfrm flipV="1">
              <a:off x="4373" y="3622"/>
              <a:ext cx="2"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78" name="AutoShape 315"/>
            <p:cNvSpPr>
              <a:spLocks noChangeArrowheads="1"/>
            </p:cNvSpPr>
            <p:nvPr/>
          </p:nvSpPr>
          <p:spPr bwMode="auto">
            <a:xfrm flipV="1">
              <a:off x="4369" y="3631"/>
              <a:ext cx="0" cy="6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79" name="Freeform 316"/>
            <p:cNvSpPr>
              <a:spLocks/>
            </p:cNvSpPr>
            <p:nvPr/>
          </p:nvSpPr>
          <p:spPr bwMode="auto">
            <a:xfrm>
              <a:off x="4523" y="3612"/>
              <a:ext cx="87" cy="75"/>
            </a:xfrm>
            <a:custGeom>
              <a:avLst/>
              <a:gdLst>
                <a:gd name="T0" fmla="*/ 66 w 87"/>
                <a:gd name="T1" fmla="*/ 25 h 75"/>
                <a:gd name="T2" fmla="*/ 70 w 87"/>
                <a:gd name="T3" fmla="*/ 24 h 75"/>
                <a:gd name="T4" fmla="*/ 76 w 87"/>
                <a:gd name="T5" fmla="*/ 23 h 75"/>
                <a:gd name="T6" fmla="*/ 78 w 87"/>
                <a:gd name="T7" fmla="*/ 21 h 75"/>
                <a:gd name="T8" fmla="*/ 82 w 87"/>
                <a:gd name="T9" fmla="*/ 19 h 75"/>
                <a:gd name="T10" fmla="*/ 84 w 87"/>
                <a:gd name="T11" fmla="*/ 17 h 75"/>
                <a:gd name="T12" fmla="*/ 85 w 87"/>
                <a:gd name="T13" fmla="*/ 14 h 75"/>
                <a:gd name="T14" fmla="*/ 81 w 87"/>
                <a:gd name="T15" fmla="*/ 9 h 75"/>
                <a:gd name="T16" fmla="*/ 76 w 87"/>
                <a:gd name="T17" fmla="*/ 6 h 75"/>
                <a:gd name="T18" fmla="*/ 70 w 87"/>
                <a:gd name="T19" fmla="*/ 2 h 75"/>
                <a:gd name="T20" fmla="*/ 64 w 87"/>
                <a:gd name="T21" fmla="*/ 2 h 75"/>
                <a:gd name="T22" fmla="*/ 56 w 87"/>
                <a:gd name="T23" fmla="*/ 1 h 75"/>
                <a:gd name="T24" fmla="*/ 53 w 87"/>
                <a:gd name="T25" fmla="*/ 0 h 75"/>
                <a:gd name="T26" fmla="*/ 45 w 87"/>
                <a:gd name="T27" fmla="*/ 1 h 75"/>
                <a:gd name="T28" fmla="*/ 38 w 87"/>
                <a:gd name="T29" fmla="*/ 2 h 75"/>
                <a:gd name="T30" fmla="*/ 33 w 87"/>
                <a:gd name="T31" fmla="*/ 2 h 75"/>
                <a:gd name="T32" fmla="*/ 28 w 87"/>
                <a:gd name="T33" fmla="*/ 4 h 75"/>
                <a:gd name="T34" fmla="*/ 22 w 87"/>
                <a:gd name="T35" fmla="*/ 6 h 75"/>
                <a:gd name="T36" fmla="*/ 16 w 87"/>
                <a:gd name="T37" fmla="*/ 6 h 75"/>
                <a:gd name="T38" fmla="*/ 11 w 87"/>
                <a:gd name="T39" fmla="*/ 7 h 75"/>
                <a:gd name="T40" fmla="*/ 8 w 87"/>
                <a:gd name="T41" fmla="*/ 7 h 75"/>
                <a:gd name="T42" fmla="*/ 5 w 87"/>
                <a:gd name="T43" fmla="*/ 7 h 75"/>
                <a:gd name="T44" fmla="*/ 5 w 87"/>
                <a:gd name="T45" fmla="*/ 9 h 75"/>
                <a:gd name="T46" fmla="*/ 5 w 87"/>
                <a:gd name="T47" fmla="*/ 13 h 75"/>
                <a:gd name="T48" fmla="*/ 9 w 87"/>
                <a:gd name="T49" fmla="*/ 16 h 75"/>
                <a:gd name="T50" fmla="*/ 12 w 87"/>
                <a:gd name="T51" fmla="*/ 19 h 75"/>
                <a:gd name="T52" fmla="*/ 16 w 87"/>
                <a:gd name="T53" fmla="*/ 23 h 75"/>
                <a:gd name="T54" fmla="*/ 20 w 87"/>
                <a:gd name="T55" fmla="*/ 27 h 75"/>
                <a:gd name="T56" fmla="*/ 24 w 87"/>
                <a:gd name="T57" fmla="*/ 29 h 75"/>
                <a:gd name="T58" fmla="*/ 19 w 87"/>
                <a:gd name="T59" fmla="*/ 32 h 75"/>
                <a:gd name="T60" fmla="*/ 16 w 87"/>
                <a:gd name="T61" fmla="*/ 32 h 75"/>
                <a:gd name="T62" fmla="*/ 12 w 87"/>
                <a:gd name="T63" fmla="*/ 32 h 75"/>
                <a:gd name="T64" fmla="*/ 9 w 87"/>
                <a:gd name="T65" fmla="*/ 30 h 75"/>
                <a:gd name="T66" fmla="*/ 5 w 87"/>
                <a:gd name="T67" fmla="*/ 28 h 75"/>
                <a:gd name="T68" fmla="*/ 3 w 87"/>
                <a:gd name="T69" fmla="*/ 26 h 75"/>
                <a:gd name="T70" fmla="*/ 1 w 87"/>
                <a:gd name="T71" fmla="*/ 26 h 75"/>
                <a:gd name="T72" fmla="*/ 1 w 87"/>
                <a:gd name="T73" fmla="*/ 28 h 75"/>
                <a:gd name="T74" fmla="*/ 0 w 87"/>
                <a:gd name="T75" fmla="*/ 32 h 75"/>
                <a:gd name="T76" fmla="*/ 0 w 87"/>
                <a:gd name="T77" fmla="*/ 36 h 75"/>
                <a:gd name="T78" fmla="*/ 6 w 87"/>
                <a:gd name="T79" fmla="*/ 41 h 75"/>
                <a:gd name="T80" fmla="*/ 14 w 87"/>
                <a:gd name="T81" fmla="*/ 46 h 75"/>
                <a:gd name="T82" fmla="*/ 16 w 87"/>
                <a:gd name="T83" fmla="*/ 53 h 75"/>
                <a:gd name="T84" fmla="*/ 12 w 87"/>
                <a:gd name="T85" fmla="*/ 57 h 75"/>
                <a:gd name="T86" fmla="*/ 5 w 87"/>
                <a:gd name="T87" fmla="*/ 59 h 75"/>
                <a:gd name="T88" fmla="*/ 4 w 87"/>
                <a:gd name="T89" fmla="*/ 61 h 75"/>
                <a:gd name="T90" fmla="*/ 15 w 87"/>
                <a:gd name="T91" fmla="*/ 71 h 75"/>
                <a:gd name="T92" fmla="*/ 35 w 87"/>
                <a:gd name="T93" fmla="*/ 74 h 75"/>
                <a:gd name="T94" fmla="*/ 54 w 87"/>
                <a:gd name="T95" fmla="*/ 72 h 75"/>
                <a:gd name="T96" fmla="*/ 60 w 87"/>
                <a:gd name="T97" fmla="*/ 68 h 75"/>
                <a:gd name="T98" fmla="*/ 62 w 87"/>
                <a:gd name="T99" fmla="*/ 65 h 75"/>
                <a:gd name="T100" fmla="*/ 63 w 87"/>
                <a:gd name="T101" fmla="*/ 59 h 75"/>
                <a:gd name="T102" fmla="*/ 60 w 87"/>
                <a:gd name="T103" fmla="*/ 56 h 75"/>
                <a:gd name="T104" fmla="*/ 55 w 87"/>
                <a:gd name="T105" fmla="*/ 51 h 75"/>
                <a:gd name="T106" fmla="*/ 48 w 87"/>
                <a:gd name="T107" fmla="*/ 47 h 75"/>
                <a:gd name="T108" fmla="*/ 49 w 87"/>
                <a:gd name="T109" fmla="*/ 43 h 75"/>
                <a:gd name="T110" fmla="*/ 56 w 87"/>
                <a:gd name="T111" fmla="*/ 42 h 75"/>
                <a:gd name="T112" fmla="*/ 66 w 87"/>
                <a:gd name="T113" fmla="*/ 41 h 75"/>
                <a:gd name="T114" fmla="*/ 69 w 87"/>
                <a:gd name="T115" fmla="*/ 38 h 75"/>
                <a:gd name="T116" fmla="*/ 67 w 87"/>
                <a:gd name="T117" fmla="*/ 35 h 75"/>
                <a:gd name="T118" fmla="*/ 64 w 87"/>
                <a:gd name="T119" fmla="*/ 31 h 75"/>
                <a:gd name="T120" fmla="*/ 64 w 87"/>
                <a:gd name="T121" fmla="*/ 26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
                <a:gd name="T184" fmla="*/ 0 h 75"/>
                <a:gd name="T185" fmla="*/ 87 w 87"/>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 h="75">
                  <a:moveTo>
                    <a:pt x="64" y="26"/>
                  </a:moveTo>
                  <a:lnTo>
                    <a:pt x="64" y="26"/>
                  </a:lnTo>
                  <a:lnTo>
                    <a:pt x="66" y="25"/>
                  </a:lnTo>
                  <a:lnTo>
                    <a:pt x="68" y="25"/>
                  </a:lnTo>
                  <a:lnTo>
                    <a:pt x="70" y="24"/>
                  </a:lnTo>
                  <a:lnTo>
                    <a:pt x="72" y="24"/>
                  </a:lnTo>
                  <a:lnTo>
                    <a:pt x="74" y="23"/>
                  </a:lnTo>
                  <a:lnTo>
                    <a:pt x="76" y="23"/>
                  </a:lnTo>
                  <a:lnTo>
                    <a:pt x="78" y="21"/>
                  </a:lnTo>
                  <a:lnTo>
                    <a:pt x="80" y="21"/>
                  </a:lnTo>
                  <a:lnTo>
                    <a:pt x="82" y="19"/>
                  </a:lnTo>
                  <a:lnTo>
                    <a:pt x="84" y="17"/>
                  </a:lnTo>
                  <a:lnTo>
                    <a:pt x="85" y="17"/>
                  </a:lnTo>
                  <a:lnTo>
                    <a:pt x="86" y="15"/>
                  </a:lnTo>
                  <a:lnTo>
                    <a:pt x="85" y="15"/>
                  </a:lnTo>
                  <a:lnTo>
                    <a:pt x="85" y="14"/>
                  </a:lnTo>
                  <a:lnTo>
                    <a:pt x="84" y="14"/>
                  </a:lnTo>
                  <a:lnTo>
                    <a:pt x="84" y="12"/>
                  </a:lnTo>
                  <a:lnTo>
                    <a:pt x="82" y="12"/>
                  </a:lnTo>
                  <a:lnTo>
                    <a:pt x="82" y="9"/>
                  </a:lnTo>
                  <a:lnTo>
                    <a:pt x="81" y="9"/>
                  </a:lnTo>
                  <a:lnTo>
                    <a:pt x="81" y="8"/>
                  </a:lnTo>
                  <a:lnTo>
                    <a:pt x="79" y="8"/>
                  </a:lnTo>
                  <a:lnTo>
                    <a:pt x="78" y="8"/>
                  </a:lnTo>
                  <a:lnTo>
                    <a:pt x="76" y="8"/>
                  </a:lnTo>
                  <a:lnTo>
                    <a:pt x="76" y="6"/>
                  </a:lnTo>
                  <a:lnTo>
                    <a:pt x="74" y="6"/>
                  </a:lnTo>
                  <a:lnTo>
                    <a:pt x="74" y="4"/>
                  </a:lnTo>
                  <a:lnTo>
                    <a:pt x="72" y="4"/>
                  </a:lnTo>
                  <a:lnTo>
                    <a:pt x="72" y="2"/>
                  </a:lnTo>
                  <a:lnTo>
                    <a:pt x="70" y="2"/>
                  </a:lnTo>
                  <a:lnTo>
                    <a:pt x="69" y="2"/>
                  </a:lnTo>
                  <a:lnTo>
                    <a:pt x="67" y="2"/>
                  </a:lnTo>
                  <a:lnTo>
                    <a:pt x="66" y="2"/>
                  </a:lnTo>
                  <a:lnTo>
                    <a:pt x="64" y="2"/>
                  </a:lnTo>
                  <a:lnTo>
                    <a:pt x="62" y="2"/>
                  </a:lnTo>
                  <a:lnTo>
                    <a:pt x="62" y="1"/>
                  </a:lnTo>
                  <a:lnTo>
                    <a:pt x="60" y="1"/>
                  </a:lnTo>
                  <a:lnTo>
                    <a:pt x="58" y="1"/>
                  </a:lnTo>
                  <a:lnTo>
                    <a:pt x="56" y="1"/>
                  </a:lnTo>
                  <a:lnTo>
                    <a:pt x="54" y="1"/>
                  </a:lnTo>
                  <a:lnTo>
                    <a:pt x="53" y="1"/>
                  </a:lnTo>
                  <a:lnTo>
                    <a:pt x="53" y="0"/>
                  </a:lnTo>
                  <a:lnTo>
                    <a:pt x="51" y="1"/>
                  </a:lnTo>
                  <a:lnTo>
                    <a:pt x="49" y="1"/>
                  </a:lnTo>
                  <a:lnTo>
                    <a:pt x="47" y="1"/>
                  </a:lnTo>
                  <a:lnTo>
                    <a:pt x="45" y="1"/>
                  </a:lnTo>
                  <a:lnTo>
                    <a:pt x="44" y="1"/>
                  </a:lnTo>
                  <a:lnTo>
                    <a:pt x="42" y="1"/>
                  </a:lnTo>
                  <a:lnTo>
                    <a:pt x="40" y="2"/>
                  </a:lnTo>
                  <a:lnTo>
                    <a:pt x="38" y="2"/>
                  </a:lnTo>
                  <a:lnTo>
                    <a:pt x="36" y="2"/>
                  </a:lnTo>
                  <a:lnTo>
                    <a:pt x="34" y="2"/>
                  </a:lnTo>
                  <a:lnTo>
                    <a:pt x="33" y="2"/>
                  </a:lnTo>
                  <a:lnTo>
                    <a:pt x="31" y="4"/>
                  </a:lnTo>
                  <a:lnTo>
                    <a:pt x="30" y="4"/>
                  </a:lnTo>
                  <a:lnTo>
                    <a:pt x="28" y="4"/>
                  </a:lnTo>
                  <a:lnTo>
                    <a:pt x="26" y="4"/>
                  </a:lnTo>
                  <a:lnTo>
                    <a:pt x="25" y="4"/>
                  </a:lnTo>
                  <a:lnTo>
                    <a:pt x="23" y="4"/>
                  </a:lnTo>
                  <a:lnTo>
                    <a:pt x="22" y="6"/>
                  </a:lnTo>
                  <a:lnTo>
                    <a:pt x="20" y="6"/>
                  </a:lnTo>
                  <a:lnTo>
                    <a:pt x="18" y="6"/>
                  </a:lnTo>
                  <a:lnTo>
                    <a:pt x="16" y="6"/>
                  </a:lnTo>
                  <a:lnTo>
                    <a:pt x="15" y="6"/>
                  </a:lnTo>
                  <a:lnTo>
                    <a:pt x="12" y="7"/>
                  </a:lnTo>
                  <a:lnTo>
                    <a:pt x="11" y="7"/>
                  </a:lnTo>
                  <a:lnTo>
                    <a:pt x="9" y="7"/>
                  </a:lnTo>
                  <a:lnTo>
                    <a:pt x="8" y="7"/>
                  </a:lnTo>
                  <a:lnTo>
                    <a:pt x="7" y="7"/>
                  </a:lnTo>
                  <a:lnTo>
                    <a:pt x="6" y="7"/>
                  </a:lnTo>
                  <a:lnTo>
                    <a:pt x="5" y="7"/>
                  </a:lnTo>
                  <a:lnTo>
                    <a:pt x="5" y="9"/>
                  </a:lnTo>
                  <a:lnTo>
                    <a:pt x="5" y="11"/>
                  </a:lnTo>
                  <a:lnTo>
                    <a:pt x="5" y="13"/>
                  </a:lnTo>
                  <a:lnTo>
                    <a:pt x="7" y="13"/>
                  </a:lnTo>
                  <a:lnTo>
                    <a:pt x="7" y="15"/>
                  </a:lnTo>
                  <a:lnTo>
                    <a:pt x="7" y="16"/>
                  </a:lnTo>
                  <a:lnTo>
                    <a:pt x="9" y="16"/>
                  </a:lnTo>
                  <a:lnTo>
                    <a:pt x="9" y="17"/>
                  </a:lnTo>
                  <a:lnTo>
                    <a:pt x="10" y="17"/>
                  </a:lnTo>
                  <a:lnTo>
                    <a:pt x="12" y="17"/>
                  </a:lnTo>
                  <a:lnTo>
                    <a:pt x="12" y="19"/>
                  </a:lnTo>
                  <a:lnTo>
                    <a:pt x="12" y="21"/>
                  </a:lnTo>
                  <a:lnTo>
                    <a:pt x="15" y="21"/>
                  </a:lnTo>
                  <a:lnTo>
                    <a:pt x="15" y="23"/>
                  </a:lnTo>
                  <a:lnTo>
                    <a:pt x="16" y="23"/>
                  </a:lnTo>
                  <a:lnTo>
                    <a:pt x="17" y="23"/>
                  </a:lnTo>
                  <a:lnTo>
                    <a:pt x="19" y="23"/>
                  </a:lnTo>
                  <a:lnTo>
                    <a:pt x="19" y="25"/>
                  </a:lnTo>
                  <a:lnTo>
                    <a:pt x="20" y="25"/>
                  </a:lnTo>
                  <a:lnTo>
                    <a:pt x="20" y="27"/>
                  </a:lnTo>
                  <a:lnTo>
                    <a:pt x="22" y="27"/>
                  </a:lnTo>
                  <a:lnTo>
                    <a:pt x="22" y="29"/>
                  </a:lnTo>
                  <a:lnTo>
                    <a:pt x="23" y="29"/>
                  </a:lnTo>
                  <a:lnTo>
                    <a:pt x="24" y="29"/>
                  </a:lnTo>
                  <a:lnTo>
                    <a:pt x="22" y="31"/>
                  </a:lnTo>
                  <a:lnTo>
                    <a:pt x="19" y="32"/>
                  </a:lnTo>
                  <a:lnTo>
                    <a:pt x="18" y="32"/>
                  </a:lnTo>
                  <a:lnTo>
                    <a:pt x="16" y="32"/>
                  </a:lnTo>
                  <a:lnTo>
                    <a:pt x="15" y="32"/>
                  </a:lnTo>
                  <a:lnTo>
                    <a:pt x="12" y="32"/>
                  </a:lnTo>
                  <a:lnTo>
                    <a:pt x="12" y="30"/>
                  </a:lnTo>
                  <a:lnTo>
                    <a:pt x="10" y="30"/>
                  </a:lnTo>
                  <a:lnTo>
                    <a:pt x="9" y="30"/>
                  </a:lnTo>
                  <a:lnTo>
                    <a:pt x="7" y="30"/>
                  </a:lnTo>
                  <a:lnTo>
                    <a:pt x="7" y="28"/>
                  </a:lnTo>
                  <a:lnTo>
                    <a:pt x="5" y="28"/>
                  </a:lnTo>
                  <a:lnTo>
                    <a:pt x="5" y="26"/>
                  </a:lnTo>
                  <a:lnTo>
                    <a:pt x="3" y="26"/>
                  </a:lnTo>
                  <a:lnTo>
                    <a:pt x="3" y="25"/>
                  </a:lnTo>
                  <a:lnTo>
                    <a:pt x="1" y="26"/>
                  </a:lnTo>
                  <a:lnTo>
                    <a:pt x="1" y="28"/>
                  </a:lnTo>
                  <a:lnTo>
                    <a:pt x="0" y="30"/>
                  </a:lnTo>
                  <a:lnTo>
                    <a:pt x="0" y="32"/>
                  </a:lnTo>
                  <a:lnTo>
                    <a:pt x="0" y="34"/>
                  </a:lnTo>
                  <a:lnTo>
                    <a:pt x="0" y="36"/>
                  </a:lnTo>
                  <a:lnTo>
                    <a:pt x="0" y="37"/>
                  </a:lnTo>
                  <a:lnTo>
                    <a:pt x="1" y="37"/>
                  </a:lnTo>
                  <a:lnTo>
                    <a:pt x="2" y="39"/>
                  </a:lnTo>
                  <a:lnTo>
                    <a:pt x="4" y="39"/>
                  </a:lnTo>
                  <a:lnTo>
                    <a:pt x="6" y="41"/>
                  </a:lnTo>
                  <a:lnTo>
                    <a:pt x="8" y="41"/>
                  </a:lnTo>
                  <a:lnTo>
                    <a:pt x="8" y="43"/>
                  </a:lnTo>
                  <a:lnTo>
                    <a:pt x="10" y="45"/>
                  </a:lnTo>
                  <a:lnTo>
                    <a:pt x="12" y="46"/>
                  </a:lnTo>
                  <a:lnTo>
                    <a:pt x="14" y="46"/>
                  </a:lnTo>
                  <a:lnTo>
                    <a:pt x="14" y="48"/>
                  </a:lnTo>
                  <a:lnTo>
                    <a:pt x="16" y="49"/>
                  </a:lnTo>
                  <a:lnTo>
                    <a:pt x="16" y="51"/>
                  </a:lnTo>
                  <a:lnTo>
                    <a:pt x="17" y="51"/>
                  </a:lnTo>
                  <a:lnTo>
                    <a:pt x="16" y="53"/>
                  </a:lnTo>
                  <a:lnTo>
                    <a:pt x="15" y="55"/>
                  </a:lnTo>
                  <a:lnTo>
                    <a:pt x="12" y="57"/>
                  </a:lnTo>
                  <a:lnTo>
                    <a:pt x="10" y="58"/>
                  </a:lnTo>
                  <a:lnTo>
                    <a:pt x="8" y="59"/>
                  </a:lnTo>
                  <a:lnTo>
                    <a:pt x="7" y="59"/>
                  </a:lnTo>
                  <a:lnTo>
                    <a:pt x="5" y="59"/>
                  </a:lnTo>
                  <a:lnTo>
                    <a:pt x="4" y="61"/>
                  </a:lnTo>
                  <a:lnTo>
                    <a:pt x="4" y="63"/>
                  </a:lnTo>
                  <a:lnTo>
                    <a:pt x="6" y="65"/>
                  </a:lnTo>
                  <a:lnTo>
                    <a:pt x="8" y="67"/>
                  </a:lnTo>
                  <a:lnTo>
                    <a:pt x="11" y="69"/>
                  </a:lnTo>
                  <a:lnTo>
                    <a:pt x="15" y="71"/>
                  </a:lnTo>
                  <a:lnTo>
                    <a:pt x="18" y="72"/>
                  </a:lnTo>
                  <a:lnTo>
                    <a:pt x="22" y="73"/>
                  </a:lnTo>
                  <a:lnTo>
                    <a:pt x="27" y="73"/>
                  </a:lnTo>
                  <a:lnTo>
                    <a:pt x="31" y="74"/>
                  </a:lnTo>
                  <a:lnTo>
                    <a:pt x="35" y="74"/>
                  </a:lnTo>
                  <a:lnTo>
                    <a:pt x="39" y="74"/>
                  </a:lnTo>
                  <a:lnTo>
                    <a:pt x="44" y="74"/>
                  </a:lnTo>
                  <a:lnTo>
                    <a:pt x="47" y="74"/>
                  </a:lnTo>
                  <a:lnTo>
                    <a:pt x="51" y="72"/>
                  </a:lnTo>
                  <a:lnTo>
                    <a:pt x="54" y="72"/>
                  </a:lnTo>
                  <a:lnTo>
                    <a:pt x="58" y="70"/>
                  </a:lnTo>
                  <a:lnTo>
                    <a:pt x="60" y="68"/>
                  </a:lnTo>
                  <a:lnTo>
                    <a:pt x="60" y="67"/>
                  </a:lnTo>
                  <a:lnTo>
                    <a:pt x="62" y="65"/>
                  </a:lnTo>
                  <a:lnTo>
                    <a:pt x="62" y="63"/>
                  </a:lnTo>
                  <a:lnTo>
                    <a:pt x="63" y="61"/>
                  </a:lnTo>
                  <a:lnTo>
                    <a:pt x="63" y="59"/>
                  </a:lnTo>
                  <a:lnTo>
                    <a:pt x="64" y="58"/>
                  </a:lnTo>
                  <a:lnTo>
                    <a:pt x="62" y="58"/>
                  </a:lnTo>
                  <a:lnTo>
                    <a:pt x="62" y="56"/>
                  </a:lnTo>
                  <a:lnTo>
                    <a:pt x="60" y="56"/>
                  </a:lnTo>
                  <a:lnTo>
                    <a:pt x="60" y="54"/>
                  </a:lnTo>
                  <a:lnTo>
                    <a:pt x="58" y="54"/>
                  </a:lnTo>
                  <a:lnTo>
                    <a:pt x="57" y="52"/>
                  </a:lnTo>
                  <a:lnTo>
                    <a:pt x="55" y="52"/>
                  </a:lnTo>
                  <a:lnTo>
                    <a:pt x="55" y="51"/>
                  </a:lnTo>
                  <a:lnTo>
                    <a:pt x="53" y="51"/>
                  </a:lnTo>
                  <a:lnTo>
                    <a:pt x="52" y="49"/>
                  </a:lnTo>
                  <a:lnTo>
                    <a:pt x="50" y="49"/>
                  </a:lnTo>
                  <a:lnTo>
                    <a:pt x="50" y="47"/>
                  </a:lnTo>
                  <a:lnTo>
                    <a:pt x="48" y="47"/>
                  </a:lnTo>
                  <a:lnTo>
                    <a:pt x="48" y="45"/>
                  </a:lnTo>
                  <a:lnTo>
                    <a:pt x="49" y="43"/>
                  </a:lnTo>
                  <a:lnTo>
                    <a:pt x="51" y="42"/>
                  </a:lnTo>
                  <a:lnTo>
                    <a:pt x="53" y="42"/>
                  </a:lnTo>
                  <a:lnTo>
                    <a:pt x="54" y="42"/>
                  </a:lnTo>
                  <a:lnTo>
                    <a:pt x="56" y="42"/>
                  </a:lnTo>
                  <a:lnTo>
                    <a:pt x="58" y="41"/>
                  </a:lnTo>
                  <a:lnTo>
                    <a:pt x="60" y="41"/>
                  </a:lnTo>
                  <a:lnTo>
                    <a:pt x="61" y="41"/>
                  </a:lnTo>
                  <a:lnTo>
                    <a:pt x="63" y="41"/>
                  </a:lnTo>
                  <a:lnTo>
                    <a:pt x="66" y="41"/>
                  </a:lnTo>
                  <a:lnTo>
                    <a:pt x="67" y="40"/>
                  </a:lnTo>
                  <a:lnTo>
                    <a:pt x="68" y="40"/>
                  </a:lnTo>
                  <a:lnTo>
                    <a:pt x="70" y="38"/>
                  </a:lnTo>
                  <a:lnTo>
                    <a:pt x="69" y="38"/>
                  </a:lnTo>
                  <a:lnTo>
                    <a:pt x="69" y="36"/>
                  </a:lnTo>
                  <a:lnTo>
                    <a:pt x="67" y="36"/>
                  </a:lnTo>
                  <a:lnTo>
                    <a:pt x="67" y="35"/>
                  </a:lnTo>
                  <a:lnTo>
                    <a:pt x="67" y="33"/>
                  </a:lnTo>
                  <a:lnTo>
                    <a:pt x="65" y="33"/>
                  </a:lnTo>
                  <a:lnTo>
                    <a:pt x="65" y="31"/>
                  </a:lnTo>
                  <a:lnTo>
                    <a:pt x="64" y="31"/>
                  </a:lnTo>
                  <a:lnTo>
                    <a:pt x="64" y="30"/>
                  </a:lnTo>
                  <a:lnTo>
                    <a:pt x="63" y="30"/>
                  </a:lnTo>
                  <a:lnTo>
                    <a:pt x="63" y="28"/>
                  </a:lnTo>
                  <a:lnTo>
                    <a:pt x="64" y="26"/>
                  </a:lnTo>
                </a:path>
              </a:pathLst>
            </a:custGeom>
            <a:solidFill>
              <a:srgbClr val="37605E"/>
            </a:solidFill>
            <a:ln w="9525">
              <a:noFill/>
              <a:round/>
              <a:headEnd/>
              <a:tailEnd/>
            </a:ln>
          </p:spPr>
          <p:txBody>
            <a:bodyPr/>
            <a:lstStyle/>
            <a:p>
              <a:pPr>
                <a:defRPr/>
              </a:pPr>
              <a:endParaRPr lang="en-US" dirty="0"/>
            </a:p>
          </p:txBody>
        </p:sp>
        <p:sp>
          <p:nvSpPr>
            <p:cNvPr id="12580" name="AutoShape 317"/>
            <p:cNvSpPr>
              <a:spLocks noChangeArrowheads="1"/>
            </p:cNvSpPr>
            <p:nvPr/>
          </p:nvSpPr>
          <p:spPr bwMode="auto">
            <a:xfrm flipV="1">
              <a:off x="4471" y="3588"/>
              <a:ext cx="2" cy="9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81" name="AutoShape 318"/>
            <p:cNvSpPr>
              <a:spLocks noChangeArrowheads="1"/>
            </p:cNvSpPr>
            <p:nvPr/>
          </p:nvSpPr>
          <p:spPr bwMode="auto">
            <a:xfrm flipV="1">
              <a:off x="4467" y="3593"/>
              <a:ext cx="1" cy="8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82" name="AutoShape 319"/>
            <p:cNvSpPr>
              <a:spLocks noChangeArrowheads="1"/>
            </p:cNvSpPr>
            <p:nvPr/>
          </p:nvSpPr>
          <p:spPr bwMode="auto">
            <a:xfrm flipV="1">
              <a:off x="4461" y="3593"/>
              <a:ext cx="2" cy="8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83" name="AutoShape 320"/>
            <p:cNvSpPr>
              <a:spLocks noChangeArrowheads="1"/>
            </p:cNvSpPr>
            <p:nvPr/>
          </p:nvSpPr>
          <p:spPr bwMode="auto">
            <a:xfrm flipV="1">
              <a:off x="4456" y="3593"/>
              <a:ext cx="1" cy="93"/>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84" name="AutoShape 321"/>
            <p:cNvSpPr>
              <a:spLocks noChangeArrowheads="1"/>
            </p:cNvSpPr>
            <p:nvPr/>
          </p:nvSpPr>
          <p:spPr bwMode="auto">
            <a:xfrm flipV="1">
              <a:off x="4449" y="3599"/>
              <a:ext cx="1" cy="8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85" name="AutoShape 322"/>
            <p:cNvSpPr>
              <a:spLocks noChangeArrowheads="1"/>
            </p:cNvSpPr>
            <p:nvPr/>
          </p:nvSpPr>
          <p:spPr bwMode="auto">
            <a:xfrm flipV="1">
              <a:off x="4445" y="3600"/>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86" name="AutoShape 323"/>
            <p:cNvSpPr>
              <a:spLocks noChangeArrowheads="1"/>
            </p:cNvSpPr>
            <p:nvPr/>
          </p:nvSpPr>
          <p:spPr bwMode="auto">
            <a:xfrm flipV="1">
              <a:off x="4440" y="3600"/>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87" name="AutoShape 324"/>
            <p:cNvSpPr>
              <a:spLocks noChangeArrowheads="1"/>
            </p:cNvSpPr>
            <p:nvPr/>
          </p:nvSpPr>
          <p:spPr bwMode="auto">
            <a:xfrm flipV="1">
              <a:off x="4434" y="3607"/>
              <a:ext cx="0" cy="7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88" name="AutoShape 325"/>
            <p:cNvSpPr>
              <a:spLocks noChangeArrowheads="1"/>
            </p:cNvSpPr>
            <p:nvPr/>
          </p:nvSpPr>
          <p:spPr bwMode="auto">
            <a:xfrm flipV="1">
              <a:off x="4427" y="3607"/>
              <a:ext cx="1" cy="7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89" name="AutoShape 326"/>
            <p:cNvSpPr>
              <a:spLocks noChangeArrowheads="1"/>
            </p:cNvSpPr>
            <p:nvPr/>
          </p:nvSpPr>
          <p:spPr bwMode="auto">
            <a:xfrm flipV="1">
              <a:off x="4424" y="3607"/>
              <a:ext cx="1" cy="7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90" name="AutoShape 327"/>
            <p:cNvSpPr>
              <a:spLocks noChangeArrowheads="1"/>
            </p:cNvSpPr>
            <p:nvPr/>
          </p:nvSpPr>
          <p:spPr bwMode="auto">
            <a:xfrm flipV="1">
              <a:off x="4418" y="3612"/>
              <a:ext cx="2" cy="7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91" name="AutoShape 328"/>
            <p:cNvSpPr>
              <a:spLocks noChangeArrowheads="1"/>
            </p:cNvSpPr>
            <p:nvPr/>
          </p:nvSpPr>
          <p:spPr bwMode="auto">
            <a:xfrm flipV="1">
              <a:off x="4411" y="3613"/>
              <a:ext cx="1" cy="74"/>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92" name="AutoShape 329"/>
            <p:cNvSpPr>
              <a:spLocks noChangeArrowheads="1"/>
            </p:cNvSpPr>
            <p:nvPr/>
          </p:nvSpPr>
          <p:spPr bwMode="auto">
            <a:xfrm flipV="1">
              <a:off x="4406" y="3616"/>
              <a:ext cx="2"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93" name="AutoShape 330"/>
            <p:cNvSpPr>
              <a:spLocks noChangeArrowheads="1"/>
            </p:cNvSpPr>
            <p:nvPr/>
          </p:nvSpPr>
          <p:spPr bwMode="auto">
            <a:xfrm flipV="1">
              <a:off x="4506" y="3576"/>
              <a:ext cx="1"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94" name="AutoShape 331"/>
            <p:cNvSpPr>
              <a:spLocks noChangeArrowheads="1"/>
            </p:cNvSpPr>
            <p:nvPr/>
          </p:nvSpPr>
          <p:spPr bwMode="auto">
            <a:xfrm flipV="1">
              <a:off x="4499" y="3580"/>
              <a:ext cx="2" cy="10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95" name="AutoShape 332"/>
            <p:cNvSpPr>
              <a:spLocks noChangeArrowheads="1"/>
            </p:cNvSpPr>
            <p:nvPr/>
          </p:nvSpPr>
          <p:spPr bwMode="auto">
            <a:xfrm flipV="1">
              <a:off x="4495" y="3582"/>
              <a:ext cx="0"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96" name="AutoShape 333"/>
            <p:cNvSpPr>
              <a:spLocks noChangeArrowheads="1"/>
            </p:cNvSpPr>
            <p:nvPr/>
          </p:nvSpPr>
          <p:spPr bwMode="auto">
            <a:xfrm flipV="1">
              <a:off x="4489" y="3582"/>
              <a:ext cx="0"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97" name="AutoShape 334"/>
            <p:cNvSpPr>
              <a:spLocks noChangeArrowheads="1"/>
            </p:cNvSpPr>
            <p:nvPr/>
          </p:nvSpPr>
          <p:spPr bwMode="auto">
            <a:xfrm flipV="1">
              <a:off x="4484" y="3582"/>
              <a:ext cx="2"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98" name="AutoShape 335"/>
            <p:cNvSpPr>
              <a:spLocks noChangeArrowheads="1"/>
            </p:cNvSpPr>
            <p:nvPr/>
          </p:nvSpPr>
          <p:spPr bwMode="auto">
            <a:xfrm flipV="1">
              <a:off x="4479" y="3588"/>
              <a:ext cx="0" cy="9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12599" name="Freeform 336"/>
            <p:cNvSpPr>
              <a:spLocks/>
            </p:cNvSpPr>
            <p:nvPr/>
          </p:nvSpPr>
          <p:spPr bwMode="auto">
            <a:xfrm>
              <a:off x="4471" y="363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000000"/>
            </a:solidFill>
            <a:ln w="9216">
              <a:solidFill>
                <a:srgbClr val="000000"/>
              </a:solidFill>
              <a:round/>
              <a:headEnd/>
              <a:tailEnd/>
            </a:ln>
          </p:spPr>
          <p:txBody>
            <a:bodyPr/>
            <a:lstStyle/>
            <a:p>
              <a:pPr>
                <a:defRPr/>
              </a:pPr>
              <a:endParaRPr lang="en-US" dirty="0"/>
            </a:p>
          </p:txBody>
        </p:sp>
        <p:sp>
          <p:nvSpPr>
            <p:cNvPr id="12600" name="AutoShape 337"/>
            <p:cNvSpPr>
              <a:spLocks noChangeArrowheads="1"/>
            </p:cNvSpPr>
            <p:nvPr/>
          </p:nvSpPr>
          <p:spPr bwMode="auto">
            <a:xfrm flipV="1">
              <a:off x="4446" y="3692"/>
              <a:ext cx="3" cy="29"/>
            </a:xfrm>
            <a:prstGeom prst="roundRect">
              <a:avLst>
                <a:gd name="adj" fmla="val 0"/>
              </a:avLst>
            </a:prstGeom>
            <a:solidFill>
              <a:srgbClr val="E1E1E1"/>
            </a:solidFill>
            <a:ln w="9216">
              <a:solidFill>
                <a:srgbClr val="E1E1E1"/>
              </a:solidFill>
              <a:round/>
              <a:headEnd/>
              <a:tailEnd/>
            </a:ln>
          </p:spPr>
          <p:txBody>
            <a:bodyPr wrap="none" anchor="ctr"/>
            <a:lstStyle/>
            <a:p>
              <a:pPr>
                <a:defRPr/>
              </a:pPr>
              <a:endParaRPr lang="en-US" dirty="0"/>
            </a:p>
          </p:txBody>
        </p:sp>
        <p:sp>
          <p:nvSpPr>
            <p:cNvPr id="12601" name="AutoShape 338"/>
            <p:cNvSpPr>
              <a:spLocks noChangeArrowheads="1"/>
            </p:cNvSpPr>
            <p:nvPr/>
          </p:nvSpPr>
          <p:spPr bwMode="auto">
            <a:xfrm flipV="1">
              <a:off x="4487" y="3689"/>
              <a:ext cx="2" cy="39"/>
            </a:xfrm>
            <a:prstGeom prst="roundRect">
              <a:avLst>
                <a:gd name="adj" fmla="val 0"/>
              </a:avLst>
            </a:prstGeom>
            <a:solidFill>
              <a:srgbClr val="E1E1E1"/>
            </a:solidFill>
            <a:ln w="9216">
              <a:solidFill>
                <a:srgbClr val="E1E1E1"/>
              </a:solidFill>
              <a:round/>
              <a:headEnd/>
              <a:tailEnd/>
            </a:ln>
          </p:spPr>
          <p:txBody>
            <a:bodyPr wrap="none" anchor="ctr"/>
            <a:lstStyle/>
            <a:p>
              <a:pPr>
                <a:defRPr/>
              </a:pPr>
              <a:endParaRPr lang="en-US" dirty="0"/>
            </a:p>
          </p:txBody>
        </p:sp>
        <p:sp>
          <p:nvSpPr>
            <p:cNvPr id="12602" name="Freeform 339"/>
            <p:cNvSpPr>
              <a:spLocks/>
            </p:cNvSpPr>
            <p:nvPr/>
          </p:nvSpPr>
          <p:spPr bwMode="auto">
            <a:xfrm>
              <a:off x="4513" y="3590"/>
              <a:ext cx="113" cy="52"/>
            </a:xfrm>
            <a:custGeom>
              <a:avLst/>
              <a:gdLst>
                <a:gd name="T0" fmla="*/ 0 w 113"/>
                <a:gd name="T1" fmla="*/ 0 h 52"/>
                <a:gd name="T2" fmla="*/ 0 w 113"/>
                <a:gd name="T3" fmla="*/ 17 h 52"/>
                <a:gd name="T4" fmla="*/ 112 w 113"/>
                <a:gd name="T5" fmla="*/ 51 h 52"/>
                <a:gd name="T6" fmla="*/ 112 w 113"/>
                <a:gd name="T7" fmla="*/ 41 h 52"/>
                <a:gd name="T8" fmla="*/ 0 w 113"/>
                <a:gd name="T9" fmla="*/ 0 h 52"/>
                <a:gd name="T10" fmla="*/ 0 w 113"/>
                <a:gd name="T11" fmla="*/ 0 h 52"/>
                <a:gd name="T12" fmla="*/ 0 60000 65536"/>
                <a:gd name="T13" fmla="*/ 0 60000 65536"/>
                <a:gd name="T14" fmla="*/ 0 60000 65536"/>
                <a:gd name="T15" fmla="*/ 0 60000 65536"/>
                <a:gd name="T16" fmla="*/ 0 60000 65536"/>
                <a:gd name="T17" fmla="*/ 0 60000 65536"/>
                <a:gd name="T18" fmla="*/ 0 w 113"/>
                <a:gd name="T19" fmla="*/ 0 h 52"/>
                <a:gd name="T20" fmla="*/ 113 w 113"/>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13" h="52">
                  <a:moveTo>
                    <a:pt x="0" y="0"/>
                  </a:moveTo>
                  <a:lnTo>
                    <a:pt x="0" y="17"/>
                  </a:lnTo>
                  <a:lnTo>
                    <a:pt x="112" y="51"/>
                  </a:lnTo>
                  <a:lnTo>
                    <a:pt x="112" y="41"/>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12603" name="Freeform 340"/>
            <p:cNvSpPr>
              <a:spLocks/>
            </p:cNvSpPr>
            <p:nvPr/>
          </p:nvSpPr>
          <p:spPr bwMode="auto">
            <a:xfrm>
              <a:off x="4366" y="3589"/>
              <a:ext cx="148" cy="61"/>
            </a:xfrm>
            <a:custGeom>
              <a:avLst/>
              <a:gdLst>
                <a:gd name="T0" fmla="*/ 0 w 148"/>
                <a:gd name="T1" fmla="*/ 53 h 61"/>
                <a:gd name="T2" fmla="*/ 147 w 148"/>
                <a:gd name="T3" fmla="*/ 0 h 61"/>
                <a:gd name="T4" fmla="*/ 147 w 148"/>
                <a:gd name="T5" fmla="*/ 17 h 61"/>
                <a:gd name="T6" fmla="*/ 0 w 148"/>
                <a:gd name="T7" fmla="*/ 60 h 61"/>
                <a:gd name="T8" fmla="*/ 0 w 148"/>
                <a:gd name="T9" fmla="*/ 53 h 61"/>
                <a:gd name="T10" fmla="*/ 0 w 148"/>
                <a:gd name="T11" fmla="*/ 53 h 61"/>
                <a:gd name="T12" fmla="*/ 0 60000 65536"/>
                <a:gd name="T13" fmla="*/ 0 60000 65536"/>
                <a:gd name="T14" fmla="*/ 0 60000 65536"/>
                <a:gd name="T15" fmla="*/ 0 60000 65536"/>
                <a:gd name="T16" fmla="*/ 0 60000 65536"/>
                <a:gd name="T17" fmla="*/ 0 60000 65536"/>
                <a:gd name="T18" fmla="*/ 0 w 148"/>
                <a:gd name="T19" fmla="*/ 0 h 61"/>
                <a:gd name="T20" fmla="*/ 148 w 14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8" h="61">
                  <a:moveTo>
                    <a:pt x="0" y="53"/>
                  </a:moveTo>
                  <a:lnTo>
                    <a:pt x="147" y="0"/>
                  </a:lnTo>
                  <a:lnTo>
                    <a:pt x="147" y="17"/>
                  </a:lnTo>
                  <a:lnTo>
                    <a:pt x="0" y="60"/>
                  </a:lnTo>
                  <a:lnTo>
                    <a:pt x="0" y="53"/>
                  </a:lnTo>
                </a:path>
              </a:pathLst>
            </a:custGeom>
            <a:solidFill>
              <a:srgbClr val="E1E1E1"/>
            </a:solidFill>
            <a:ln w="9216">
              <a:solidFill>
                <a:srgbClr val="A2A2A2"/>
              </a:solidFill>
              <a:round/>
              <a:headEnd/>
              <a:tailEnd/>
            </a:ln>
          </p:spPr>
          <p:txBody>
            <a:bodyPr/>
            <a:lstStyle/>
            <a:p>
              <a:pPr>
                <a:defRPr/>
              </a:pPr>
              <a:endParaRPr lang="en-US" dirty="0"/>
            </a:p>
          </p:txBody>
        </p:sp>
        <p:sp>
          <p:nvSpPr>
            <p:cNvPr id="12604" name="Freeform 341"/>
            <p:cNvSpPr>
              <a:spLocks/>
            </p:cNvSpPr>
            <p:nvPr/>
          </p:nvSpPr>
          <p:spPr bwMode="auto">
            <a:xfrm>
              <a:off x="4366" y="3562"/>
              <a:ext cx="149" cy="70"/>
            </a:xfrm>
            <a:custGeom>
              <a:avLst/>
              <a:gdLst>
                <a:gd name="T0" fmla="*/ 0 w 149"/>
                <a:gd name="T1" fmla="*/ 65 h 70"/>
                <a:gd name="T2" fmla="*/ 0 w 149"/>
                <a:gd name="T3" fmla="*/ 69 h 70"/>
                <a:gd name="T4" fmla="*/ 148 w 149"/>
                <a:gd name="T5" fmla="*/ 16 h 70"/>
                <a:gd name="T6" fmla="*/ 146 w 149"/>
                <a:gd name="T7" fmla="*/ 0 h 70"/>
                <a:gd name="T8" fmla="*/ 0 w 149"/>
                <a:gd name="T9" fmla="*/ 65 h 70"/>
                <a:gd name="T10" fmla="*/ 0 w 149"/>
                <a:gd name="T11" fmla="*/ 65 h 70"/>
                <a:gd name="T12" fmla="*/ 0 60000 65536"/>
                <a:gd name="T13" fmla="*/ 0 60000 65536"/>
                <a:gd name="T14" fmla="*/ 0 60000 65536"/>
                <a:gd name="T15" fmla="*/ 0 60000 65536"/>
                <a:gd name="T16" fmla="*/ 0 60000 65536"/>
                <a:gd name="T17" fmla="*/ 0 60000 65536"/>
                <a:gd name="T18" fmla="*/ 0 w 149"/>
                <a:gd name="T19" fmla="*/ 0 h 70"/>
                <a:gd name="T20" fmla="*/ 149 w 149"/>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49" h="70">
                  <a:moveTo>
                    <a:pt x="0" y="65"/>
                  </a:moveTo>
                  <a:lnTo>
                    <a:pt x="0" y="69"/>
                  </a:lnTo>
                  <a:lnTo>
                    <a:pt x="148" y="16"/>
                  </a:lnTo>
                  <a:lnTo>
                    <a:pt x="146" y="0"/>
                  </a:lnTo>
                  <a:lnTo>
                    <a:pt x="0" y="65"/>
                  </a:lnTo>
                </a:path>
              </a:pathLst>
            </a:custGeom>
            <a:solidFill>
              <a:srgbClr val="C0C0C0"/>
            </a:solidFill>
            <a:ln w="9216">
              <a:solidFill>
                <a:srgbClr val="A2A2A2"/>
              </a:solidFill>
              <a:round/>
              <a:headEnd/>
              <a:tailEnd/>
            </a:ln>
          </p:spPr>
          <p:txBody>
            <a:bodyPr/>
            <a:lstStyle/>
            <a:p>
              <a:pPr>
                <a:defRPr/>
              </a:pPr>
              <a:endParaRPr lang="en-US" dirty="0"/>
            </a:p>
          </p:txBody>
        </p:sp>
        <p:sp>
          <p:nvSpPr>
            <p:cNvPr id="12605" name="Freeform 342"/>
            <p:cNvSpPr>
              <a:spLocks/>
            </p:cNvSpPr>
            <p:nvPr/>
          </p:nvSpPr>
          <p:spPr bwMode="auto">
            <a:xfrm>
              <a:off x="4366" y="3618"/>
              <a:ext cx="149" cy="48"/>
            </a:xfrm>
            <a:custGeom>
              <a:avLst/>
              <a:gdLst>
                <a:gd name="T0" fmla="*/ 0 w 149"/>
                <a:gd name="T1" fmla="*/ 40 h 48"/>
                <a:gd name="T2" fmla="*/ 148 w 149"/>
                <a:gd name="T3" fmla="*/ 0 h 48"/>
                <a:gd name="T4" fmla="*/ 147 w 149"/>
                <a:gd name="T5" fmla="*/ 13 h 48"/>
                <a:gd name="T6" fmla="*/ 0 w 149"/>
                <a:gd name="T7" fmla="*/ 47 h 48"/>
                <a:gd name="T8" fmla="*/ 0 w 149"/>
                <a:gd name="T9" fmla="*/ 40 h 48"/>
                <a:gd name="T10" fmla="*/ 0 w 149"/>
                <a:gd name="T11" fmla="*/ 40 h 48"/>
                <a:gd name="T12" fmla="*/ 0 60000 65536"/>
                <a:gd name="T13" fmla="*/ 0 60000 65536"/>
                <a:gd name="T14" fmla="*/ 0 60000 65536"/>
                <a:gd name="T15" fmla="*/ 0 60000 65536"/>
                <a:gd name="T16" fmla="*/ 0 60000 65536"/>
                <a:gd name="T17" fmla="*/ 0 60000 65536"/>
                <a:gd name="T18" fmla="*/ 0 w 149"/>
                <a:gd name="T19" fmla="*/ 0 h 48"/>
                <a:gd name="T20" fmla="*/ 149 w 14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49" h="48">
                  <a:moveTo>
                    <a:pt x="0" y="40"/>
                  </a:moveTo>
                  <a:lnTo>
                    <a:pt x="148" y="0"/>
                  </a:lnTo>
                  <a:lnTo>
                    <a:pt x="147" y="13"/>
                  </a:lnTo>
                  <a:lnTo>
                    <a:pt x="0" y="47"/>
                  </a:lnTo>
                  <a:lnTo>
                    <a:pt x="0" y="40"/>
                  </a:lnTo>
                </a:path>
              </a:pathLst>
            </a:custGeom>
            <a:solidFill>
              <a:srgbClr val="C0C0C0"/>
            </a:solidFill>
            <a:ln w="9216">
              <a:solidFill>
                <a:srgbClr val="A2A2A2"/>
              </a:solidFill>
              <a:round/>
              <a:headEnd/>
              <a:tailEnd/>
            </a:ln>
          </p:spPr>
          <p:txBody>
            <a:bodyPr/>
            <a:lstStyle/>
            <a:p>
              <a:pPr>
                <a:defRPr/>
              </a:pPr>
              <a:endParaRPr lang="en-US" dirty="0"/>
            </a:p>
          </p:txBody>
        </p:sp>
        <p:sp>
          <p:nvSpPr>
            <p:cNvPr id="12606" name="Freeform 343"/>
            <p:cNvSpPr>
              <a:spLocks/>
            </p:cNvSpPr>
            <p:nvPr/>
          </p:nvSpPr>
          <p:spPr bwMode="auto">
            <a:xfrm>
              <a:off x="4367" y="3642"/>
              <a:ext cx="147" cy="41"/>
            </a:xfrm>
            <a:custGeom>
              <a:avLst/>
              <a:gdLst>
                <a:gd name="T0" fmla="*/ 0 w 147"/>
                <a:gd name="T1" fmla="*/ 31 h 41"/>
                <a:gd name="T2" fmla="*/ 146 w 147"/>
                <a:gd name="T3" fmla="*/ 0 h 41"/>
                <a:gd name="T4" fmla="*/ 146 w 147"/>
                <a:gd name="T5" fmla="*/ 16 h 41"/>
                <a:gd name="T6" fmla="*/ 0 w 147"/>
                <a:gd name="T7" fmla="*/ 40 h 41"/>
                <a:gd name="T8" fmla="*/ 0 w 147"/>
                <a:gd name="T9" fmla="*/ 31 h 41"/>
                <a:gd name="T10" fmla="*/ 0 w 147"/>
                <a:gd name="T11" fmla="*/ 31 h 41"/>
                <a:gd name="T12" fmla="*/ 0 60000 65536"/>
                <a:gd name="T13" fmla="*/ 0 60000 65536"/>
                <a:gd name="T14" fmla="*/ 0 60000 65536"/>
                <a:gd name="T15" fmla="*/ 0 60000 65536"/>
                <a:gd name="T16" fmla="*/ 0 60000 65536"/>
                <a:gd name="T17" fmla="*/ 0 60000 65536"/>
                <a:gd name="T18" fmla="*/ 0 w 147"/>
                <a:gd name="T19" fmla="*/ 0 h 41"/>
                <a:gd name="T20" fmla="*/ 147 w 14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47" h="41">
                  <a:moveTo>
                    <a:pt x="0" y="31"/>
                  </a:moveTo>
                  <a:lnTo>
                    <a:pt x="146" y="0"/>
                  </a:lnTo>
                  <a:lnTo>
                    <a:pt x="146" y="16"/>
                  </a:lnTo>
                  <a:lnTo>
                    <a:pt x="0" y="40"/>
                  </a:lnTo>
                  <a:lnTo>
                    <a:pt x="0" y="31"/>
                  </a:lnTo>
                </a:path>
              </a:pathLst>
            </a:custGeom>
            <a:solidFill>
              <a:srgbClr val="E1E1E1"/>
            </a:solidFill>
            <a:ln w="9216">
              <a:solidFill>
                <a:srgbClr val="A2A2A2"/>
              </a:solidFill>
              <a:round/>
              <a:headEnd/>
              <a:tailEnd/>
            </a:ln>
          </p:spPr>
          <p:txBody>
            <a:bodyPr/>
            <a:lstStyle/>
            <a:p>
              <a:pPr>
                <a:defRPr/>
              </a:pPr>
              <a:endParaRPr lang="en-US" dirty="0"/>
            </a:p>
          </p:txBody>
        </p:sp>
        <p:sp>
          <p:nvSpPr>
            <p:cNvPr id="12607" name="Freeform 344"/>
            <p:cNvSpPr>
              <a:spLocks/>
            </p:cNvSpPr>
            <p:nvPr/>
          </p:nvSpPr>
          <p:spPr bwMode="auto">
            <a:xfrm>
              <a:off x="4366" y="3671"/>
              <a:ext cx="148" cy="27"/>
            </a:xfrm>
            <a:custGeom>
              <a:avLst/>
              <a:gdLst>
                <a:gd name="T0" fmla="*/ 0 w 148"/>
                <a:gd name="T1" fmla="*/ 18 h 27"/>
                <a:gd name="T2" fmla="*/ 147 w 148"/>
                <a:gd name="T3" fmla="*/ 0 h 27"/>
                <a:gd name="T4" fmla="*/ 147 w 148"/>
                <a:gd name="T5" fmla="*/ 18 h 27"/>
                <a:gd name="T6" fmla="*/ 0 w 148"/>
                <a:gd name="T7" fmla="*/ 26 h 27"/>
                <a:gd name="T8" fmla="*/ 0 w 148"/>
                <a:gd name="T9" fmla="*/ 18 h 27"/>
                <a:gd name="T10" fmla="*/ 0 w 148"/>
                <a:gd name="T11" fmla="*/ 18 h 27"/>
                <a:gd name="T12" fmla="*/ 0 60000 65536"/>
                <a:gd name="T13" fmla="*/ 0 60000 65536"/>
                <a:gd name="T14" fmla="*/ 0 60000 65536"/>
                <a:gd name="T15" fmla="*/ 0 60000 65536"/>
                <a:gd name="T16" fmla="*/ 0 60000 65536"/>
                <a:gd name="T17" fmla="*/ 0 60000 65536"/>
                <a:gd name="T18" fmla="*/ 0 w 148"/>
                <a:gd name="T19" fmla="*/ 0 h 27"/>
                <a:gd name="T20" fmla="*/ 148 w 14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48" h="27">
                  <a:moveTo>
                    <a:pt x="0" y="18"/>
                  </a:moveTo>
                  <a:lnTo>
                    <a:pt x="147" y="0"/>
                  </a:lnTo>
                  <a:lnTo>
                    <a:pt x="147" y="18"/>
                  </a:lnTo>
                  <a:lnTo>
                    <a:pt x="0" y="26"/>
                  </a:lnTo>
                  <a:lnTo>
                    <a:pt x="0" y="18"/>
                  </a:lnTo>
                </a:path>
              </a:pathLst>
            </a:custGeom>
            <a:solidFill>
              <a:srgbClr val="C0C0C0"/>
            </a:solidFill>
            <a:ln w="9216">
              <a:solidFill>
                <a:srgbClr val="A2A2A2"/>
              </a:solidFill>
              <a:round/>
              <a:headEnd/>
              <a:tailEnd/>
            </a:ln>
          </p:spPr>
          <p:txBody>
            <a:bodyPr/>
            <a:lstStyle/>
            <a:p>
              <a:pPr>
                <a:defRPr/>
              </a:pPr>
              <a:endParaRPr lang="en-US" dirty="0"/>
            </a:p>
          </p:txBody>
        </p:sp>
        <p:sp>
          <p:nvSpPr>
            <p:cNvPr id="12608" name="Freeform 345"/>
            <p:cNvSpPr>
              <a:spLocks/>
            </p:cNvSpPr>
            <p:nvPr/>
          </p:nvSpPr>
          <p:spPr bwMode="auto">
            <a:xfrm>
              <a:off x="4512" y="3562"/>
              <a:ext cx="112" cy="55"/>
            </a:xfrm>
            <a:custGeom>
              <a:avLst/>
              <a:gdLst>
                <a:gd name="T0" fmla="*/ 0 w 112"/>
                <a:gd name="T1" fmla="*/ 0 h 55"/>
                <a:gd name="T2" fmla="*/ 0 w 112"/>
                <a:gd name="T3" fmla="*/ 0 h 55"/>
                <a:gd name="T4" fmla="*/ 0 w 112"/>
                <a:gd name="T5" fmla="*/ 16 h 55"/>
                <a:gd name="T6" fmla="*/ 111 w 112"/>
                <a:gd name="T7" fmla="*/ 54 h 55"/>
                <a:gd name="T8" fmla="*/ 111 w 112"/>
                <a:gd name="T9" fmla="*/ 47 h 55"/>
                <a:gd name="T10" fmla="*/ 0 w 112"/>
                <a:gd name="T11" fmla="*/ 0 h 55"/>
                <a:gd name="T12" fmla="*/ 0 w 112"/>
                <a:gd name="T13" fmla="*/ 0 h 55"/>
                <a:gd name="T14" fmla="*/ 0 60000 65536"/>
                <a:gd name="T15" fmla="*/ 0 60000 65536"/>
                <a:gd name="T16" fmla="*/ 0 60000 65536"/>
                <a:gd name="T17" fmla="*/ 0 60000 65536"/>
                <a:gd name="T18" fmla="*/ 0 60000 65536"/>
                <a:gd name="T19" fmla="*/ 0 60000 65536"/>
                <a:gd name="T20" fmla="*/ 0 60000 65536"/>
                <a:gd name="T21" fmla="*/ 0 w 112"/>
                <a:gd name="T22" fmla="*/ 0 h 55"/>
                <a:gd name="T23" fmla="*/ 112 w 112"/>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55">
                  <a:moveTo>
                    <a:pt x="0" y="0"/>
                  </a:moveTo>
                  <a:lnTo>
                    <a:pt x="0" y="0"/>
                  </a:lnTo>
                  <a:lnTo>
                    <a:pt x="0" y="16"/>
                  </a:lnTo>
                  <a:lnTo>
                    <a:pt x="111" y="54"/>
                  </a:lnTo>
                  <a:lnTo>
                    <a:pt x="111" y="47"/>
                  </a:lnTo>
                  <a:lnTo>
                    <a:pt x="0" y="0"/>
                  </a:lnTo>
                </a:path>
              </a:pathLst>
            </a:custGeom>
            <a:solidFill>
              <a:srgbClr val="F7F7F7"/>
            </a:solidFill>
            <a:ln w="9216">
              <a:solidFill>
                <a:srgbClr val="8F8F8F"/>
              </a:solidFill>
              <a:round/>
              <a:headEnd/>
              <a:tailEnd/>
            </a:ln>
          </p:spPr>
          <p:txBody>
            <a:bodyPr/>
            <a:lstStyle/>
            <a:p>
              <a:pPr>
                <a:defRPr/>
              </a:pPr>
              <a:endParaRPr lang="en-US" dirty="0"/>
            </a:p>
          </p:txBody>
        </p:sp>
        <p:sp>
          <p:nvSpPr>
            <p:cNvPr id="12609" name="Freeform 346"/>
            <p:cNvSpPr>
              <a:spLocks/>
            </p:cNvSpPr>
            <p:nvPr/>
          </p:nvSpPr>
          <p:spPr bwMode="auto">
            <a:xfrm>
              <a:off x="4514" y="3619"/>
              <a:ext cx="112" cy="42"/>
            </a:xfrm>
            <a:custGeom>
              <a:avLst/>
              <a:gdLst>
                <a:gd name="T0" fmla="*/ 0 w 112"/>
                <a:gd name="T1" fmla="*/ 0 h 42"/>
                <a:gd name="T2" fmla="*/ 0 w 112"/>
                <a:gd name="T3" fmla="*/ 12 h 42"/>
                <a:gd name="T4" fmla="*/ 111 w 112"/>
                <a:gd name="T5" fmla="*/ 41 h 42"/>
                <a:gd name="T6" fmla="*/ 109 w 112"/>
                <a:gd name="T7" fmla="*/ 33 h 42"/>
                <a:gd name="T8" fmla="*/ 0 w 112"/>
                <a:gd name="T9" fmla="*/ 0 h 42"/>
                <a:gd name="T10" fmla="*/ 0 w 112"/>
                <a:gd name="T11" fmla="*/ 0 h 42"/>
                <a:gd name="T12" fmla="*/ 0 60000 65536"/>
                <a:gd name="T13" fmla="*/ 0 60000 65536"/>
                <a:gd name="T14" fmla="*/ 0 60000 65536"/>
                <a:gd name="T15" fmla="*/ 0 60000 65536"/>
                <a:gd name="T16" fmla="*/ 0 60000 65536"/>
                <a:gd name="T17" fmla="*/ 0 60000 65536"/>
                <a:gd name="T18" fmla="*/ 0 w 112"/>
                <a:gd name="T19" fmla="*/ 0 h 42"/>
                <a:gd name="T20" fmla="*/ 112 w 11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12" h="42">
                  <a:moveTo>
                    <a:pt x="0" y="0"/>
                  </a:moveTo>
                  <a:lnTo>
                    <a:pt x="0" y="12"/>
                  </a:lnTo>
                  <a:lnTo>
                    <a:pt x="111" y="41"/>
                  </a:lnTo>
                  <a:lnTo>
                    <a:pt x="109" y="33"/>
                  </a:lnTo>
                  <a:lnTo>
                    <a:pt x="0" y="0"/>
                  </a:lnTo>
                </a:path>
              </a:pathLst>
            </a:custGeom>
            <a:solidFill>
              <a:srgbClr val="F7F7F7"/>
            </a:solidFill>
            <a:ln w="9216">
              <a:solidFill>
                <a:srgbClr val="F7F7F7"/>
              </a:solidFill>
              <a:round/>
              <a:headEnd/>
              <a:tailEnd/>
            </a:ln>
          </p:spPr>
          <p:txBody>
            <a:bodyPr/>
            <a:lstStyle/>
            <a:p>
              <a:pPr>
                <a:defRPr/>
              </a:pPr>
              <a:endParaRPr lang="en-US" dirty="0"/>
            </a:p>
          </p:txBody>
        </p:sp>
        <p:sp>
          <p:nvSpPr>
            <p:cNvPr id="12610" name="Freeform 347"/>
            <p:cNvSpPr>
              <a:spLocks/>
            </p:cNvSpPr>
            <p:nvPr/>
          </p:nvSpPr>
          <p:spPr bwMode="auto">
            <a:xfrm>
              <a:off x="4512" y="3644"/>
              <a:ext cx="114" cy="39"/>
            </a:xfrm>
            <a:custGeom>
              <a:avLst/>
              <a:gdLst>
                <a:gd name="T0" fmla="*/ 0 w 114"/>
                <a:gd name="T1" fmla="*/ 0 h 39"/>
                <a:gd name="T2" fmla="*/ 0 w 114"/>
                <a:gd name="T3" fmla="*/ 14 h 39"/>
                <a:gd name="T4" fmla="*/ 113 w 114"/>
                <a:gd name="T5" fmla="*/ 38 h 39"/>
                <a:gd name="T6" fmla="*/ 113 w 114"/>
                <a:gd name="T7" fmla="*/ 26 h 39"/>
                <a:gd name="T8" fmla="*/ 0 w 114"/>
                <a:gd name="T9" fmla="*/ 0 h 39"/>
                <a:gd name="T10" fmla="*/ 0 w 114"/>
                <a:gd name="T11" fmla="*/ 0 h 39"/>
                <a:gd name="T12" fmla="*/ 0 60000 65536"/>
                <a:gd name="T13" fmla="*/ 0 60000 65536"/>
                <a:gd name="T14" fmla="*/ 0 60000 65536"/>
                <a:gd name="T15" fmla="*/ 0 60000 65536"/>
                <a:gd name="T16" fmla="*/ 0 60000 65536"/>
                <a:gd name="T17" fmla="*/ 0 60000 65536"/>
                <a:gd name="T18" fmla="*/ 0 w 114"/>
                <a:gd name="T19" fmla="*/ 0 h 39"/>
                <a:gd name="T20" fmla="*/ 114 w 11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14" h="39">
                  <a:moveTo>
                    <a:pt x="0" y="0"/>
                  </a:moveTo>
                  <a:lnTo>
                    <a:pt x="0" y="14"/>
                  </a:lnTo>
                  <a:lnTo>
                    <a:pt x="113" y="38"/>
                  </a:lnTo>
                  <a:lnTo>
                    <a:pt x="113" y="26"/>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12611" name="AutoShape 348"/>
            <p:cNvSpPr>
              <a:spLocks noChangeArrowheads="1"/>
            </p:cNvSpPr>
            <p:nvPr/>
          </p:nvSpPr>
          <p:spPr bwMode="auto">
            <a:xfrm flipV="1">
              <a:off x="4510" y="3562"/>
              <a:ext cx="4" cy="170"/>
            </a:xfrm>
            <a:prstGeom prst="roundRect">
              <a:avLst>
                <a:gd name="adj" fmla="val 0"/>
              </a:avLst>
            </a:prstGeom>
            <a:solidFill>
              <a:srgbClr val="C0C0C0"/>
            </a:solidFill>
            <a:ln w="9525">
              <a:noFill/>
              <a:round/>
              <a:headEnd/>
              <a:tailEnd/>
            </a:ln>
          </p:spPr>
          <p:txBody>
            <a:bodyPr wrap="none" anchor="ctr"/>
            <a:lstStyle/>
            <a:p>
              <a:pPr>
                <a:defRPr/>
              </a:pPr>
              <a:endParaRPr lang="en-US" dirty="0"/>
            </a:p>
          </p:txBody>
        </p:sp>
        <p:sp>
          <p:nvSpPr>
            <p:cNvPr id="12612" name="Freeform 349"/>
            <p:cNvSpPr>
              <a:spLocks/>
            </p:cNvSpPr>
            <p:nvPr/>
          </p:nvSpPr>
          <p:spPr bwMode="auto">
            <a:xfrm>
              <a:off x="4416" y="3723"/>
              <a:ext cx="45" cy="12"/>
            </a:xfrm>
            <a:custGeom>
              <a:avLst/>
              <a:gdLst>
                <a:gd name="T0" fmla="*/ 5 w 45"/>
                <a:gd name="T1" fmla="*/ 0 h 12"/>
                <a:gd name="T2" fmla="*/ 0 w 45"/>
                <a:gd name="T3" fmla="*/ 1 h 12"/>
                <a:gd name="T4" fmla="*/ 5 w 45"/>
                <a:gd name="T5" fmla="*/ 6 h 12"/>
                <a:gd name="T6" fmla="*/ 12 w 45"/>
                <a:gd name="T7" fmla="*/ 7 h 12"/>
                <a:gd name="T8" fmla="*/ 16 w 45"/>
                <a:gd name="T9" fmla="*/ 7 h 12"/>
                <a:gd name="T10" fmla="*/ 21 w 45"/>
                <a:gd name="T11" fmla="*/ 9 h 12"/>
                <a:gd name="T12" fmla="*/ 25 w 45"/>
                <a:gd name="T13" fmla="*/ 9 h 12"/>
                <a:gd name="T14" fmla="*/ 27 w 45"/>
                <a:gd name="T15" fmla="*/ 8 h 12"/>
                <a:gd name="T16" fmla="*/ 33 w 45"/>
                <a:gd name="T17" fmla="*/ 11 h 12"/>
                <a:gd name="T18" fmla="*/ 38 w 45"/>
                <a:gd name="T19" fmla="*/ 11 h 12"/>
                <a:gd name="T20" fmla="*/ 40 w 45"/>
                <a:gd name="T21" fmla="*/ 9 h 12"/>
                <a:gd name="T22" fmla="*/ 44 w 45"/>
                <a:gd name="T23" fmla="*/ 9 h 12"/>
                <a:gd name="T24" fmla="*/ 38 w 45"/>
                <a:gd name="T25" fmla="*/ 1 h 12"/>
                <a:gd name="T26" fmla="*/ 5 w 45"/>
                <a:gd name="T27" fmla="*/ 0 h 12"/>
                <a:gd name="T28" fmla="*/ 5 w 45"/>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12"/>
                <a:gd name="T47" fmla="*/ 45 w 45"/>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12">
                  <a:moveTo>
                    <a:pt x="5" y="0"/>
                  </a:moveTo>
                  <a:lnTo>
                    <a:pt x="0" y="1"/>
                  </a:lnTo>
                  <a:lnTo>
                    <a:pt x="5" y="6"/>
                  </a:lnTo>
                  <a:lnTo>
                    <a:pt x="12" y="7"/>
                  </a:lnTo>
                  <a:lnTo>
                    <a:pt x="16" y="7"/>
                  </a:lnTo>
                  <a:lnTo>
                    <a:pt x="21" y="9"/>
                  </a:lnTo>
                  <a:lnTo>
                    <a:pt x="25" y="9"/>
                  </a:lnTo>
                  <a:lnTo>
                    <a:pt x="27" y="8"/>
                  </a:lnTo>
                  <a:lnTo>
                    <a:pt x="33" y="11"/>
                  </a:lnTo>
                  <a:lnTo>
                    <a:pt x="38" y="11"/>
                  </a:lnTo>
                  <a:lnTo>
                    <a:pt x="40" y="9"/>
                  </a:lnTo>
                  <a:lnTo>
                    <a:pt x="44" y="9"/>
                  </a:lnTo>
                  <a:lnTo>
                    <a:pt x="38" y="1"/>
                  </a:lnTo>
                  <a:lnTo>
                    <a:pt x="5" y="0"/>
                  </a:lnTo>
                </a:path>
              </a:pathLst>
            </a:custGeom>
            <a:solidFill>
              <a:srgbClr val="808080"/>
            </a:solidFill>
            <a:ln w="9216">
              <a:solidFill>
                <a:srgbClr val="808080"/>
              </a:solidFill>
              <a:round/>
              <a:headEnd/>
              <a:tailEnd/>
            </a:ln>
          </p:spPr>
          <p:txBody>
            <a:bodyPr/>
            <a:lstStyle/>
            <a:p>
              <a:pPr>
                <a:defRPr/>
              </a:pPr>
              <a:endParaRPr lang="en-US" dirty="0"/>
            </a:p>
          </p:txBody>
        </p:sp>
        <p:sp>
          <p:nvSpPr>
            <p:cNvPr id="12613" name="Freeform 350"/>
            <p:cNvSpPr>
              <a:spLocks/>
            </p:cNvSpPr>
            <p:nvPr/>
          </p:nvSpPr>
          <p:spPr bwMode="auto">
            <a:xfrm>
              <a:off x="4411" y="3704"/>
              <a:ext cx="36" cy="22"/>
            </a:xfrm>
            <a:custGeom>
              <a:avLst/>
              <a:gdLst>
                <a:gd name="T0" fmla="*/ 14 w 36"/>
                <a:gd name="T1" fmla="*/ 2 h 22"/>
                <a:gd name="T2" fmla="*/ 15 w 36"/>
                <a:gd name="T3" fmla="*/ 1 h 22"/>
                <a:gd name="T4" fmla="*/ 16 w 36"/>
                <a:gd name="T5" fmla="*/ 0 h 22"/>
                <a:gd name="T6" fmla="*/ 17 w 36"/>
                <a:gd name="T7" fmla="*/ 2 h 22"/>
                <a:gd name="T8" fmla="*/ 20 w 36"/>
                <a:gd name="T9" fmla="*/ 2 h 22"/>
                <a:gd name="T10" fmla="*/ 23 w 36"/>
                <a:gd name="T11" fmla="*/ 0 h 22"/>
                <a:gd name="T12" fmla="*/ 23 w 36"/>
                <a:gd name="T13" fmla="*/ 4 h 22"/>
                <a:gd name="T14" fmla="*/ 23 w 36"/>
                <a:gd name="T15" fmla="*/ 4 h 22"/>
                <a:gd name="T16" fmla="*/ 21 w 36"/>
                <a:gd name="T17" fmla="*/ 4 h 22"/>
                <a:gd name="T18" fmla="*/ 23 w 36"/>
                <a:gd name="T19" fmla="*/ 4 h 22"/>
                <a:gd name="T20" fmla="*/ 23 w 36"/>
                <a:gd name="T21" fmla="*/ 6 h 22"/>
                <a:gd name="T22" fmla="*/ 26 w 36"/>
                <a:gd name="T23" fmla="*/ 4 h 22"/>
                <a:gd name="T24" fmla="*/ 31 w 36"/>
                <a:gd name="T25" fmla="*/ 4 h 22"/>
                <a:gd name="T26" fmla="*/ 29 w 36"/>
                <a:gd name="T27" fmla="*/ 7 h 22"/>
                <a:gd name="T28" fmla="*/ 32 w 36"/>
                <a:gd name="T29" fmla="*/ 7 h 22"/>
                <a:gd name="T30" fmla="*/ 35 w 36"/>
                <a:gd name="T31" fmla="*/ 7 h 22"/>
                <a:gd name="T32" fmla="*/ 33 w 36"/>
                <a:gd name="T33" fmla="*/ 7 h 22"/>
                <a:gd name="T34" fmla="*/ 30 w 36"/>
                <a:gd name="T35" fmla="*/ 9 h 22"/>
                <a:gd name="T36" fmla="*/ 30 w 36"/>
                <a:gd name="T37" fmla="*/ 10 h 22"/>
                <a:gd name="T38" fmla="*/ 34 w 36"/>
                <a:gd name="T39" fmla="*/ 11 h 22"/>
                <a:gd name="T40" fmla="*/ 31 w 36"/>
                <a:gd name="T41" fmla="*/ 13 h 22"/>
                <a:gd name="T42" fmla="*/ 35 w 36"/>
                <a:gd name="T43" fmla="*/ 13 h 22"/>
                <a:gd name="T44" fmla="*/ 34 w 36"/>
                <a:gd name="T45" fmla="*/ 17 h 22"/>
                <a:gd name="T46" fmla="*/ 30 w 36"/>
                <a:gd name="T47" fmla="*/ 19 h 22"/>
                <a:gd name="T48" fmla="*/ 25 w 36"/>
                <a:gd name="T49" fmla="*/ 20 h 22"/>
                <a:gd name="T50" fmla="*/ 20 w 36"/>
                <a:gd name="T51" fmla="*/ 20 h 22"/>
                <a:gd name="T52" fmla="*/ 17 w 36"/>
                <a:gd name="T53" fmla="*/ 21 h 22"/>
                <a:gd name="T54" fmla="*/ 15 w 36"/>
                <a:gd name="T55" fmla="*/ 21 h 22"/>
                <a:gd name="T56" fmla="*/ 13 w 36"/>
                <a:gd name="T57" fmla="*/ 20 h 22"/>
                <a:gd name="T58" fmla="*/ 5 w 36"/>
                <a:gd name="T59" fmla="*/ 19 h 22"/>
                <a:gd name="T60" fmla="*/ 1 w 36"/>
                <a:gd name="T61" fmla="*/ 15 h 22"/>
                <a:gd name="T62" fmla="*/ 0 w 36"/>
                <a:gd name="T63" fmla="*/ 11 h 22"/>
                <a:gd name="T64" fmla="*/ 7 w 36"/>
                <a:gd name="T65" fmla="*/ 11 h 22"/>
                <a:gd name="T66" fmla="*/ 0 w 36"/>
                <a:gd name="T67" fmla="*/ 7 h 22"/>
                <a:gd name="T68" fmla="*/ 9 w 36"/>
                <a:gd name="T69" fmla="*/ 9 h 22"/>
                <a:gd name="T70" fmla="*/ 7 w 36"/>
                <a:gd name="T71" fmla="*/ 6 h 22"/>
                <a:gd name="T72" fmla="*/ 7 w 36"/>
                <a:gd name="T73" fmla="*/ 4 h 22"/>
                <a:gd name="T74" fmla="*/ 9 w 36"/>
                <a:gd name="T75" fmla="*/ 6 h 22"/>
                <a:gd name="T76" fmla="*/ 12 w 36"/>
                <a:gd name="T77" fmla="*/ 6 h 22"/>
                <a:gd name="T78" fmla="*/ 12 w 36"/>
                <a:gd name="T79" fmla="*/ 4 h 22"/>
                <a:gd name="T80" fmla="*/ 9 w 36"/>
                <a:gd name="T81" fmla="*/ 4 h 22"/>
                <a:gd name="T82" fmla="*/ 7 w 36"/>
                <a:gd name="T83" fmla="*/ 2 h 22"/>
                <a:gd name="T84" fmla="*/ 10 w 36"/>
                <a:gd name="T85" fmla="*/ 2 h 22"/>
                <a:gd name="T86" fmla="*/ 10 w 36"/>
                <a:gd name="T87" fmla="*/ 0 h 22"/>
                <a:gd name="T88" fmla="*/ 14 w 36"/>
                <a:gd name="T89" fmla="*/ 2 h 22"/>
                <a:gd name="T90" fmla="*/ 14 w 36"/>
                <a:gd name="T91" fmla="*/ 2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22"/>
                <a:gd name="T140" fmla="*/ 36 w 36"/>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22">
                  <a:moveTo>
                    <a:pt x="14" y="2"/>
                  </a:moveTo>
                  <a:lnTo>
                    <a:pt x="15" y="1"/>
                  </a:lnTo>
                  <a:lnTo>
                    <a:pt x="16" y="0"/>
                  </a:lnTo>
                  <a:lnTo>
                    <a:pt x="17" y="2"/>
                  </a:lnTo>
                  <a:lnTo>
                    <a:pt x="20" y="2"/>
                  </a:lnTo>
                  <a:lnTo>
                    <a:pt x="23" y="0"/>
                  </a:lnTo>
                  <a:lnTo>
                    <a:pt x="23" y="4"/>
                  </a:lnTo>
                  <a:lnTo>
                    <a:pt x="21" y="4"/>
                  </a:lnTo>
                  <a:lnTo>
                    <a:pt x="23" y="4"/>
                  </a:lnTo>
                  <a:lnTo>
                    <a:pt x="23" y="6"/>
                  </a:lnTo>
                  <a:lnTo>
                    <a:pt x="26" y="4"/>
                  </a:lnTo>
                  <a:lnTo>
                    <a:pt x="31" y="4"/>
                  </a:lnTo>
                  <a:lnTo>
                    <a:pt x="29" y="7"/>
                  </a:lnTo>
                  <a:lnTo>
                    <a:pt x="32" y="7"/>
                  </a:lnTo>
                  <a:lnTo>
                    <a:pt x="35" y="7"/>
                  </a:lnTo>
                  <a:lnTo>
                    <a:pt x="33" y="7"/>
                  </a:lnTo>
                  <a:lnTo>
                    <a:pt x="30" y="9"/>
                  </a:lnTo>
                  <a:lnTo>
                    <a:pt x="30" y="10"/>
                  </a:lnTo>
                  <a:lnTo>
                    <a:pt x="34" y="11"/>
                  </a:lnTo>
                  <a:lnTo>
                    <a:pt x="31" y="13"/>
                  </a:lnTo>
                  <a:lnTo>
                    <a:pt x="35" y="13"/>
                  </a:lnTo>
                  <a:lnTo>
                    <a:pt x="34" y="17"/>
                  </a:lnTo>
                  <a:lnTo>
                    <a:pt x="30" y="19"/>
                  </a:lnTo>
                  <a:lnTo>
                    <a:pt x="25" y="20"/>
                  </a:lnTo>
                  <a:lnTo>
                    <a:pt x="20" y="20"/>
                  </a:lnTo>
                  <a:lnTo>
                    <a:pt x="17" y="21"/>
                  </a:lnTo>
                  <a:lnTo>
                    <a:pt x="15" y="21"/>
                  </a:lnTo>
                  <a:lnTo>
                    <a:pt x="13" y="20"/>
                  </a:lnTo>
                  <a:lnTo>
                    <a:pt x="5" y="19"/>
                  </a:lnTo>
                  <a:lnTo>
                    <a:pt x="1" y="15"/>
                  </a:lnTo>
                  <a:lnTo>
                    <a:pt x="0" y="11"/>
                  </a:lnTo>
                  <a:lnTo>
                    <a:pt x="7" y="11"/>
                  </a:lnTo>
                  <a:lnTo>
                    <a:pt x="0" y="7"/>
                  </a:lnTo>
                  <a:lnTo>
                    <a:pt x="9" y="9"/>
                  </a:lnTo>
                  <a:lnTo>
                    <a:pt x="7" y="6"/>
                  </a:lnTo>
                  <a:lnTo>
                    <a:pt x="7" y="4"/>
                  </a:lnTo>
                  <a:lnTo>
                    <a:pt x="9" y="6"/>
                  </a:lnTo>
                  <a:lnTo>
                    <a:pt x="12" y="6"/>
                  </a:lnTo>
                  <a:lnTo>
                    <a:pt x="12" y="4"/>
                  </a:lnTo>
                  <a:lnTo>
                    <a:pt x="9" y="4"/>
                  </a:lnTo>
                  <a:lnTo>
                    <a:pt x="7" y="2"/>
                  </a:lnTo>
                  <a:lnTo>
                    <a:pt x="10" y="2"/>
                  </a:lnTo>
                  <a:lnTo>
                    <a:pt x="10" y="0"/>
                  </a:lnTo>
                  <a:lnTo>
                    <a:pt x="14" y="2"/>
                  </a:lnTo>
                </a:path>
              </a:pathLst>
            </a:custGeom>
            <a:solidFill>
              <a:srgbClr val="006000"/>
            </a:solidFill>
            <a:ln w="9525">
              <a:noFill/>
              <a:round/>
              <a:headEnd/>
              <a:tailEnd/>
            </a:ln>
          </p:spPr>
          <p:txBody>
            <a:bodyPr/>
            <a:lstStyle/>
            <a:p>
              <a:pPr>
                <a:defRPr/>
              </a:pPr>
              <a:endParaRPr lang="en-US" dirty="0"/>
            </a:p>
          </p:txBody>
        </p:sp>
        <p:sp>
          <p:nvSpPr>
            <p:cNvPr id="12614" name="Freeform 351"/>
            <p:cNvSpPr>
              <a:spLocks/>
            </p:cNvSpPr>
            <p:nvPr/>
          </p:nvSpPr>
          <p:spPr bwMode="auto">
            <a:xfrm>
              <a:off x="4426" y="3721"/>
              <a:ext cx="7" cy="9"/>
            </a:xfrm>
            <a:custGeom>
              <a:avLst/>
              <a:gdLst>
                <a:gd name="T0" fmla="*/ 0 w 7"/>
                <a:gd name="T1" fmla="*/ 2 h 9"/>
                <a:gd name="T2" fmla="*/ 1 w 7"/>
                <a:gd name="T3" fmla="*/ 3 h 9"/>
                <a:gd name="T4" fmla="*/ 2 w 7"/>
                <a:gd name="T5" fmla="*/ 5 h 9"/>
                <a:gd name="T6" fmla="*/ 1 w 7"/>
                <a:gd name="T7" fmla="*/ 8 h 9"/>
                <a:gd name="T8" fmla="*/ 3 w 7"/>
                <a:gd name="T9" fmla="*/ 8 h 9"/>
                <a:gd name="T10" fmla="*/ 2 w 7"/>
                <a:gd name="T11" fmla="*/ 5 h 9"/>
                <a:gd name="T12" fmla="*/ 2 w 7"/>
                <a:gd name="T13" fmla="*/ 3 h 9"/>
                <a:gd name="T14" fmla="*/ 3 w 7"/>
                <a:gd name="T15" fmla="*/ 2 h 9"/>
                <a:gd name="T16" fmla="*/ 6 w 7"/>
                <a:gd name="T17" fmla="*/ 2 h 9"/>
                <a:gd name="T18" fmla="*/ 5 w 7"/>
                <a:gd name="T19" fmla="*/ 2 h 9"/>
                <a:gd name="T20" fmla="*/ 2 w 7"/>
                <a:gd name="T21" fmla="*/ 3 h 9"/>
                <a:gd name="T22" fmla="*/ 2 w 7"/>
                <a:gd name="T23" fmla="*/ 0 h 9"/>
                <a:gd name="T24" fmla="*/ 1 w 7"/>
                <a:gd name="T25" fmla="*/ 0 h 9"/>
                <a:gd name="T26" fmla="*/ 1 w 7"/>
                <a:gd name="T27" fmla="*/ 3 h 9"/>
                <a:gd name="T28" fmla="*/ 0 w 7"/>
                <a:gd name="T29" fmla="*/ 2 h 9"/>
                <a:gd name="T30" fmla="*/ 0 w 7"/>
                <a:gd name="T31" fmla="*/ 2 h 9"/>
                <a:gd name="T32" fmla="*/ 0 w 7"/>
                <a:gd name="T33" fmla="*/ 2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9"/>
                <a:gd name="T53" fmla="*/ 7 w 7"/>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9">
                  <a:moveTo>
                    <a:pt x="0" y="2"/>
                  </a:moveTo>
                  <a:lnTo>
                    <a:pt x="1" y="3"/>
                  </a:lnTo>
                  <a:lnTo>
                    <a:pt x="2" y="5"/>
                  </a:lnTo>
                  <a:lnTo>
                    <a:pt x="1" y="8"/>
                  </a:lnTo>
                  <a:lnTo>
                    <a:pt x="3" y="8"/>
                  </a:lnTo>
                  <a:lnTo>
                    <a:pt x="2" y="5"/>
                  </a:lnTo>
                  <a:lnTo>
                    <a:pt x="2" y="3"/>
                  </a:lnTo>
                  <a:lnTo>
                    <a:pt x="3" y="2"/>
                  </a:lnTo>
                  <a:lnTo>
                    <a:pt x="6" y="2"/>
                  </a:lnTo>
                  <a:lnTo>
                    <a:pt x="5" y="2"/>
                  </a:lnTo>
                  <a:lnTo>
                    <a:pt x="2" y="3"/>
                  </a:lnTo>
                  <a:lnTo>
                    <a:pt x="2" y="0"/>
                  </a:lnTo>
                  <a:lnTo>
                    <a:pt x="1" y="0"/>
                  </a:lnTo>
                  <a:lnTo>
                    <a:pt x="1" y="3"/>
                  </a:lnTo>
                  <a:lnTo>
                    <a:pt x="0" y="2"/>
                  </a:lnTo>
                </a:path>
              </a:pathLst>
            </a:custGeom>
            <a:solidFill>
              <a:srgbClr val="600000"/>
            </a:solidFill>
            <a:ln w="9216">
              <a:solidFill>
                <a:srgbClr val="600000"/>
              </a:solidFill>
              <a:round/>
              <a:headEnd/>
              <a:tailEnd/>
            </a:ln>
          </p:spPr>
          <p:txBody>
            <a:bodyPr/>
            <a:lstStyle/>
            <a:p>
              <a:pPr>
                <a:defRPr/>
              </a:pPr>
              <a:endParaRPr lang="en-US" dirty="0"/>
            </a:p>
          </p:txBody>
        </p:sp>
        <p:sp>
          <p:nvSpPr>
            <p:cNvPr id="12615" name="Freeform 352"/>
            <p:cNvSpPr>
              <a:spLocks/>
            </p:cNvSpPr>
            <p:nvPr/>
          </p:nvSpPr>
          <p:spPr bwMode="auto">
            <a:xfrm>
              <a:off x="4425" y="3704"/>
              <a:ext cx="24" cy="22"/>
            </a:xfrm>
            <a:custGeom>
              <a:avLst/>
              <a:gdLst>
                <a:gd name="T0" fmla="*/ 6 w 24"/>
                <a:gd name="T1" fmla="*/ 2 h 22"/>
                <a:gd name="T2" fmla="*/ 9 w 24"/>
                <a:gd name="T3" fmla="*/ 2 h 22"/>
                <a:gd name="T4" fmla="*/ 9 w 24"/>
                <a:gd name="T5" fmla="*/ 0 h 22"/>
                <a:gd name="T6" fmla="*/ 11 w 24"/>
                <a:gd name="T7" fmla="*/ 4 h 22"/>
                <a:gd name="T8" fmla="*/ 13 w 24"/>
                <a:gd name="T9" fmla="*/ 2 h 22"/>
                <a:gd name="T10" fmla="*/ 16 w 24"/>
                <a:gd name="T11" fmla="*/ 2 h 22"/>
                <a:gd name="T12" fmla="*/ 15 w 24"/>
                <a:gd name="T13" fmla="*/ 4 h 22"/>
                <a:gd name="T14" fmla="*/ 15 w 24"/>
                <a:gd name="T15" fmla="*/ 4 h 22"/>
                <a:gd name="T16" fmla="*/ 14 w 24"/>
                <a:gd name="T17" fmla="*/ 6 h 22"/>
                <a:gd name="T18" fmla="*/ 16 w 24"/>
                <a:gd name="T19" fmla="*/ 4 h 22"/>
                <a:gd name="T20" fmla="*/ 16 w 24"/>
                <a:gd name="T21" fmla="*/ 7 h 22"/>
                <a:gd name="T22" fmla="*/ 17 w 24"/>
                <a:gd name="T23" fmla="*/ 6 h 22"/>
                <a:gd name="T24" fmla="*/ 20 w 24"/>
                <a:gd name="T25" fmla="*/ 4 h 22"/>
                <a:gd name="T26" fmla="*/ 19 w 24"/>
                <a:gd name="T27" fmla="*/ 7 h 22"/>
                <a:gd name="T28" fmla="*/ 21 w 24"/>
                <a:gd name="T29" fmla="*/ 7 h 22"/>
                <a:gd name="T30" fmla="*/ 23 w 24"/>
                <a:gd name="T31" fmla="*/ 7 h 22"/>
                <a:gd name="T32" fmla="*/ 21 w 24"/>
                <a:gd name="T33" fmla="*/ 9 h 22"/>
                <a:gd name="T34" fmla="*/ 20 w 24"/>
                <a:gd name="T35" fmla="*/ 10 h 22"/>
                <a:gd name="T36" fmla="*/ 20 w 24"/>
                <a:gd name="T37" fmla="*/ 11 h 22"/>
                <a:gd name="T38" fmla="*/ 23 w 24"/>
                <a:gd name="T39" fmla="*/ 11 h 22"/>
                <a:gd name="T40" fmla="*/ 20 w 24"/>
                <a:gd name="T41" fmla="*/ 14 h 22"/>
                <a:gd name="T42" fmla="*/ 23 w 24"/>
                <a:gd name="T43" fmla="*/ 14 h 22"/>
                <a:gd name="T44" fmla="*/ 23 w 24"/>
                <a:gd name="T45" fmla="*/ 17 h 22"/>
                <a:gd name="T46" fmla="*/ 20 w 24"/>
                <a:gd name="T47" fmla="*/ 19 h 22"/>
                <a:gd name="T48" fmla="*/ 17 w 24"/>
                <a:gd name="T49" fmla="*/ 20 h 22"/>
                <a:gd name="T50" fmla="*/ 13 w 24"/>
                <a:gd name="T51" fmla="*/ 21 h 22"/>
                <a:gd name="T52" fmla="*/ 10 w 24"/>
                <a:gd name="T53" fmla="*/ 21 h 22"/>
                <a:gd name="T54" fmla="*/ 9 w 24"/>
                <a:gd name="T55" fmla="*/ 21 h 22"/>
                <a:gd name="T56" fmla="*/ 6 w 24"/>
                <a:gd name="T57" fmla="*/ 21 h 22"/>
                <a:gd name="T58" fmla="*/ 2 w 24"/>
                <a:gd name="T59" fmla="*/ 19 h 22"/>
                <a:gd name="T60" fmla="*/ 1 w 24"/>
                <a:gd name="T61" fmla="*/ 15 h 22"/>
                <a:gd name="T62" fmla="*/ 0 w 24"/>
                <a:gd name="T63" fmla="*/ 12 h 22"/>
                <a:gd name="T64" fmla="*/ 2 w 24"/>
                <a:gd name="T65" fmla="*/ 12 h 22"/>
                <a:gd name="T66" fmla="*/ 0 w 24"/>
                <a:gd name="T67" fmla="*/ 10 h 22"/>
                <a:gd name="T68" fmla="*/ 4 w 24"/>
                <a:gd name="T69" fmla="*/ 10 h 22"/>
                <a:gd name="T70" fmla="*/ 2 w 24"/>
                <a:gd name="T71" fmla="*/ 7 h 22"/>
                <a:gd name="T72" fmla="*/ 2 w 24"/>
                <a:gd name="T73" fmla="*/ 4 h 22"/>
                <a:gd name="T74" fmla="*/ 3 w 24"/>
                <a:gd name="T75" fmla="*/ 6 h 22"/>
                <a:gd name="T76" fmla="*/ 5 w 24"/>
                <a:gd name="T77" fmla="*/ 6 h 22"/>
                <a:gd name="T78" fmla="*/ 6 w 24"/>
                <a:gd name="T79" fmla="*/ 6 h 22"/>
                <a:gd name="T80" fmla="*/ 4 w 24"/>
                <a:gd name="T81" fmla="*/ 4 h 22"/>
                <a:gd name="T82" fmla="*/ 3 w 24"/>
                <a:gd name="T83" fmla="*/ 2 h 22"/>
                <a:gd name="T84" fmla="*/ 4 w 24"/>
                <a:gd name="T85" fmla="*/ 4 h 22"/>
                <a:gd name="T86" fmla="*/ 4 w 24"/>
                <a:gd name="T87" fmla="*/ 0 h 22"/>
                <a:gd name="T88" fmla="*/ 6 w 24"/>
                <a:gd name="T89" fmla="*/ 2 h 22"/>
                <a:gd name="T90" fmla="*/ 6 w 24"/>
                <a:gd name="T91" fmla="*/ 2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22"/>
                <a:gd name="T140" fmla="*/ 24 w 24"/>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22">
                  <a:moveTo>
                    <a:pt x="6" y="2"/>
                  </a:moveTo>
                  <a:lnTo>
                    <a:pt x="9" y="2"/>
                  </a:lnTo>
                  <a:lnTo>
                    <a:pt x="9" y="0"/>
                  </a:lnTo>
                  <a:lnTo>
                    <a:pt x="11" y="4"/>
                  </a:lnTo>
                  <a:lnTo>
                    <a:pt x="13" y="2"/>
                  </a:lnTo>
                  <a:lnTo>
                    <a:pt x="16" y="2"/>
                  </a:lnTo>
                  <a:lnTo>
                    <a:pt x="15" y="4"/>
                  </a:lnTo>
                  <a:lnTo>
                    <a:pt x="14" y="6"/>
                  </a:lnTo>
                  <a:lnTo>
                    <a:pt x="16" y="4"/>
                  </a:lnTo>
                  <a:lnTo>
                    <a:pt x="16" y="7"/>
                  </a:lnTo>
                  <a:lnTo>
                    <a:pt x="17" y="6"/>
                  </a:lnTo>
                  <a:lnTo>
                    <a:pt x="20" y="4"/>
                  </a:lnTo>
                  <a:lnTo>
                    <a:pt x="19" y="7"/>
                  </a:lnTo>
                  <a:lnTo>
                    <a:pt x="21" y="7"/>
                  </a:lnTo>
                  <a:lnTo>
                    <a:pt x="23" y="7"/>
                  </a:lnTo>
                  <a:lnTo>
                    <a:pt x="21" y="9"/>
                  </a:lnTo>
                  <a:lnTo>
                    <a:pt x="20" y="10"/>
                  </a:lnTo>
                  <a:lnTo>
                    <a:pt x="20" y="11"/>
                  </a:lnTo>
                  <a:lnTo>
                    <a:pt x="23" y="11"/>
                  </a:lnTo>
                  <a:lnTo>
                    <a:pt x="20" y="14"/>
                  </a:lnTo>
                  <a:lnTo>
                    <a:pt x="23" y="14"/>
                  </a:lnTo>
                  <a:lnTo>
                    <a:pt x="23" y="17"/>
                  </a:lnTo>
                  <a:lnTo>
                    <a:pt x="20" y="19"/>
                  </a:lnTo>
                  <a:lnTo>
                    <a:pt x="17" y="20"/>
                  </a:lnTo>
                  <a:lnTo>
                    <a:pt x="13" y="21"/>
                  </a:lnTo>
                  <a:lnTo>
                    <a:pt x="10" y="21"/>
                  </a:lnTo>
                  <a:lnTo>
                    <a:pt x="9" y="21"/>
                  </a:lnTo>
                  <a:lnTo>
                    <a:pt x="6" y="21"/>
                  </a:lnTo>
                  <a:lnTo>
                    <a:pt x="2" y="19"/>
                  </a:lnTo>
                  <a:lnTo>
                    <a:pt x="1" y="15"/>
                  </a:lnTo>
                  <a:lnTo>
                    <a:pt x="0" y="12"/>
                  </a:lnTo>
                  <a:lnTo>
                    <a:pt x="2" y="12"/>
                  </a:lnTo>
                  <a:lnTo>
                    <a:pt x="0" y="10"/>
                  </a:lnTo>
                  <a:lnTo>
                    <a:pt x="4" y="10"/>
                  </a:lnTo>
                  <a:lnTo>
                    <a:pt x="2" y="7"/>
                  </a:lnTo>
                  <a:lnTo>
                    <a:pt x="2" y="4"/>
                  </a:lnTo>
                  <a:lnTo>
                    <a:pt x="3" y="6"/>
                  </a:lnTo>
                  <a:lnTo>
                    <a:pt x="5" y="6"/>
                  </a:lnTo>
                  <a:lnTo>
                    <a:pt x="6" y="6"/>
                  </a:lnTo>
                  <a:lnTo>
                    <a:pt x="4" y="4"/>
                  </a:lnTo>
                  <a:lnTo>
                    <a:pt x="3" y="2"/>
                  </a:lnTo>
                  <a:lnTo>
                    <a:pt x="4" y="4"/>
                  </a:lnTo>
                  <a:lnTo>
                    <a:pt x="4" y="0"/>
                  </a:lnTo>
                  <a:lnTo>
                    <a:pt x="6" y="2"/>
                  </a:lnTo>
                </a:path>
              </a:pathLst>
            </a:custGeom>
            <a:solidFill>
              <a:srgbClr val="006000"/>
            </a:solidFill>
            <a:ln w="9525">
              <a:noFill/>
              <a:round/>
              <a:headEnd/>
              <a:tailEnd/>
            </a:ln>
          </p:spPr>
          <p:txBody>
            <a:bodyPr/>
            <a:lstStyle/>
            <a:p>
              <a:pPr>
                <a:defRPr/>
              </a:pPr>
              <a:endParaRPr lang="en-US" dirty="0"/>
            </a:p>
          </p:txBody>
        </p:sp>
        <p:sp>
          <p:nvSpPr>
            <p:cNvPr id="12616" name="Freeform 353"/>
            <p:cNvSpPr>
              <a:spLocks/>
            </p:cNvSpPr>
            <p:nvPr/>
          </p:nvSpPr>
          <p:spPr bwMode="auto">
            <a:xfrm>
              <a:off x="4434" y="3721"/>
              <a:ext cx="6" cy="9"/>
            </a:xfrm>
            <a:custGeom>
              <a:avLst/>
              <a:gdLst>
                <a:gd name="T0" fmla="*/ 0 w 6"/>
                <a:gd name="T1" fmla="*/ 3 h 9"/>
                <a:gd name="T2" fmla="*/ 0 w 6"/>
                <a:gd name="T3" fmla="*/ 3 h 9"/>
                <a:gd name="T4" fmla="*/ 0 w 6"/>
                <a:gd name="T5" fmla="*/ 6 h 9"/>
                <a:gd name="T6" fmla="*/ 0 w 6"/>
                <a:gd name="T7" fmla="*/ 8 h 9"/>
                <a:gd name="T8" fmla="*/ 2 w 6"/>
                <a:gd name="T9" fmla="*/ 8 h 9"/>
                <a:gd name="T10" fmla="*/ 2 w 6"/>
                <a:gd name="T11" fmla="*/ 6 h 9"/>
                <a:gd name="T12" fmla="*/ 2 w 6"/>
                <a:gd name="T13" fmla="*/ 3 h 9"/>
                <a:gd name="T14" fmla="*/ 3 w 6"/>
                <a:gd name="T15" fmla="*/ 3 h 9"/>
                <a:gd name="T16" fmla="*/ 5 w 6"/>
                <a:gd name="T17" fmla="*/ 2 h 9"/>
                <a:gd name="T18" fmla="*/ 4 w 6"/>
                <a:gd name="T19" fmla="*/ 2 h 9"/>
                <a:gd name="T20" fmla="*/ 1 w 6"/>
                <a:gd name="T21" fmla="*/ 3 h 9"/>
                <a:gd name="T22" fmla="*/ 1 w 6"/>
                <a:gd name="T23" fmla="*/ 0 h 9"/>
                <a:gd name="T24" fmla="*/ 0 w 6"/>
                <a:gd name="T25" fmla="*/ 0 h 9"/>
                <a:gd name="T26" fmla="*/ 0 w 6"/>
                <a:gd name="T27" fmla="*/ 3 h 9"/>
                <a:gd name="T28" fmla="*/ 0 w 6"/>
                <a:gd name="T29" fmla="*/ 3 h 9"/>
                <a:gd name="T30" fmla="*/ 0 w 6"/>
                <a:gd name="T31" fmla="*/ 3 h 9"/>
                <a:gd name="T32" fmla="*/ 0 w 6"/>
                <a:gd name="T33" fmla="*/ 3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0" y="3"/>
                  </a:moveTo>
                  <a:lnTo>
                    <a:pt x="0" y="3"/>
                  </a:lnTo>
                  <a:lnTo>
                    <a:pt x="0" y="6"/>
                  </a:lnTo>
                  <a:lnTo>
                    <a:pt x="0" y="8"/>
                  </a:lnTo>
                  <a:lnTo>
                    <a:pt x="2" y="8"/>
                  </a:lnTo>
                  <a:lnTo>
                    <a:pt x="2" y="6"/>
                  </a:lnTo>
                  <a:lnTo>
                    <a:pt x="2" y="3"/>
                  </a:lnTo>
                  <a:lnTo>
                    <a:pt x="3" y="3"/>
                  </a:lnTo>
                  <a:lnTo>
                    <a:pt x="5" y="2"/>
                  </a:lnTo>
                  <a:lnTo>
                    <a:pt x="4" y="2"/>
                  </a:lnTo>
                  <a:lnTo>
                    <a:pt x="1" y="3"/>
                  </a:lnTo>
                  <a:lnTo>
                    <a:pt x="1" y="0"/>
                  </a:lnTo>
                  <a:lnTo>
                    <a:pt x="0" y="0"/>
                  </a:lnTo>
                  <a:lnTo>
                    <a:pt x="0" y="3"/>
                  </a:lnTo>
                </a:path>
              </a:pathLst>
            </a:custGeom>
            <a:solidFill>
              <a:srgbClr val="006000"/>
            </a:solidFill>
            <a:ln w="9525">
              <a:noFill/>
              <a:round/>
              <a:headEnd/>
              <a:tailEnd/>
            </a:ln>
          </p:spPr>
          <p:txBody>
            <a:bodyPr/>
            <a:lstStyle/>
            <a:p>
              <a:pPr>
                <a:defRPr/>
              </a:pPr>
              <a:endParaRPr lang="en-US" dirty="0"/>
            </a:p>
          </p:txBody>
        </p:sp>
        <p:sp>
          <p:nvSpPr>
            <p:cNvPr id="12617" name="Freeform 354"/>
            <p:cNvSpPr>
              <a:spLocks/>
            </p:cNvSpPr>
            <p:nvPr/>
          </p:nvSpPr>
          <p:spPr bwMode="auto">
            <a:xfrm>
              <a:off x="4438" y="3708"/>
              <a:ext cx="24" cy="22"/>
            </a:xfrm>
            <a:custGeom>
              <a:avLst/>
              <a:gdLst>
                <a:gd name="T0" fmla="*/ 7 w 24"/>
                <a:gd name="T1" fmla="*/ 0 h 22"/>
                <a:gd name="T2" fmla="*/ 10 w 24"/>
                <a:gd name="T3" fmla="*/ 0 h 22"/>
                <a:gd name="T4" fmla="*/ 10 w 24"/>
                <a:gd name="T5" fmla="*/ 0 h 22"/>
                <a:gd name="T6" fmla="*/ 11 w 24"/>
                <a:gd name="T7" fmla="*/ 0 h 22"/>
                <a:gd name="T8" fmla="*/ 11 w 24"/>
                <a:gd name="T9" fmla="*/ 0 h 22"/>
                <a:gd name="T10" fmla="*/ 15 w 24"/>
                <a:gd name="T11" fmla="*/ 0 h 22"/>
                <a:gd name="T12" fmla="*/ 15 w 24"/>
                <a:gd name="T13" fmla="*/ 2 h 22"/>
                <a:gd name="T14" fmla="*/ 12 w 24"/>
                <a:gd name="T15" fmla="*/ 2 h 22"/>
                <a:gd name="T16" fmla="*/ 12 w 24"/>
                <a:gd name="T17" fmla="*/ 3 h 22"/>
                <a:gd name="T18" fmla="*/ 15 w 24"/>
                <a:gd name="T19" fmla="*/ 3 h 22"/>
                <a:gd name="T20" fmla="*/ 15 w 24"/>
                <a:gd name="T21" fmla="*/ 5 h 22"/>
                <a:gd name="T22" fmla="*/ 16 w 24"/>
                <a:gd name="T23" fmla="*/ 3 h 22"/>
                <a:gd name="T24" fmla="*/ 19 w 24"/>
                <a:gd name="T25" fmla="*/ 3 h 22"/>
                <a:gd name="T26" fmla="*/ 18 w 24"/>
                <a:gd name="T27" fmla="*/ 6 h 22"/>
                <a:gd name="T28" fmla="*/ 21 w 24"/>
                <a:gd name="T29" fmla="*/ 6 h 22"/>
                <a:gd name="T30" fmla="*/ 23 w 24"/>
                <a:gd name="T31" fmla="*/ 6 h 22"/>
                <a:gd name="T32" fmla="*/ 22 w 24"/>
                <a:gd name="T33" fmla="*/ 7 h 22"/>
                <a:gd name="T34" fmla="*/ 19 w 24"/>
                <a:gd name="T35" fmla="*/ 8 h 22"/>
                <a:gd name="T36" fmla="*/ 19 w 24"/>
                <a:gd name="T37" fmla="*/ 9 h 22"/>
                <a:gd name="T38" fmla="*/ 22 w 24"/>
                <a:gd name="T39" fmla="*/ 9 h 22"/>
                <a:gd name="T40" fmla="*/ 20 w 24"/>
                <a:gd name="T41" fmla="*/ 13 h 22"/>
                <a:gd name="T42" fmla="*/ 23 w 24"/>
                <a:gd name="T43" fmla="*/ 13 h 22"/>
                <a:gd name="T44" fmla="*/ 22 w 24"/>
                <a:gd name="T45" fmla="*/ 16 h 22"/>
                <a:gd name="T46" fmla="*/ 19 w 24"/>
                <a:gd name="T47" fmla="*/ 17 h 22"/>
                <a:gd name="T48" fmla="*/ 16 w 24"/>
                <a:gd name="T49" fmla="*/ 18 h 22"/>
                <a:gd name="T50" fmla="*/ 11 w 24"/>
                <a:gd name="T51" fmla="*/ 21 h 22"/>
                <a:gd name="T52" fmla="*/ 11 w 24"/>
                <a:gd name="T53" fmla="*/ 21 h 22"/>
                <a:gd name="T54" fmla="*/ 10 w 24"/>
                <a:gd name="T55" fmla="*/ 21 h 22"/>
                <a:gd name="T56" fmla="*/ 7 w 24"/>
                <a:gd name="T57" fmla="*/ 19 h 22"/>
                <a:gd name="T58" fmla="*/ 2 w 24"/>
                <a:gd name="T59" fmla="*/ 17 h 22"/>
                <a:gd name="T60" fmla="*/ 1 w 24"/>
                <a:gd name="T61" fmla="*/ 15 h 22"/>
                <a:gd name="T62" fmla="*/ 0 w 24"/>
                <a:gd name="T63" fmla="*/ 9 h 22"/>
                <a:gd name="T64" fmla="*/ 3 w 24"/>
                <a:gd name="T65" fmla="*/ 10 h 22"/>
                <a:gd name="T66" fmla="*/ 0 w 24"/>
                <a:gd name="T67" fmla="*/ 8 h 22"/>
                <a:gd name="T68" fmla="*/ 5 w 24"/>
                <a:gd name="T69" fmla="*/ 8 h 22"/>
                <a:gd name="T70" fmla="*/ 3 w 24"/>
                <a:gd name="T71" fmla="*/ 5 h 22"/>
                <a:gd name="T72" fmla="*/ 3 w 24"/>
                <a:gd name="T73" fmla="*/ 3 h 22"/>
                <a:gd name="T74" fmla="*/ 5 w 24"/>
                <a:gd name="T75" fmla="*/ 3 h 22"/>
                <a:gd name="T76" fmla="*/ 7 w 24"/>
                <a:gd name="T77" fmla="*/ 3 h 22"/>
                <a:gd name="T78" fmla="*/ 7 w 24"/>
                <a:gd name="T79" fmla="*/ 3 h 22"/>
                <a:gd name="T80" fmla="*/ 5 w 24"/>
                <a:gd name="T81" fmla="*/ 2 h 22"/>
                <a:gd name="T82" fmla="*/ 4 w 24"/>
                <a:gd name="T83" fmla="*/ 0 h 22"/>
                <a:gd name="T84" fmla="*/ 6 w 24"/>
                <a:gd name="T85" fmla="*/ 0 h 22"/>
                <a:gd name="T86" fmla="*/ 6 w 24"/>
                <a:gd name="T87" fmla="*/ 0 h 22"/>
                <a:gd name="T88" fmla="*/ 7 w 24"/>
                <a:gd name="T89" fmla="*/ 0 h 22"/>
                <a:gd name="T90" fmla="*/ 7 w 24"/>
                <a:gd name="T91" fmla="*/ 0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22"/>
                <a:gd name="T140" fmla="*/ 24 w 24"/>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22">
                  <a:moveTo>
                    <a:pt x="7" y="0"/>
                  </a:moveTo>
                  <a:lnTo>
                    <a:pt x="10" y="0"/>
                  </a:lnTo>
                  <a:lnTo>
                    <a:pt x="11" y="0"/>
                  </a:lnTo>
                  <a:lnTo>
                    <a:pt x="15" y="0"/>
                  </a:lnTo>
                  <a:lnTo>
                    <a:pt x="15" y="2"/>
                  </a:lnTo>
                  <a:lnTo>
                    <a:pt x="12" y="2"/>
                  </a:lnTo>
                  <a:lnTo>
                    <a:pt x="12" y="3"/>
                  </a:lnTo>
                  <a:lnTo>
                    <a:pt x="15" y="3"/>
                  </a:lnTo>
                  <a:lnTo>
                    <a:pt x="15" y="5"/>
                  </a:lnTo>
                  <a:lnTo>
                    <a:pt x="16" y="3"/>
                  </a:lnTo>
                  <a:lnTo>
                    <a:pt x="19" y="3"/>
                  </a:lnTo>
                  <a:lnTo>
                    <a:pt x="18" y="6"/>
                  </a:lnTo>
                  <a:lnTo>
                    <a:pt x="21" y="6"/>
                  </a:lnTo>
                  <a:lnTo>
                    <a:pt x="23" y="6"/>
                  </a:lnTo>
                  <a:lnTo>
                    <a:pt x="22" y="7"/>
                  </a:lnTo>
                  <a:lnTo>
                    <a:pt x="19" y="8"/>
                  </a:lnTo>
                  <a:lnTo>
                    <a:pt x="19" y="9"/>
                  </a:lnTo>
                  <a:lnTo>
                    <a:pt x="22" y="9"/>
                  </a:lnTo>
                  <a:lnTo>
                    <a:pt x="20" y="13"/>
                  </a:lnTo>
                  <a:lnTo>
                    <a:pt x="23" y="13"/>
                  </a:lnTo>
                  <a:lnTo>
                    <a:pt x="22" y="16"/>
                  </a:lnTo>
                  <a:lnTo>
                    <a:pt x="19" y="17"/>
                  </a:lnTo>
                  <a:lnTo>
                    <a:pt x="16" y="18"/>
                  </a:lnTo>
                  <a:lnTo>
                    <a:pt x="11" y="21"/>
                  </a:lnTo>
                  <a:lnTo>
                    <a:pt x="10" y="21"/>
                  </a:lnTo>
                  <a:lnTo>
                    <a:pt x="7" y="19"/>
                  </a:lnTo>
                  <a:lnTo>
                    <a:pt x="2" y="17"/>
                  </a:lnTo>
                  <a:lnTo>
                    <a:pt x="1" y="15"/>
                  </a:lnTo>
                  <a:lnTo>
                    <a:pt x="0" y="9"/>
                  </a:lnTo>
                  <a:lnTo>
                    <a:pt x="3" y="10"/>
                  </a:lnTo>
                  <a:lnTo>
                    <a:pt x="0" y="8"/>
                  </a:lnTo>
                  <a:lnTo>
                    <a:pt x="5" y="8"/>
                  </a:lnTo>
                  <a:lnTo>
                    <a:pt x="3" y="5"/>
                  </a:lnTo>
                  <a:lnTo>
                    <a:pt x="3" y="3"/>
                  </a:lnTo>
                  <a:lnTo>
                    <a:pt x="5" y="3"/>
                  </a:lnTo>
                  <a:lnTo>
                    <a:pt x="7" y="3"/>
                  </a:lnTo>
                  <a:lnTo>
                    <a:pt x="5" y="2"/>
                  </a:lnTo>
                  <a:lnTo>
                    <a:pt x="4" y="0"/>
                  </a:lnTo>
                  <a:lnTo>
                    <a:pt x="6" y="0"/>
                  </a:lnTo>
                  <a:lnTo>
                    <a:pt x="7" y="0"/>
                  </a:lnTo>
                </a:path>
              </a:pathLst>
            </a:custGeom>
            <a:solidFill>
              <a:srgbClr val="006000"/>
            </a:solidFill>
            <a:ln w="9525">
              <a:noFill/>
              <a:round/>
              <a:headEnd/>
              <a:tailEnd/>
            </a:ln>
          </p:spPr>
          <p:txBody>
            <a:bodyPr/>
            <a:lstStyle/>
            <a:p>
              <a:pPr>
                <a:defRPr/>
              </a:pPr>
              <a:endParaRPr lang="en-US" dirty="0"/>
            </a:p>
          </p:txBody>
        </p:sp>
        <p:sp>
          <p:nvSpPr>
            <p:cNvPr id="12618" name="Freeform 355"/>
            <p:cNvSpPr>
              <a:spLocks/>
            </p:cNvSpPr>
            <p:nvPr/>
          </p:nvSpPr>
          <p:spPr bwMode="auto">
            <a:xfrm>
              <a:off x="4446" y="3724"/>
              <a:ext cx="5" cy="8"/>
            </a:xfrm>
            <a:custGeom>
              <a:avLst/>
              <a:gdLst>
                <a:gd name="T0" fmla="*/ 2 w 5"/>
                <a:gd name="T1" fmla="*/ 1 h 8"/>
                <a:gd name="T2" fmla="*/ 2 w 5"/>
                <a:gd name="T3" fmla="*/ 2 h 8"/>
                <a:gd name="T4" fmla="*/ 3 w 5"/>
                <a:gd name="T5" fmla="*/ 6 h 8"/>
                <a:gd name="T6" fmla="*/ 3 w 5"/>
                <a:gd name="T7" fmla="*/ 7 h 8"/>
                <a:gd name="T8" fmla="*/ 3 w 5"/>
                <a:gd name="T9" fmla="*/ 7 h 8"/>
                <a:gd name="T10" fmla="*/ 3 w 5"/>
                <a:gd name="T11" fmla="*/ 6 h 8"/>
                <a:gd name="T12" fmla="*/ 3 w 5"/>
                <a:gd name="T13" fmla="*/ 2 h 8"/>
                <a:gd name="T14" fmla="*/ 3 w 5"/>
                <a:gd name="T15" fmla="*/ 1 h 8"/>
                <a:gd name="T16" fmla="*/ 4 w 5"/>
                <a:gd name="T17" fmla="*/ 1 h 8"/>
                <a:gd name="T18" fmla="*/ 3 w 5"/>
                <a:gd name="T19" fmla="*/ 1 h 8"/>
                <a:gd name="T20" fmla="*/ 3 w 5"/>
                <a:gd name="T21" fmla="*/ 2 h 8"/>
                <a:gd name="T22" fmla="*/ 3 w 5"/>
                <a:gd name="T23" fmla="*/ 0 h 8"/>
                <a:gd name="T24" fmla="*/ 2 w 5"/>
                <a:gd name="T25" fmla="*/ 0 h 8"/>
                <a:gd name="T26" fmla="*/ 2 w 5"/>
                <a:gd name="T27" fmla="*/ 2 h 8"/>
                <a:gd name="T28" fmla="*/ 0 w 5"/>
                <a:gd name="T29" fmla="*/ 1 h 8"/>
                <a:gd name="T30" fmla="*/ 2 w 5"/>
                <a:gd name="T31" fmla="*/ 1 h 8"/>
                <a:gd name="T32" fmla="*/ 2 w 5"/>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8"/>
                <a:gd name="T53" fmla="*/ 5 w 5"/>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8">
                  <a:moveTo>
                    <a:pt x="2" y="1"/>
                  </a:moveTo>
                  <a:lnTo>
                    <a:pt x="2" y="2"/>
                  </a:lnTo>
                  <a:lnTo>
                    <a:pt x="3" y="6"/>
                  </a:lnTo>
                  <a:lnTo>
                    <a:pt x="3" y="7"/>
                  </a:lnTo>
                  <a:lnTo>
                    <a:pt x="3" y="6"/>
                  </a:lnTo>
                  <a:lnTo>
                    <a:pt x="3" y="2"/>
                  </a:lnTo>
                  <a:lnTo>
                    <a:pt x="3" y="1"/>
                  </a:lnTo>
                  <a:lnTo>
                    <a:pt x="4" y="1"/>
                  </a:lnTo>
                  <a:lnTo>
                    <a:pt x="3" y="1"/>
                  </a:lnTo>
                  <a:lnTo>
                    <a:pt x="3" y="2"/>
                  </a:lnTo>
                  <a:lnTo>
                    <a:pt x="3" y="0"/>
                  </a:lnTo>
                  <a:lnTo>
                    <a:pt x="2" y="0"/>
                  </a:lnTo>
                  <a:lnTo>
                    <a:pt x="2" y="2"/>
                  </a:lnTo>
                  <a:lnTo>
                    <a:pt x="0" y="1"/>
                  </a:lnTo>
                  <a:lnTo>
                    <a:pt x="2" y="1"/>
                  </a:lnTo>
                </a:path>
              </a:pathLst>
            </a:custGeom>
            <a:solidFill>
              <a:srgbClr val="600000"/>
            </a:solidFill>
            <a:ln w="9216">
              <a:solidFill>
                <a:srgbClr val="600000"/>
              </a:solidFill>
              <a:round/>
              <a:headEnd/>
              <a:tailEnd/>
            </a:ln>
          </p:spPr>
          <p:txBody>
            <a:bodyPr/>
            <a:lstStyle/>
            <a:p>
              <a:pPr>
                <a:defRPr/>
              </a:pPr>
              <a:endParaRPr lang="en-US" dirty="0"/>
            </a:p>
          </p:txBody>
        </p:sp>
        <p:sp>
          <p:nvSpPr>
            <p:cNvPr id="12619" name="Freeform 356"/>
            <p:cNvSpPr>
              <a:spLocks/>
            </p:cNvSpPr>
            <p:nvPr/>
          </p:nvSpPr>
          <p:spPr bwMode="auto">
            <a:xfrm>
              <a:off x="4457" y="3730"/>
              <a:ext cx="20" cy="10"/>
            </a:xfrm>
            <a:custGeom>
              <a:avLst/>
              <a:gdLst>
                <a:gd name="T0" fmla="*/ 8 w 20"/>
                <a:gd name="T1" fmla="*/ 0 h 10"/>
                <a:gd name="T2" fmla="*/ 4 w 20"/>
                <a:gd name="T3" fmla="*/ 0 h 10"/>
                <a:gd name="T4" fmla="*/ 0 w 20"/>
                <a:gd name="T5" fmla="*/ 2 h 10"/>
                <a:gd name="T6" fmla="*/ 7 w 20"/>
                <a:gd name="T7" fmla="*/ 8 h 10"/>
                <a:gd name="T8" fmla="*/ 17 w 20"/>
                <a:gd name="T9" fmla="*/ 9 h 10"/>
                <a:gd name="T10" fmla="*/ 19 w 20"/>
                <a:gd name="T11" fmla="*/ 3 h 10"/>
                <a:gd name="T12" fmla="*/ 12 w 20"/>
                <a:gd name="T13" fmla="*/ 0 h 10"/>
                <a:gd name="T14" fmla="*/ 8 w 20"/>
                <a:gd name="T15" fmla="*/ 0 h 10"/>
                <a:gd name="T16" fmla="*/ 8 w 2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0"/>
                <a:gd name="T29" fmla="*/ 20 w 2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0">
                  <a:moveTo>
                    <a:pt x="8" y="0"/>
                  </a:moveTo>
                  <a:lnTo>
                    <a:pt x="4" y="0"/>
                  </a:lnTo>
                  <a:lnTo>
                    <a:pt x="0" y="2"/>
                  </a:lnTo>
                  <a:lnTo>
                    <a:pt x="7" y="8"/>
                  </a:lnTo>
                  <a:lnTo>
                    <a:pt x="17" y="9"/>
                  </a:lnTo>
                  <a:lnTo>
                    <a:pt x="19" y="3"/>
                  </a:lnTo>
                  <a:lnTo>
                    <a:pt x="12" y="0"/>
                  </a:lnTo>
                  <a:lnTo>
                    <a:pt x="8" y="0"/>
                  </a:lnTo>
                </a:path>
              </a:pathLst>
            </a:custGeom>
            <a:solidFill>
              <a:srgbClr val="808080"/>
            </a:solidFill>
            <a:ln w="9216">
              <a:solidFill>
                <a:srgbClr val="808080"/>
              </a:solidFill>
              <a:round/>
              <a:headEnd/>
              <a:tailEnd/>
            </a:ln>
          </p:spPr>
          <p:txBody>
            <a:bodyPr/>
            <a:lstStyle/>
            <a:p>
              <a:pPr>
                <a:defRPr/>
              </a:pPr>
              <a:endParaRPr lang="en-US" dirty="0"/>
            </a:p>
          </p:txBody>
        </p:sp>
        <p:sp>
          <p:nvSpPr>
            <p:cNvPr id="12620" name="Freeform 357"/>
            <p:cNvSpPr>
              <a:spLocks/>
            </p:cNvSpPr>
            <p:nvPr/>
          </p:nvSpPr>
          <p:spPr bwMode="auto">
            <a:xfrm>
              <a:off x="4462" y="3692"/>
              <a:ext cx="18" cy="33"/>
            </a:xfrm>
            <a:custGeom>
              <a:avLst/>
              <a:gdLst>
                <a:gd name="T0" fmla="*/ 5 w 18"/>
                <a:gd name="T1" fmla="*/ 2 h 33"/>
                <a:gd name="T2" fmla="*/ 6 w 18"/>
                <a:gd name="T3" fmla="*/ 2 h 33"/>
                <a:gd name="T4" fmla="*/ 7 w 18"/>
                <a:gd name="T5" fmla="*/ 0 h 33"/>
                <a:gd name="T6" fmla="*/ 7 w 18"/>
                <a:gd name="T7" fmla="*/ 4 h 33"/>
                <a:gd name="T8" fmla="*/ 8 w 18"/>
                <a:gd name="T9" fmla="*/ 2 h 33"/>
                <a:gd name="T10" fmla="*/ 9 w 18"/>
                <a:gd name="T11" fmla="*/ 0 h 33"/>
                <a:gd name="T12" fmla="*/ 9 w 18"/>
                <a:gd name="T13" fmla="*/ 4 h 33"/>
                <a:gd name="T14" fmla="*/ 9 w 18"/>
                <a:gd name="T15" fmla="*/ 7 h 33"/>
                <a:gd name="T16" fmla="*/ 9 w 18"/>
                <a:gd name="T17" fmla="*/ 7 h 33"/>
                <a:gd name="T18" fmla="*/ 9 w 18"/>
                <a:gd name="T19" fmla="*/ 10 h 33"/>
                <a:gd name="T20" fmla="*/ 9 w 18"/>
                <a:gd name="T21" fmla="*/ 12 h 33"/>
                <a:gd name="T22" fmla="*/ 12 w 18"/>
                <a:gd name="T23" fmla="*/ 12 h 33"/>
                <a:gd name="T24" fmla="*/ 17 w 18"/>
                <a:gd name="T25" fmla="*/ 7 h 33"/>
                <a:gd name="T26" fmla="*/ 17 w 18"/>
                <a:gd name="T27" fmla="*/ 7 h 33"/>
                <a:gd name="T28" fmla="*/ 17 w 18"/>
                <a:gd name="T29" fmla="*/ 9 h 33"/>
                <a:gd name="T30" fmla="*/ 16 w 18"/>
                <a:gd name="T31" fmla="*/ 12 h 33"/>
                <a:gd name="T32" fmla="*/ 14 w 18"/>
                <a:gd name="T33" fmla="*/ 14 h 33"/>
                <a:gd name="T34" fmla="*/ 12 w 18"/>
                <a:gd name="T35" fmla="*/ 16 h 33"/>
                <a:gd name="T36" fmla="*/ 12 w 18"/>
                <a:gd name="T37" fmla="*/ 16 h 33"/>
                <a:gd name="T38" fmla="*/ 13 w 18"/>
                <a:gd name="T39" fmla="*/ 19 h 33"/>
                <a:gd name="T40" fmla="*/ 13 w 18"/>
                <a:gd name="T41" fmla="*/ 23 h 33"/>
                <a:gd name="T42" fmla="*/ 17 w 18"/>
                <a:gd name="T43" fmla="*/ 22 h 33"/>
                <a:gd name="T44" fmla="*/ 14 w 18"/>
                <a:gd name="T45" fmla="*/ 24 h 33"/>
                <a:gd name="T46" fmla="*/ 12 w 18"/>
                <a:gd name="T47" fmla="*/ 27 h 33"/>
                <a:gd name="T48" fmla="*/ 10 w 18"/>
                <a:gd name="T49" fmla="*/ 29 h 33"/>
                <a:gd name="T50" fmla="*/ 8 w 18"/>
                <a:gd name="T51" fmla="*/ 31 h 33"/>
                <a:gd name="T52" fmla="*/ 7 w 18"/>
                <a:gd name="T53" fmla="*/ 32 h 33"/>
                <a:gd name="T54" fmla="*/ 6 w 18"/>
                <a:gd name="T55" fmla="*/ 32 h 33"/>
                <a:gd name="T56" fmla="*/ 5 w 18"/>
                <a:gd name="T57" fmla="*/ 31 h 33"/>
                <a:gd name="T58" fmla="*/ 2 w 18"/>
                <a:gd name="T59" fmla="*/ 27 h 33"/>
                <a:gd name="T60" fmla="*/ 1 w 18"/>
                <a:gd name="T61" fmla="*/ 23 h 33"/>
                <a:gd name="T62" fmla="*/ 0 w 18"/>
                <a:gd name="T63" fmla="*/ 16 h 33"/>
                <a:gd name="T64" fmla="*/ 3 w 18"/>
                <a:gd name="T65" fmla="*/ 18 h 33"/>
                <a:gd name="T66" fmla="*/ 1 w 18"/>
                <a:gd name="T67" fmla="*/ 14 h 33"/>
                <a:gd name="T68" fmla="*/ 3 w 18"/>
                <a:gd name="T69" fmla="*/ 16 h 33"/>
                <a:gd name="T70" fmla="*/ 3 w 18"/>
                <a:gd name="T71" fmla="*/ 10 h 33"/>
                <a:gd name="T72" fmla="*/ 3 w 18"/>
                <a:gd name="T73" fmla="*/ 7 h 33"/>
                <a:gd name="T74" fmla="*/ 3 w 18"/>
                <a:gd name="T75" fmla="*/ 7 h 33"/>
                <a:gd name="T76" fmla="*/ 4 w 18"/>
                <a:gd name="T77" fmla="*/ 9 h 33"/>
                <a:gd name="T78" fmla="*/ 4 w 18"/>
                <a:gd name="T79" fmla="*/ 7 h 33"/>
                <a:gd name="T80" fmla="*/ 3 w 18"/>
                <a:gd name="T81" fmla="*/ 5 h 33"/>
                <a:gd name="T82" fmla="*/ 3 w 18"/>
                <a:gd name="T83" fmla="*/ 2 h 33"/>
                <a:gd name="T84" fmla="*/ 4 w 18"/>
                <a:gd name="T85" fmla="*/ 3 h 33"/>
                <a:gd name="T86" fmla="*/ 4 w 18"/>
                <a:gd name="T87" fmla="*/ 0 h 33"/>
                <a:gd name="T88" fmla="*/ 5 w 18"/>
                <a:gd name="T89" fmla="*/ 2 h 33"/>
                <a:gd name="T90" fmla="*/ 5 w 18"/>
                <a:gd name="T91" fmla="*/ 2 h 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33"/>
                <a:gd name="T140" fmla="*/ 18 w 18"/>
                <a:gd name="T141" fmla="*/ 33 h 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33">
                  <a:moveTo>
                    <a:pt x="5" y="2"/>
                  </a:moveTo>
                  <a:lnTo>
                    <a:pt x="6" y="2"/>
                  </a:lnTo>
                  <a:lnTo>
                    <a:pt x="7" y="0"/>
                  </a:lnTo>
                  <a:lnTo>
                    <a:pt x="7" y="4"/>
                  </a:lnTo>
                  <a:lnTo>
                    <a:pt x="8" y="2"/>
                  </a:lnTo>
                  <a:lnTo>
                    <a:pt x="9" y="0"/>
                  </a:lnTo>
                  <a:lnTo>
                    <a:pt x="9" y="4"/>
                  </a:lnTo>
                  <a:lnTo>
                    <a:pt x="9" y="7"/>
                  </a:lnTo>
                  <a:lnTo>
                    <a:pt x="9" y="10"/>
                  </a:lnTo>
                  <a:lnTo>
                    <a:pt x="9" y="12"/>
                  </a:lnTo>
                  <a:lnTo>
                    <a:pt x="12" y="12"/>
                  </a:lnTo>
                  <a:lnTo>
                    <a:pt x="17" y="7"/>
                  </a:lnTo>
                  <a:lnTo>
                    <a:pt x="17" y="9"/>
                  </a:lnTo>
                  <a:lnTo>
                    <a:pt x="16" y="12"/>
                  </a:lnTo>
                  <a:lnTo>
                    <a:pt x="14" y="14"/>
                  </a:lnTo>
                  <a:lnTo>
                    <a:pt x="12" y="16"/>
                  </a:lnTo>
                  <a:lnTo>
                    <a:pt x="13" y="19"/>
                  </a:lnTo>
                  <a:lnTo>
                    <a:pt x="13" y="23"/>
                  </a:lnTo>
                  <a:lnTo>
                    <a:pt x="17" y="22"/>
                  </a:lnTo>
                  <a:lnTo>
                    <a:pt x="14" y="24"/>
                  </a:lnTo>
                  <a:lnTo>
                    <a:pt x="12" y="27"/>
                  </a:lnTo>
                  <a:lnTo>
                    <a:pt x="10" y="29"/>
                  </a:lnTo>
                  <a:lnTo>
                    <a:pt x="8" y="31"/>
                  </a:lnTo>
                  <a:lnTo>
                    <a:pt x="7" y="32"/>
                  </a:lnTo>
                  <a:lnTo>
                    <a:pt x="6" y="32"/>
                  </a:lnTo>
                  <a:lnTo>
                    <a:pt x="5" y="31"/>
                  </a:lnTo>
                  <a:lnTo>
                    <a:pt x="2" y="27"/>
                  </a:lnTo>
                  <a:lnTo>
                    <a:pt x="1" y="23"/>
                  </a:lnTo>
                  <a:lnTo>
                    <a:pt x="0" y="16"/>
                  </a:lnTo>
                  <a:lnTo>
                    <a:pt x="3" y="18"/>
                  </a:lnTo>
                  <a:lnTo>
                    <a:pt x="1" y="14"/>
                  </a:lnTo>
                  <a:lnTo>
                    <a:pt x="3" y="16"/>
                  </a:lnTo>
                  <a:lnTo>
                    <a:pt x="3" y="10"/>
                  </a:lnTo>
                  <a:lnTo>
                    <a:pt x="3" y="7"/>
                  </a:lnTo>
                  <a:lnTo>
                    <a:pt x="4" y="9"/>
                  </a:lnTo>
                  <a:lnTo>
                    <a:pt x="4" y="7"/>
                  </a:lnTo>
                  <a:lnTo>
                    <a:pt x="3" y="5"/>
                  </a:lnTo>
                  <a:lnTo>
                    <a:pt x="3" y="2"/>
                  </a:lnTo>
                  <a:lnTo>
                    <a:pt x="4" y="3"/>
                  </a:lnTo>
                  <a:lnTo>
                    <a:pt x="4" y="0"/>
                  </a:lnTo>
                  <a:lnTo>
                    <a:pt x="5" y="2"/>
                  </a:lnTo>
                </a:path>
              </a:pathLst>
            </a:custGeom>
            <a:solidFill>
              <a:srgbClr val="006000"/>
            </a:solidFill>
            <a:ln w="9525">
              <a:noFill/>
              <a:round/>
              <a:headEnd/>
              <a:tailEnd/>
            </a:ln>
          </p:spPr>
          <p:txBody>
            <a:bodyPr/>
            <a:lstStyle/>
            <a:p>
              <a:pPr>
                <a:defRPr/>
              </a:pPr>
              <a:endParaRPr lang="en-US" dirty="0"/>
            </a:p>
          </p:txBody>
        </p:sp>
        <p:sp>
          <p:nvSpPr>
            <p:cNvPr id="12621" name="Freeform 358"/>
            <p:cNvSpPr>
              <a:spLocks/>
            </p:cNvSpPr>
            <p:nvPr/>
          </p:nvSpPr>
          <p:spPr bwMode="auto">
            <a:xfrm>
              <a:off x="4466" y="3714"/>
              <a:ext cx="6" cy="21"/>
            </a:xfrm>
            <a:custGeom>
              <a:avLst/>
              <a:gdLst>
                <a:gd name="T0" fmla="*/ 0 w 6"/>
                <a:gd name="T1" fmla="*/ 3 h 21"/>
                <a:gd name="T2" fmla="*/ 2 w 6"/>
                <a:gd name="T3" fmla="*/ 7 h 21"/>
                <a:gd name="T4" fmla="*/ 2 w 6"/>
                <a:gd name="T5" fmla="*/ 16 h 21"/>
                <a:gd name="T6" fmla="*/ 2 w 6"/>
                <a:gd name="T7" fmla="*/ 20 h 21"/>
                <a:gd name="T8" fmla="*/ 3 w 6"/>
                <a:gd name="T9" fmla="*/ 20 h 21"/>
                <a:gd name="T10" fmla="*/ 3 w 6"/>
                <a:gd name="T11" fmla="*/ 16 h 21"/>
                <a:gd name="T12" fmla="*/ 3 w 6"/>
                <a:gd name="T13" fmla="*/ 7 h 21"/>
                <a:gd name="T14" fmla="*/ 3 w 6"/>
                <a:gd name="T15" fmla="*/ 4 h 21"/>
                <a:gd name="T16" fmla="*/ 5 w 6"/>
                <a:gd name="T17" fmla="*/ 3 h 21"/>
                <a:gd name="T18" fmla="*/ 5 w 6"/>
                <a:gd name="T19" fmla="*/ 2 h 21"/>
                <a:gd name="T20" fmla="*/ 2 w 6"/>
                <a:gd name="T21" fmla="*/ 5 h 21"/>
                <a:gd name="T22" fmla="*/ 3 w 6"/>
                <a:gd name="T23" fmla="*/ 0 h 21"/>
                <a:gd name="T24" fmla="*/ 2 w 6"/>
                <a:gd name="T25" fmla="*/ 0 h 21"/>
                <a:gd name="T26" fmla="*/ 2 w 6"/>
                <a:gd name="T27" fmla="*/ 7 h 21"/>
                <a:gd name="T28" fmla="*/ 0 w 6"/>
                <a:gd name="T29" fmla="*/ 4 h 21"/>
                <a:gd name="T30" fmla="*/ 0 w 6"/>
                <a:gd name="T31" fmla="*/ 3 h 21"/>
                <a:gd name="T32" fmla="*/ 0 w 6"/>
                <a:gd name="T33" fmla="*/ 3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21"/>
                <a:gd name="T53" fmla="*/ 6 w 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21">
                  <a:moveTo>
                    <a:pt x="0" y="3"/>
                  </a:moveTo>
                  <a:lnTo>
                    <a:pt x="2" y="7"/>
                  </a:lnTo>
                  <a:lnTo>
                    <a:pt x="2" y="16"/>
                  </a:lnTo>
                  <a:lnTo>
                    <a:pt x="2" y="20"/>
                  </a:lnTo>
                  <a:lnTo>
                    <a:pt x="3" y="20"/>
                  </a:lnTo>
                  <a:lnTo>
                    <a:pt x="3" y="16"/>
                  </a:lnTo>
                  <a:lnTo>
                    <a:pt x="3" y="7"/>
                  </a:lnTo>
                  <a:lnTo>
                    <a:pt x="3" y="4"/>
                  </a:lnTo>
                  <a:lnTo>
                    <a:pt x="5" y="3"/>
                  </a:lnTo>
                  <a:lnTo>
                    <a:pt x="5" y="2"/>
                  </a:lnTo>
                  <a:lnTo>
                    <a:pt x="2" y="5"/>
                  </a:lnTo>
                  <a:lnTo>
                    <a:pt x="3" y="0"/>
                  </a:lnTo>
                  <a:lnTo>
                    <a:pt x="2" y="0"/>
                  </a:lnTo>
                  <a:lnTo>
                    <a:pt x="2" y="7"/>
                  </a:lnTo>
                  <a:lnTo>
                    <a:pt x="0" y="4"/>
                  </a:lnTo>
                  <a:lnTo>
                    <a:pt x="0" y="3"/>
                  </a:lnTo>
                </a:path>
              </a:pathLst>
            </a:custGeom>
            <a:solidFill>
              <a:srgbClr val="600000"/>
            </a:solidFill>
            <a:ln w="9216">
              <a:solidFill>
                <a:srgbClr val="600000"/>
              </a:solidFill>
              <a:round/>
              <a:headEnd/>
              <a:tailEnd/>
            </a:ln>
          </p:spPr>
          <p:txBody>
            <a:bodyPr/>
            <a:lstStyle/>
            <a:p>
              <a:pPr>
                <a:defRPr/>
              </a:pPr>
              <a:endParaRPr lang="en-US" dirty="0"/>
            </a:p>
          </p:txBody>
        </p:sp>
        <p:sp>
          <p:nvSpPr>
            <p:cNvPr id="12622" name="Freeform 359"/>
            <p:cNvSpPr>
              <a:spLocks/>
            </p:cNvSpPr>
            <p:nvPr/>
          </p:nvSpPr>
          <p:spPr bwMode="auto">
            <a:xfrm>
              <a:off x="4352" y="3708"/>
              <a:ext cx="59" cy="9"/>
            </a:xfrm>
            <a:custGeom>
              <a:avLst/>
              <a:gdLst>
                <a:gd name="T0" fmla="*/ 16 w 59"/>
                <a:gd name="T1" fmla="*/ 2 h 9"/>
                <a:gd name="T2" fmla="*/ 58 w 59"/>
                <a:gd name="T3" fmla="*/ 8 h 9"/>
                <a:gd name="T4" fmla="*/ 0 w 59"/>
                <a:gd name="T5" fmla="*/ 3 h 9"/>
                <a:gd name="T6" fmla="*/ 16 w 59"/>
                <a:gd name="T7" fmla="*/ 0 h 9"/>
                <a:gd name="T8" fmla="*/ 16 w 59"/>
                <a:gd name="T9" fmla="*/ 2 h 9"/>
                <a:gd name="T10" fmla="*/ 16 w 59"/>
                <a:gd name="T11" fmla="*/ 2 h 9"/>
                <a:gd name="T12" fmla="*/ 0 60000 65536"/>
                <a:gd name="T13" fmla="*/ 0 60000 65536"/>
                <a:gd name="T14" fmla="*/ 0 60000 65536"/>
                <a:gd name="T15" fmla="*/ 0 60000 65536"/>
                <a:gd name="T16" fmla="*/ 0 60000 65536"/>
                <a:gd name="T17" fmla="*/ 0 60000 65536"/>
                <a:gd name="T18" fmla="*/ 0 w 59"/>
                <a:gd name="T19" fmla="*/ 0 h 9"/>
                <a:gd name="T20" fmla="*/ 59 w 59"/>
                <a:gd name="T21" fmla="*/ 9 h 9"/>
              </a:gdLst>
              <a:ahLst/>
              <a:cxnLst>
                <a:cxn ang="T12">
                  <a:pos x="T0" y="T1"/>
                </a:cxn>
                <a:cxn ang="T13">
                  <a:pos x="T2" y="T3"/>
                </a:cxn>
                <a:cxn ang="T14">
                  <a:pos x="T4" y="T5"/>
                </a:cxn>
                <a:cxn ang="T15">
                  <a:pos x="T6" y="T7"/>
                </a:cxn>
                <a:cxn ang="T16">
                  <a:pos x="T8" y="T9"/>
                </a:cxn>
                <a:cxn ang="T17">
                  <a:pos x="T10" y="T11"/>
                </a:cxn>
              </a:cxnLst>
              <a:rect l="T18" t="T19" r="T20" b="T21"/>
              <a:pathLst>
                <a:path w="59" h="9">
                  <a:moveTo>
                    <a:pt x="16" y="2"/>
                  </a:moveTo>
                  <a:lnTo>
                    <a:pt x="58" y="8"/>
                  </a:lnTo>
                  <a:lnTo>
                    <a:pt x="0" y="3"/>
                  </a:lnTo>
                  <a:lnTo>
                    <a:pt x="16" y="0"/>
                  </a:lnTo>
                  <a:lnTo>
                    <a:pt x="16" y="2"/>
                  </a:lnTo>
                </a:path>
              </a:pathLst>
            </a:custGeom>
            <a:solidFill>
              <a:srgbClr val="5F5F5F"/>
            </a:solidFill>
            <a:ln w="9216">
              <a:solidFill>
                <a:srgbClr val="5F5F5F"/>
              </a:solidFill>
              <a:round/>
              <a:headEnd/>
              <a:tailEnd/>
            </a:ln>
          </p:spPr>
          <p:txBody>
            <a:bodyPr/>
            <a:lstStyle/>
            <a:p>
              <a:pPr>
                <a:defRPr/>
              </a:pPr>
              <a:endParaRPr lang="en-US" dirty="0"/>
            </a:p>
          </p:txBody>
        </p:sp>
        <p:sp>
          <p:nvSpPr>
            <p:cNvPr id="12623" name="Freeform 360"/>
            <p:cNvSpPr>
              <a:spLocks/>
            </p:cNvSpPr>
            <p:nvPr/>
          </p:nvSpPr>
          <p:spPr bwMode="auto">
            <a:xfrm>
              <a:off x="4625" y="3655"/>
              <a:ext cx="11" cy="72"/>
            </a:xfrm>
            <a:custGeom>
              <a:avLst/>
              <a:gdLst>
                <a:gd name="T0" fmla="*/ 1 w 11"/>
                <a:gd name="T1" fmla="*/ 3 h 72"/>
                <a:gd name="T2" fmla="*/ 2 w 11"/>
                <a:gd name="T3" fmla="*/ 12 h 72"/>
                <a:gd name="T4" fmla="*/ 0 w 11"/>
                <a:gd name="T5" fmla="*/ 3 h 72"/>
                <a:gd name="T6" fmla="*/ 0 w 11"/>
                <a:gd name="T7" fmla="*/ 2 h 72"/>
                <a:gd name="T8" fmla="*/ 0 w 11"/>
                <a:gd name="T9" fmla="*/ 0 h 72"/>
                <a:gd name="T10" fmla="*/ 2 w 11"/>
                <a:gd name="T11" fmla="*/ 12 h 72"/>
                <a:gd name="T12" fmla="*/ 2 w 11"/>
                <a:gd name="T13" fmla="*/ 15 h 72"/>
                <a:gd name="T14" fmla="*/ 2 w 11"/>
                <a:gd name="T15" fmla="*/ 16 h 72"/>
                <a:gd name="T16" fmla="*/ 2 w 11"/>
                <a:gd name="T17" fmla="*/ 19 h 72"/>
                <a:gd name="T18" fmla="*/ 2 w 11"/>
                <a:gd name="T19" fmla="*/ 23 h 72"/>
                <a:gd name="T20" fmla="*/ 2 w 11"/>
                <a:gd name="T21" fmla="*/ 27 h 72"/>
                <a:gd name="T22" fmla="*/ 2 w 11"/>
                <a:gd name="T23" fmla="*/ 34 h 72"/>
                <a:gd name="T24" fmla="*/ 3 w 11"/>
                <a:gd name="T25" fmla="*/ 55 h 72"/>
                <a:gd name="T26" fmla="*/ 3 w 11"/>
                <a:gd name="T27" fmla="*/ 69 h 72"/>
                <a:gd name="T28" fmla="*/ 2 w 11"/>
                <a:gd name="T29" fmla="*/ 71 h 72"/>
                <a:gd name="T30" fmla="*/ 5 w 11"/>
                <a:gd name="T31" fmla="*/ 70 h 72"/>
                <a:gd name="T32" fmla="*/ 5 w 11"/>
                <a:gd name="T33" fmla="*/ 66 h 72"/>
                <a:gd name="T34" fmla="*/ 4 w 11"/>
                <a:gd name="T35" fmla="*/ 47 h 72"/>
                <a:gd name="T36" fmla="*/ 4 w 11"/>
                <a:gd name="T37" fmla="*/ 32 h 72"/>
                <a:gd name="T38" fmla="*/ 4 w 11"/>
                <a:gd name="T39" fmla="*/ 24 h 72"/>
                <a:gd name="T40" fmla="*/ 4 w 11"/>
                <a:gd name="T41" fmla="*/ 18 h 72"/>
                <a:gd name="T42" fmla="*/ 5 w 11"/>
                <a:gd name="T43" fmla="*/ 12 h 72"/>
                <a:gd name="T44" fmla="*/ 7 w 11"/>
                <a:gd name="T45" fmla="*/ 8 h 72"/>
                <a:gd name="T46" fmla="*/ 8 w 11"/>
                <a:gd name="T47" fmla="*/ 4 h 72"/>
                <a:gd name="T48" fmla="*/ 10 w 11"/>
                <a:gd name="T49" fmla="*/ 3 h 72"/>
                <a:gd name="T50" fmla="*/ 8 w 11"/>
                <a:gd name="T51" fmla="*/ 2 h 72"/>
                <a:gd name="T52" fmla="*/ 5 w 11"/>
                <a:gd name="T53" fmla="*/ 10 h 72"/>
                <a:gd name="T54" fmla="*/ 4 w 11"/>
                <a:gd name="T55" fmla="*/ 2 h 72"/>
                <a:gd name="T56" fmla="*/ 4 w 11"/>
                <a:gd name="T57" fmla="*/ 2 h 72"/>
                <a:gd name="T58" fmla="*/ 4 w 11"/>
                <a:gd name="T59" fmla="*/ 12 h 72"/>
                <a:gd name="T60" fmla="*/ 2 w 11"/>
                <a:gd name="T61" fmla="*/ 3 h 72"/>
                <a:gd name="T62" fmla="*/ 1 w 11"/>
                <a:gd name="T63" fmla="*/ 3 h 72"/>
                <a:gd name="T64" fmla="*/ 1 w 11"/>
                <a:gd name="T65" fmla="*/ 3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72"/>
                <a:gd name="T101" fmla="*/ 11 w 1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72">
                  <a:moveTo>
                    <a:pt x="1" y="3"/>
                  </a:moveTo>
                  <a:lnTo>
                    <a:pt x="2" y="12"/>
                  </a:lnTo>
                  <a:lnTo>
                    <a:pt x="0" y="3"/>
                  </a:lnTo>
                  <a:lnTo>
                    <a:pt x="0" y="2"/>
                  </a:lnTo>
                  <a:lnTo>
                    <a:pt x="0" y="0"/>
                  </a:lnTo>
                  <a:lnTo>
                    <a:pt x="2" y="12"/>
                  </a:lnTo>
                  <a:lnTo>
                    <a:pt x="2" y="15"/>
                  </a:lnTo>
                  <a:lnTo>
                    <a:pt x="2" y="16"/>
                  </a:lnTo>
                  <a:lnTo>
                    <a:pt x="2" y="19"/>
                  </a:lnTo>
                  <a:lnTo>
                    <a:pt x="2" y="23"/>
                  </a:lnTo>
                  <a:lnTo>
                    <a:pt x="2" y="27"/>
                  </a:lnTo>
                  <a:lnTo>
                    <a:pt x="2" y="34"/>
                  </a:lnTo>
                  <a:lnTo>
                    <a:pt x="3" y="55"/>
                  </a:lnTo>
                  <a:lnTo>
                    <a:pt x="3" y="69"/>
                  </a:lnTo>
                  <a:lnTo>
                    <a:pt x="2" y="71"/>
                  </a:lnTo>
                  <a:lnTo>
                    <a:pt x="5" y="70"/>
                  </a:lnTo>
                  <a:lnTo>
                    <a:pt x="5" y="66"/>
                  </a:lnTo>
                  <a:lnTo>
                    <a:pt x="4" y="47"/>
                  </a:lnTo>
                  <a:lnTo>
                    <a:pt x="4" y="32"/>
                  </a:lnTo>
                  <a:lnTo>
                    <a:pt x="4" y="24"/>
                  </a:lnTo>
                  <a:lnTo>
                    <a:pt x="4" y="18"/>
                  </a:lnTo>
                  <a:lnTo>
                    <a:pt x="5" y="12"/>
                  </a:lnTo>
                  <a:lnTo>
                    <a:pt x="7" y="8"/>
                  </a:lnTo>
                  <a:lnTo>
                    <a:pt x="8" y="4"/>
                  </a:lnTo>
                  <a:lnTo>
                    <a:pt x="10" y="3"/>
                  </a:lnTo>
                  <a:lnTo>
                    <a:pt x="8" y="2"/>
                  </a:lnTo>
                  <a:lnTo>
                    <a:pt x="5" y="10"/>
                  </a:lnTo>
                  <a:lnTo>
                    <a:pt x="4" y="2"/>
                  </a:lnTo>
                  <a:lnTo>
                    <a:pt x="4" y="12"/>
                  </a:lnTo>
                  <a:lnTo>
                    <a:pt x="2" y="3"/>
                  </a:lnTo>
                  <a:lnTo>
                    <a:pt x="1" y="3"/>
                  </a:lnTo>
                </a:path>
              </a:pathLst>
            </a:custGeom>
            <a:solidFill>
              <a:srgbClr val="600000"/>
            </a:solidFill>
            <a:ln w="9216">
              <a:solidFill>
                <a:srgbClr val="600000"/>
              </a:solidFill>
              <a:round/>
              <a:headEnd/>
              <a:tailEnd/>
            </a:ln>
          </p:spPr>
          <p:txBody>
            <a:bodyPr/>
            <a:lstStyle/>
            <a:p>
              <a:pPr>
                <a:defRPr/>
              </a:pPr>
              <a:endParaRPr lang="en-US" dirty="0"/>
            </a:p>
          </p:txBody>
        </p:sp>
        <p:sp>
          <p:nvSpPr>
            <p:cNvPr id="12624" name="Freeform 361"/>
            <p:cNvSpPr>
              <a:spLocks/>
            </p:cNvSpPr>
            <p:nvPr/>
          </p:nvSpPr>
          <p:spPr bwMode="auto">
            <a:xfrm>
              <a:off x="4629" y="3670"/>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1"/>
                  </a:lnTo>
                  <a:lnTo>
                    <a:pt x="0" y="0"/>
                  </a:lnTo>
                  <a:lnTo>
                    <a:pt x="0" y="1"/>
                  </a:lnTo>
                </a:path>
              </a:pathLst>
            </a:custGeom>
            <a:solidFill>
              <a:srgbClr val="FFFFFF"/>
            </a:solidFill>
            <a:ln w="9216">
              <a:solidFill>
                <a:srgbClr val="000000"/>
              </a:solidFill>
              <a:round/>
              <a:headEnd/>
              <a:tailEnd/>
            </a:ln>
          </p:spPr>
          <p:txBody>
            <a:bodyPr/>
            <a:lstStyle/>
            <a:p>
              <a:pPr>
                <a:defRPr/>
              </a:pPr>
              <a:endParaRPr lang="en-US" dirty="0"/>
            </a:p>
          </p:txBody>
        </p:sp>
        <p:sp>
          <p:nvSpPr>
            <p:cNvPr id="12625" name="Freeform 362"/>
            <p:cNvSpPr>
              <a:spLocks/>
            </p:cNvSpPr>
            <p:nvPr/>
          </p:nvSpPr>
          <p:spPr bwMode="auto">
            <a:xfrm>
              <a:off x="4618" y="3625"/>
              <a:ext cx="22" cy="40"/>
            </a:xfrm>
            <a:custGeom>
              <a:avLst/>
              <a:gdLst>
                <a:gd name="T0" fmla="*/ 11 w 22"/>
                <a:gd name="T1" fmla="*/ 38 h 40"/>
                <a:gd name="T2" fmla="*/ 12 w 22"/>
                <a:gd name="T3" fmla="*/ 38 h 40"/>
                <a:gd name="T4" fmla="*/ 12 w 22"/>
                <a:gd name="T5" fmla="*/ 39 h 40"/>
                <a:gd name="T6" fmla="*/ 17 w 22"/>
                <a:gd name="T7" fmla="*/ 38 h 40"/>
                <a:gd name="T8" fmla="*/ 17 w 22"/>
                <a:gd name="T9" fmla="*/ 38 h 40"/>
                <a:gd name="T10" fmla="*/ 17 w 22"/>
                <a:gd name="T11" fmla="*/ 34 h 40"/>
                <a:gd name="T12" fmla="*/ 17 w 22"/>
                <a:gd name="T13" fmla="*/ 33 h 40"/>
                <a:gd name="T14" fmla="*/ 17 w 22"/>
                <a:gd name="T15" fmla="*/ 32 h 40"/>
                <a:gd name="T16" fmla="*/ 17 w 22"/>
                <a:gd name="T17" fmla="*/ 33 h 40"/>
                <a:gd name="T18" fmla="*/ 17 w 22"/>
                <a:gd name="T19" fmla="*/ 31 h 40"/>
                <a:gd name="T20" fmla="*/ 17 w 22"/>
                <a:gd name="T21" fmla="*/ 30 h 40"/>
                <a:gd name="T22" fmla="*/ 15 w 22"/>
                <a:gd name="T23" fmla="*/ 29 h 40"/>
                <a:gd name="T24" fmla="*/ 16 w 22"/>
                <a:gd name="T25" fmla="*/ 28 h 40"/>
                <a:gd name="T26" fmla="*/ 15 w 22"/>
                <a:gd name="T27" fmla="*/ 28 h 40"/>
                <a:gd name="T28" fmla="*/ 17 w 22"/>
                <a:gd name="T29" fmla="*/ 27 h 40"/>
                <a:gd name="T30" fmla="*/ 17 w 22"/>
                <a:gd name="T31" fmla="*/ 25 h 40"/>
                <a:gd name="T32" fmla="*/ 21 w 22"/>
                <a:gd name="T33" fmla="*/ 17 h 40"/>
                <a:gd name="T34" fmla="*/ 19 w 22"/>
                <a:gd name="T35" fmla="*/ 20 h 40"/>
                <a:gd name="T36" fmla="*/ 18 w 22"/>
                <a:gd name="T37" fmla="*/ 19 h 40"/>
                <a:gd name="T38" fmla="*/ 19 w 22"/>
                <a:gd name="T39" fmla="*/ 15 h 40"/>
                <a:gd name="T40" fmla="*/ 17 w 22"/>
                <a:gd name="T41" fmla="*/ 15 h 40"/>
                <a:gd name="T42" fmla="*/ 18 w 22"/>
                <a:gd name="T43" fmla="*/ 11 h 40"/>
                <a:gd name="T44" fmla="*/ 18 w 22"/>
                <a:gd name="T45" fmla="*/ 10 h 40"/>
                <a:gd name="T46" fmla="*/ 19 w 22"/>
                <a:gd name="T47" fmla="*/ 6 h 40"/>
                <a:gd name="T48" fmla="*/ 17 w 22"/>
                <a:gd name="T49" fmla="*/ 6 h 40"/>
                <a:gd name="T50" fmla="*/ 17 w 22"/>
                <a:gd name="T51" fmla="*/ 4 h 40"/>
                <a:gd name="T52" fmla="*/ 12 w 22"/>
                <a:gd name="T53" fmla="*/ 4 h 40"/>
                <a:gd name="T54" fmla="*/ 12 w 22"/>
                <a:gd name="T55" fmla="*/ 4 h 40"/>
                <a:gd name="T56" fmla="*/ 9 w 22"/>
                <a:gd name="T57" fmla="*/ 1 h 40"/>
                <a:gd name="T58" fmla="*/ 9 w 22"/>
                <a:gd name="T59" fmla="*/ 2 h 40"/>
                <a:gd name="T60" fmla="*/ 9 w 22"/>
                <a:gd name="T61" fmla="*/ 4 h 40"/>
                <a:gd name="T62" fmla="*/ 8 w 22"/>
                <a:gd name="T63" fmla="*/ 4 h 40"/>
                <a:gd name="T64" fmla="*/ 7 w 22"/>
                <a:gd name="T65" fmla="*/ 2 h 40"/>
                <a:gd name="T66" fmla="*/ 5 w 22"/>
                <a:gd name="T67" fmla="*/ 3 h 40"/>
                <a:gd name="T68" fmla="*/ 5 w 22"/>
                <a:gd name="T69" fmla="*/ 2 h 40"/>
                <a:gd name="T70" fmla="*/ 3 w 22"/>
                <a:gd name="T71" fmla="*/ 1 h 40"/>
                <a:gd name="T72" fmla="*/ 1 w 22"/>
                <a:gd name="T73" fmla="*/ 4 h 40"/>
                <a:gd name="T74" fmla="*/ 0 w 22"/>
                <a:gd name="T75" fmla="*/ 8 h 40"/>
                <a:gd name="T76" fmla="*/ 2 w 22"/>
                <a:gd name="T77" fmla="*/ 9 h 40"/>
                <a:gd name="T78" fmla="*/ 7 w 22"/>
                <a:gd name="T79" fmla="*/ 10 h 40"/>
                <a:gd name="T80" fmla="*/ 5 w 22"/>
                <a:gd name="T81" fmla="*/ 11 h 40"/>
                <a:gd name="T82" fmla="*/ 3 w 22"/>
                <a:gd name="T83" fmla="*/ 11 h 40"/>
                <a:gd name="T84" fmla="*/ 0 w 22"/>
                <a:gd name="T85" fmla="*/ 11 h 40"/>
                <a:gd name="T86" fmla="*/ 1 w 22"/>
                <a:gd name="T87" fmla="*/ 16 h 40"/>
                <a:gd name="T88" fmla="*/ 5 w 22"/>
                <a:gd name="T89" fmla="*/ 16 h 40"/>
                <a:gd name="T90" fmla="*/ 7 w 22"/>
                <a:gd name="T91" fmla="*/ 17 h 40"/>
                <a:gd name="T92" fmla="*/ 7 w 22"/>
                <a:gd name="T93" fmla="*/ 19 h 40"/>
                <a:gd name="T94" fmla="*/ 7 w 22"/>
                <a:gd name="T95" fmla="*/ 19 h 40"/>
                <a:gd name="T96" fmla="*/ 3 w 22"/>
                <a:gd name="T97" fmla="*/ 19 h 40"/>
                <a:gd name="T98" fmla="*/ 3 w 22"/>
                <a:gd name="T99" fmla="*/ 23 h 40"/>
                <a:gd name="T100" fmla="*/ 5 w 22"/>
                <a:gd name="T101" fmla="*/ 23 h 40"/>
                <a:gd name="T102" fmla="*/ 3 w 22"/>
                <a:gd name="T103" fmla="*/ 24 h 40"/>
                <a:gd name="T104" fmla="*/ 5 w 22"/>
                <a:gd name="T105" fmla="*/ 24 h 40"/>
                <a:gd name="T106" fmla="*/ 2 w 22"/>
                <a:gd name="T107" fmla="*/ 26 h 40"/>
                <a:gd name="T108" fmla="*/ 2 w 22"/>
                <a:gd name="T109" fmla="*/ 29 h 40"/>
                <a:gd name="T110" fmla="*/ 5 w 22"/>
                <a:gd name="T111" fmla="*/ 30 h 40"/>
                <a:gd name="T112" fmla="*/ 4 w 22"/>
                <a:gd name="T113" fmla="*/ 31 h 40"/>
                <a:gd name="T114" fmla="*/ 2 w 22"/>
                <a:gd name="T115" fmla="*/ 33 h 40"/>
                <a:gd name="T116" fmla="*/ 0 w 22"/>
                <a:gd name="T117" fmla="*/ 38 h 40"/>
                <a:gd name="T118" fmla="*/ 3 w 22"/>
                <a:gd name="T119" fmla="*/ 38 h 40"/>
                <a:gd name="T120" fmla="*/ 5 w 22"/>
                <a:gd name="T121" fmla="*/ 39 h 40"/>
                <a:gd name="T122" fmla="*/ 7 w 22"/>
                <a:gd name="T123" fmla="*/ 39 h 40"/>
                <a:gd name="T124" fmla="*/ 9 w 22"/>
                <a:gd name="T125" fmla="*/ 38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
                <a:gd name="T190" fmla="*/ 0 h 40"/>
                <a:gd name="T191" fmla="*/ 22 w 22"/>
                <a:gd name="T192" fmla="*/ 40 h 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 h="40">
                  <a:moveTo>
                    <a:pt x="10" y="38"/>
                  </a:moveTo>
                  <a:lnTo>
                    <a:pt x="10" y="38"/>
                  </a:lnTo>
                  <a:lnTo>
                    <a:pt x="11" y="38"/>
                  </a:lnTo>
                  <a:lnTo>
                    <a:pt x="12" y="38"/>
                  </a:lnTo>
                  <a:lnTo>
                    <a:pt x="12" y="39"/>
                  </a:lnTo>
                  <a:lnTo>
                    <a:pt x="14" y="39"/>
                  </a:lnTo>
                  <a:lnTo>
                    <a:pt x="15" y="39"/>
                  </a:lnTo>
                  <a:lnTo>
                    <a:pt x="17" y="38"/>
                  </a:lnTo>
                  <a:lnTo>
                    <a:pt x="18" y="38"/>
                  </a:lnTo>
                  <a:lnTo>
                    <a:pt x="17" y="38"/>
                  </a:lnTo>
                  <a:lnTo>
                    <a:pt x="17" y="36"/>
                  </a:lnTo>
                  <a:lnTo>
                    <a:pt x="17" y="35"/>
                  </a:lnTo>
                  <a:lnTo>
                    <a:pt x="17" y="34"/>
                  </a:lnTo>
                  <a:lnTo>
                    <a:pt x="17" y="33"/>
                  </a:lnTo>
                  <a:lnTo>
                    <a:pt x="17" y="32"/>
                  </a:lnTo>
                  <a:lnTo>
                    <a:pt x="17" y="33"/>
                  </a:lnTo>
                  <a:lnTo>
                    <a:pt x="18" y="32"/>
                  </a:lnTo>
                  <a:lnTo>
                    <a:pt x="17" y="32"/>
                  </a:lnTo>
                  <a:lnTo>
                    <a:pt x="17" y="31"/>
                  </a:lnTo>
                  <a:lnTo>
                    <a:pt x="17" y="29"/>
                  </a:lnTo>
                  <a:lnTo>
                    <a:pt x="17" y="30"/>
                  </a:lnTo>
                  <a:lnTo>
                    <a:pt x="17" y="29"/>
                  </a:lnTo>
                  <a:lnTo>
                    <a:pt x="16" y="29"/>
                  </a:lnTo>
                  <a:lnTo>
                    <a:pt x="15" y="29"/>
                  </a:lnTo>
                  <a:lnTo>
                    <a:pt x="15" y="28"/>
                  </a:lnTo>
                  <a:lnTo>
                    <a:pt x="16" y="28"/>
                  </a:lnTo>
                  <a:lnTo>
                    <a:pt x="17" y="28"/>
                  </a:lnTo>
                  <a:lnTo>
                    <a:pt x="16" y="28"/>
                  </a:lnTo>
                  <a:lnTo>
                    <a:pt x="15" y="28"/>
                  </a:lnTo>
                  <a:lnTo>
                    <a:pt x="16" y="27"/>
                  </a:lnTo>
                  <a:lnTo>
                    <a:pt x="17" y="27"/>
                  </a:lnTo>
                  <a:lnTo>
                    <a:pt x="17" y="25"/>
                  </a:lnTo>
                  <a:lnTo>
                    <a:pt x="18" y="25"/>
                  </a:lnTo>
                  <a:lnTo>
                    <a:pt x="19" y="24"/>
                  </a:lnTo>
                  <a:lnTo>
                    <a:pt x="19" y="23"/>
                  </a:lnTo>
                  <a:lnTo>
                    <a:pt x="21" y="21"/>
                  </a:lnTo>
                  <a:lnTo>
                    <a:pt x="21" y="19"/>
                  </a:lnTo>
                  <a:lnTo>
                    <a:pt x="21" y="18"/>
                  </a:lnTo>
                  <a:lnTo>
                    <a:pt x="21" y="17"/>
                  </a:lnTo>
                  <a:lnTo>
                    <a:pt x="20" y="18"/>
                  </a:lnTo>
                  <a:lnTo>
                    <a:pt x="20" y="19"/>
                  </a:lnTo>
                  <a:lnTo>
                    <a:pt x="19" y="20"/>
                  </a:lnTo>
                  <a:lnTo>
                    <a:pt x="18" y="20"/>
                  </a:lnTo>
                  <a:lnTo>
                    <a:pt x="18" y="19"/>
                  </a:lnTo>
                  <a:lnTo>
                    <a:pt x="19" y="18"/>
                  </a:lnTo>
                  <a:lnTo>
                    <a:pt x="19" y="17"/>
                  </a:lnTo>
                  <a:lnTo>
                    <a:pt x="20" y="15"/>
                  </a:lnTo>
                  <a:lnTo>
                    <a:pt x="19" y="15"/>
                  </a:lnTo>
                  <a:lnTo>
                    <a:pt x="18" y="15"/>
                  </a:lnTo>
                  <a:lnTo>
                    <a:pt x="17" y="15"/>
                  </a:lnTo>
                  <a:lnTo>
                    <a:pt x="17" y="13"/>
                  </a:lnTo>
                  <a:lnTo>
                    <a:pt x="18" y="11"/>
                  </a:lnTo>
                  <a:lnTo>
                    <a:pt x="18" y="10"/>
                  </a:lnTo>
                  <a:lnTo>
                    <a:pt x="19" y="8"/>
                  </a:lnTo>
                  <a:lnTo>
                    <a:pt x="20" y="6"/>
                  </a:lnTo>
                  <a:lnTo>
                    <a:pt x="19" y="6"/>
                  </a:lnTo>
                  <a:lnTo>
                    <a:pt x="17" y="6"/>
                  </a:lnTo>
                  <a:lnTo>
                    <a:pt x="17" y="4"/>
                  </a:lnTo>
                  <a:lnTo>
                    <a:pt x="17" y="6"/>
                  </a:lnTo>
                  <a:lnTo>
                    <a:pt x="17" y="4"/>
                  </a:lnTo>
                  <a:lnTo>
                    <a:pt x="17" y="2"/>
                  </a:lnTo>
                  <a:lnTo>
                    <a:pt x="15" y="4"/>
                  </a:lnTo>
                  <a:lnTo>
                    <a:pt x="14" y="4"/>
                  </a:lnTo>
                  <a:lnTo>
                    <a:pt x="12" y="4"/>
                  </a:lnTo>
                  <a:lnTo>
                    <a:pt x="12" y="2"/>
                  </a:lnTo>
                  <a:lnTo>
                    <a:pt x="10" y="2"/>
                  </a:lnTo>
                  <a:lnTo>
                    <a:pt x="10" y="1"/>
                  </a:lnTo>
                  <a:lnTo>
                    <a:pt x="9" y="1"/>
                  </a:lnTo>
                  <a:lnTo>
                    <a:pt x="9" y="0"/>
                  </a:lnTo>
                  <a:lnTo>
                    <a:pt x="9" y="1"/>
                  </a:lnTo>
                  <a:lnTo>
                    <a:pt x="9" y="2"/>
                  </a:lnTo>
                  <a:lnTo>
                    <a:pt x="9" y="4"/>
                  </a:lnTo>
                  <a:lnTo>
                    <a:pt x="8" y="5"/>
                  </a:lnTo>
                  <a:lnTo>
                    <a:pt x="8" y="4"/>
                  </a:lnTo>
                  <a:lnTo>
                    <a:pt x="8" y="2"/>
                  </a:lnTo>
                  <a:lnTo>
                    <a:pt x="7" y="2"/>
                  </a:lnTo>
                  <a:lnTo>
                    <a:pt x="5" y="3"/>
                  </a:lnTo>
                  <a:lnTo>
                    <a:pt x="5" y="2"/>
                  </a:lnTo>
                  <a:lnTo>
                    <a:pt x="5" y="1"/>
                  </a:lnTo>
                  <a:lnTo>
                    <a:pt x="5" y="0"/>
                  </a:lnTo>
                  <a:lnTo>
                    <a:pt x="3" y="1"/>
                  </a:lnTo>
                  <a:lnTo>
                    <a:pt x="2" y="2"/>
                  </a:lnTo>
                  <a:lnTo>
                    <a:pt x="1" y="4"/>
                  </a:lnTo>
                  <a:lnTo>
                    <a:pt x="1" y="5"/>
                  </a:lnTo>
                  <a:lnTo>
                    <a:pt x="0" y="6"/>
                  </a:lnTo>
                  <a:lnTo>
                    <a:pt x="0" y="8"/>
                  </a:lnTo>
                  <a:lnTo>
                    <a:pt x="2" y="8"/>
                  </a:lnTo>
                  <a:lnTo>
                    <a:pt x="2" y="9"/>
                  </a:lnTo>
                  <a:lnTo>
                    <a:pt x="4" y="9"/>
                  </a:lnTo>
                  <a:lnTo>
                    <a:pt x="5" y="9"/>
                  </a:lnTo>
                  <a:lnTo>
                    <a:pt x="7" y="9"/>
                  </a:lnTo>
                  <a:lnTo>
                    <a:pt x="7" y="10"/>
                  </a:lnTo>
                  <a:lnTo>
                    <a:pt x="5" y="11"/>
                  </a:lnTo>
                  <a:lnTo>
                    <a:pt x="5" y="10"/>
                  </a:lnTo>
                  <a:lnTo>
                    <a:pt x="4" y="11"/>
                  </a:lnTo>
                  <a:lnTo>
                    <a:pt x="3" y="11"/>
                  </a:lnTo>
                  <a:lnTo>
                    <a:pt x="3" y="10"/>
                  </a:lnTo>
                  <a:lnTo>
                    <a:pt x="2" y="11"/>
                  </a:lnTo>
                  <a:lnTo>
                    <a:pt x="0" y="11"/>
                  </a:lnTo>
                  <a:lnTo>
                    <a:pt x="0" y="13"/>
                  </a:lnTo>
                  <a:lnTo>
                    <a:pt x="0" y="14"/>
                  </a:lnTo>
                  <a:lnTo>
                    <a:pt x="1" y="14"/>
                  </a:lnTo>
                  <a:lnTo>
                    <a:pt x="1" y="16"/>
                  </a:lnTo>
                  <a:lnTo>
                    <a:pt x="2" y="16"/>
                  </a:lnTo>
                  <a:lnTo>
                    <a:pt x="3" y="16"/>
                  </a:lnTo>
                  <a:lnTo>
                    <a:pt x="5" y="16"/>
                  </a:lnTo>
                  <a:lnTo>
                    <a:pt x="7" y="16"/>
                  </a:lnTo>
                  <a:lnTo>
                    <a:pt x="7" y="17"/>
                  </a:lnTo>
                  <a:lnTo>
                    <a:pt x="7" y="18"/>
                  </a:lnTo>
                  <a:lnTo>
                    <a:pt x="7" y="19"/>
                  </a:lnTo>
                  <a:lnTo>
                    <a:pt x="5" y="19"/>
                  </a:lnTo>
                  <a:lnTo>
                    <a:pt x="4" y="19"/>
                  </a:lnTo>
                  <a:lnTo>
                    <a:pt x="3" y="19"/>
                  </a:lnTo>
                  <a:lnTo>
                    <a:pt x="3" y="21"/>
                  </a:lnTo>
                  <a:lnTo>
                    <a:pt x="3" y="23"/>
                  </a:lnTo>
                  <a:lnTo>
                    <a:pt x="4" y="23"/>
                  </a:lnTo>
                  <a:lnTo>
                    <a:pt x="5" y="23"/>
                  </a:lnTo>
                  <a:lnTo>
                    <a:pt x="7" y="23"/>
                  </a:lnTo>
                  <a:lnTo>
                    <a:pt x="5" y="23"/>
                  </a:lnTo>
                  <a:lnTo>
                    <a:pt x="3" y="24"/>
                  </a:lnTo>
                  <a:lnTo>
                    <a:pt x="5" y="24"/>
                  </a:lnTo>
                  <a:lnTo>
                    <a:pt x="7" y="24"/>
                  </a:lnTo>
                  <a:lnTo>
                    <a:pt x="5" y="24"/>
                  </a:lnTo>
                  <a:lnTo>
                    <a:pt x="4" y="24"/>
                  </a:lnTo>
                  <a:lnTo>
                    <a:pt x="2" y="24"/>
                  </a:lnTo>
                  <a:lnTo>
                    <a:pt x="2" y="26"/>
                  </a:lnTo>
                  <a:lnTo>
                    <a:pt x="2" y="28"/>
                  </a:lnTo>
                  <a:lnTo>
                    <a:pt x="2" y="29"/>
                  </a:lnTo>
                  <a:lnTo>
                    <a:pt x="3" y="29"/>
                  </a:lnTo>
                  <a:lnTo>
                    <a:pt x="3" y="30"/>
                  </a:lnTo>
                  <a:lnTo>
                    <a:pt x="5" y="30"/>
                  </a:lnTo>
                  <a:lnTo>
                    <a:pt x="7" y="30"/>
                  </a:lnTo>
                  <a:lnTo>
                    <a:pt x="5" y="31"/>
                  </a:lnTo>
                  <a:lnTo>
                    <a:pt x="4" y="31"/>
                  </a:lnTo>
                  <a:lnTo>
                    <a:pt x="3" y="31"/>
                  </a:lnTo>
                  <a:lnTo>
                    <a:pt x="3" y="30"/>
                  </a:lnTo>
                  <a:lnTo>
                    <a:pt x="2" y="32"/>
                  </a:lnTo>
                  <a:lnTo>
                    <a:pt x="2" y="33"/>
                  </a:lnTo>
                  <a:lnTo>
                    <a:pt x="1" y="35"/>
                  </a:lnTo>
                  <a:lnTo>
                    <a:pt x="1" y="36"/>
                  </a:lnTo>
                  <a:lnTo>
                    <a:pt x="0" y="38"/>
                  </a:lnTo>
                  <a:lnTo>
                    <a:pt x="1" y="38"/>
                  </a:lnTo>
                  <a:lnTo>
                    <a:pt x="3" y="38"/>
                  </a:lnTo>
                  <a:lnTo>
                    <a:pt x="4" y="38"/>
                  </a:lnTo>
                  <a:lnTo>
                    <a:pt x="5" y="38"/>
                  </a:lnTo>
                  <a:lnTo>
                    <a:pt x="5" y="39"/>
                  </a:lnTo>
                  <a:lnTo>
                    <a:pt x="7" y="39"/>
                  </a:lnTo>
                  <a:lnTo>
                    <a:pt x="8" y="38"/>
                  </a:lnTo>
                  <a:lnTo>
                    <a:pt x="9" y="38"/>
                  </a:lnTo>
                  <a:lnTo>
                    <a:pt x="10" y="38"/>
                  </a:lnTo>
                </a:path>
              </a:pathLst>
            </a:custGeom>
            <a:solidFill>
              <a:srgbClr val="006000"/>
            </a:solidFill>
            <a:ln w="9525">
              <a:noFill/>
              <a:round/>
              <a:headEnd/>
              <a:tailEnd/>
            </a:ln>
          </p:spPr>
          <p:txBody>
            <a:bodyPr/>
            <a:lstStyle/>
            <a:p>
              <a:pPr>
                <a:defRPr/>
              </a:pPr>
              <a:endParaRPr lang="en-US" dirty="0"/>
            </a:p>
          </p:txBody>
        </p:sp>
        <p:sp>
          <p:nvSpPr>
            <p:cNvPr id="12626" name="Freeform 363"/>
            <p:cNvSpPr>
              <a:spLocks/>
            </p:cNvSpPr>
            <p:nvPr/>
          </p:nvSpPr>
          <p:spPr bwMode="auto">
            <a:xfrm>
              <a:off x="4513" y="3671"/>
              <a:ext cx="115" cy="61"/>
            </a:xfrm>
            <a:custGeom>
              <a:avLst/>
              <a:gdLst>
                <a:gd name="T0" fmla="*/ 0 w 115"/>
                <a:gd name="T1" fmla="*/ 0 h 61"/>
                <a:gd name="T2" fmla="*/ 0 w 115"/>
                <a:gd name="T3" fmla="*/ 60 h 61"/>
                <a:gd name="T4" fmla="*/ 5 w 115"/>
                <a:gd name="T5" fmla="*/ 60 h 61"/>
                <a:gd name="T6" fmla="*/ 5 w 115"/>
                <a:gd name="T7" fmla="*/ 18 h 61"/>
                <a:gd name="T8" fmla="*/ 27 w 115"/>
                <a:gd name="T9" fmla="*/ 20 h 61"/>
                <a:gd name="T10" fmla="*/ 27 w 115"/>
                <a:gd name="T11" fmla="*/ 59 h 61"/>
                <a:gd name="T12" fmla="*/ 32 w 115"/>
                <a:gd name="T13" fmla="*/ 58 h 61"/>
                <a:gd name="T14" fmla="*/ 32 w 115"/>
                <a:gd name="T15" fmla="*/ 44 h 61"/>
                <a:gd name="T16" fmla="*/ 51 w 115"/>
                <a:gd name="T17" fmla="*/ 44 h 61"/>
                <a:gd name="T18" fmla="*/ 51 w 115"/>
                <a:gd name="T19" fmla="*/ 37 h 61"/>
                <a:gd name="T20" fmla="*/ 32 w 115"/>
                <a:gd name="T21" fmla="*/ 35 h 61"/>
                <a:gd name="T22" fmla="*/ 32 w 115"/>
                <a:gd name="T23" fmla="*/ 20 h 61"/>
                <a:gd name="T24" fmla="*/ 51 w 115"/>
                <a:gd name="T25" fmla="*/ 23 h 61"/>
                <a:gd name="T26" fmla="*/ 51 w 115"/>
                <a:gd name="T27" fmla="*/ 56 h 61"/>
                <a:gd name="T28" fmla="*/ 55 w 115"/>
                <a:gd name="T29" fmla="*/ 55 h 61"/>
                <a:gd name="T30" fmla="*/ 55 w 115"/>
                <a:gd name="T31" fmla="*/ 23 h 61"/>
                <a:gd name="T32" fmla="*/ 76 w 115"/>
                <a:gd name="T33" fmla="*/ 25 h 61"/>
                <a:gd name="T34" fmla="*/ 76 w 115"/>
                <a:gd name="T35" fmla="*/ 54 h 61"/>
                <a:gd name="T36" fmla="*/ 79 w 115"/>
                <a:gd name="T37" fmla="*/ 54 h 61"/>
                <a:gd name="T38" fmla="*/ 79 w 115"/>
                <a:gd name="T39" fmla="*/ 46 h 61"/>
                <a:gd name="T40" fmla="*/ 96 w 115"/>
                <a:gd name="T41" fmla="*/ 45 h 61"/>
                <a:gd name="T42" fmla="*/ 96 w 115"/>
                <a:gd name="T43" fmla="*/ 39 h 61"/>
                <a:gd name="T44" fmla="*/ 79 w 115"/>
                <a:gd name="T45" fmla="*/ 39 h 61"/>
                <a:gd name="T46" fmla="*/ 78 w 115"/>
                <a:gd name="T47" fmla="*/ 26 h 61"/>
                <a:gd name="T48" fmla="*/ 96 w 115"/>
                <a:gd name="T49" fmla="*/ 28 h 61"/>
                <a:gd name="T50" fmla="*/ 96 w 115"/>
                <a:gd name="T51" fmla="*/ 53 h 61"/>
                <a:gd name="T52" fmla="*/ 100 w 115"/>
                <a:gd name="T53" fmla="*/ 52 h 61"/>
                <a:gd name="T54" fmla="*/ 99 w 115"/>
                <a:gd name="T55" fmla="*/ 28 h 61"/>
                <a:gd name="T56" fmla="*/ 112 w 115"/>
                <a:gd name="T57" fmla="*/ 31 h 61"/>
                <a:gd name="T58" fmla="*/ 112 w 115"/>
                <a:gd name="T59" fmla="*/ 50 h 61"/>
                <a:gd name="T60" fmla="*/ 114 w 115"/>
                <a:gd name="T61" fmla="*/ 50 h 61"/>
                <a:gd name="T62" fmla="*/ 112 w 115"/>
                <a:gd name="T63" fmla="*/ 18 h 61"/>
                <a:gd name="T64" fmla="*/ 0 w 115"/>
                <a:gd name="T65" fmla="*/ 0 h 61"/>
                <a:gd name="T66" fmla="*/ 0 w 115"/>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61"/>
                <a:gd name="T104" fmla="*/ 115 w 115"/>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61">
                  <a:moveTo>
                    <a:pt x="0" y="0"/>
                  </a:moveTo>
                  <a:lnTo>
                    <a:pt x="0" y="60"/>
                  </a:lnTo>
                  <a:lnTo>
                    <a:pt x="5" y="60"/>
                  </a:lnTo>
                  <a:lnTo>
                    <a:pt x="5" y="18"/>
                  </a:lnTo>
                  <a:lnTo>
                    <a:pt x="27" y="20"/>
                  </a:lnTo>
                  <a:lnTo>
                    <a:pt x="27" y="59"/>
                  </a:lnTo>
                  <a:lnTo>
                    <a:pt x="32" y="58"/>
                  </a:lnTo>
                  <a:lnTo>
                    <a:pt x="32" y="44"/>
                  </a:lnTo>
                  <a:lnTo>
                    <a:pt x="51" y="44"/>
                  </a:lnTo>
                  <a:lnTo>
                    <a:pt x="51" y="37"/>
                  </a:lnTo>
                  <a:lnTo>
                    <a:pt x="32" y="35"/>
                  </a:lnTo>
                  <a:lnTo>
                    <a:pt x="32" y="20"/>
                  </a:lnTo>
                  <a:lnTo>
                    <a:pt x="51" y="23"/>
                  </a:lnTo>
                  <a:lnTo>
                    <a:pt x="51" y="56"/>
                  </a:lnTo>
                  <a:lnTo>
                    <a:pt x="55" y="55"/>
                  </a:lnTo>
                  <a:lnTo>
                    <a:pt x="55" y="23"/>
                  </a:lnTo>
                  <a:lnTo>
                    <a:pt x="76" y="25"/>
                  </a:lnTo>
                  <a:lnTo>
                    <a:pt x="76" y="54"/>
                  </a:lnTo>
                  <a:lnTo>
                    <a:pt x="79" y="54"/>
                  </a:lnTo>
                  <a:lnTo>
                    <a:pt x="79" y="46"/>
                  </a:lnTo>
                  <a:lnTo>
                    <a:pt x="96" y="45"/>
                  </a:lnTo>
                  <a:lnTo>
                    <a:pt x="96" y="39"/>
                  </a:lnTo>
                  <a:lnTo>
                    <a:pt x="79" y="39"/>
                  </a:lnTo>
                  <a:lnTo>
                    <a:pt x="78" y="26"/>
                  </a:lnTo>
                  <a:lnTo>
                    <a:pt x="96" y="28"/>
                  </a:lnTo>
                  <a:lnTo>
                    <a:pt x="96" y="53"/>
                  </a:lnTo>
                  <a:lnTo>
                    <a:pt x="100" y="52"/>
                  </a:lnTo>
                  <a:lnTo>
                    <a:pt x="99" y="28"/>
                  </a:lnTo>
                  <a:lnTo>
                    <a:pt x="112" y="31"/>
                  </a:lnTo>
                  <a:lnTo>
                    <a:pt x="112" y="50"/>
                  </a:lnTo>
                  <a:lnTo>
                    <a:pt x="114" y="50"/>
                  </a:lnTo>
                  <a:lnTo>
                    <a:pt x="112" y="18"/>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12627" name="Freeform 364"/>
            <p:cNvSpPr>
              <a:spLocks/>
            </p:cNvSpPr>
            <p:nvPr/>
          </p:nvSpPr>
          <p:spPr bwMode="auto">
            <a:xfrm>
              <a:off x="4557" y="3729"/>
              <a:ext cx="28" cy="11"/>
            </a:xfrm>
            <a:custGeom>
              <a:avLst/>
              <a:gdLst>
                <a:gd name="T0" fmla="*/ 11 w 28"/>
                <a:gd name="T1" fmla="*/ 0 h 11"/>
                <a:gd name="T2" fmla="*/ 7 w 28"/>
                <a:gd name="T3" fmla="*/ 0 h 11"/>
                <a:gd name="T4" fmla="*/ 0 w 28"/>
                <a:gd name="T5" fmla="*/ 2 h 11"/>
                <a:gd name="T6" fmla="*/ 10 w 28"/>
                <a:gd name="T7" fmla="*/ 10 h 11"/>
                <a:gd name="T8" fmla="*/ 24 w 28"/>
                <a:gd name="T9" fmla="*/ 9 h 11"/>
                <a:gd name="T10" fmla="*/ 27 w 28"/>
                <a:gd name="T11" fmla="*/ 5 h 11"/>
                <a:gd name="T12" fmla="*/ 13 w 28"/>
                <a:gd name="T13" fmla="*/ 1 h 11"/>
                <a:gd name="T14" fmla="*/ 11 w 28"/>
                <a:gd name="T15" fmla="*/ 0 h 11"/>
                <a:gd name="T16" fmla="*/ 11 w 2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1"/>
                <a:gd name="T29" fmla="*/ 28 w 2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1">
                  <a:moveTo>
                    <a:pt x="11" y="0"/>
                  </a:moveTo>
                  <a:lnTo>
                    <a:pt x="7" y="0"/>
                  </a:lnTo>
                  <a:lnTo>
                    <a:pt x="0" y="2"/>
                  </a:lnTo>
                  <a:lnTo>
                    <a:pt x="10" y="10"/>
                  </a:lnTo>
                  <a:lnTo>
                    <a:pt x="24" y="9"/>
                  </a:lnTo>
                  <a:lnTo>
                    <a:pt x="27" y="5"/>
                  </a:lnTo>
                  <a:lnTo>
                    <a:pt x="13" y="1"/>
                  </a:lnTo>
                  <a:lnTo>
                    <a:pt x="11" y="0"/>
                  </a:lnTo>
                </a:path>
              </a:pathLst>
            </a:custGeom>
            <a:solidFill>
              <a:srgbClr val="808080"/>
            </a:solidFill>
            <a:ln w="9216">
              <a:solidFill>
                <a:srgbClr val="808080"/>
              </a:solidFill>
              <a:round/>
              <a:headEnd/>
              <a:tailEnd/>
            </a:ln>
          </p:spPr>
          <p:txBody>
            <a:bodyPr/>
            <a:lstStyle/>
            <a:p>
              <a:pPr>
                <a:defRPr/>
              </a:pPr>
              <a:endParaRPr lang="en-US" dirty="0"/>
            </a:p>
          </p:txBody>
        </p:sp>
        <p:sp>
          <p:nvSpPr>
            <p:cNvPr id="12628" name="Freeform 365"/>
            <p:cNvSpPr>
              <a:spLocks/>
            </p:cNvSpPr>
            <p:nvPr/>
          </p:nvSpPr>
          <p:spPr bwMode="auto">
            <a:xfrm>
              <a:off x="4570" y="3719"/>
              <a:ext cx="6" cy="16"/>
            </a:xfrm>
            <a:custGeom>
              <a:avLst/>
              <a:gdLst>
                <a:gd name="T0" fmla="*/ 1 w 6"/>
                <a:gd name="T1" fmla="*/ 2 h 16"/>
                <a:gd name="T2" fmla="*/ 1 w 6"/>
                <a:gd name="T3" fmla="*/ 5 h 16"/>
                <a:gd name="T4" fmla="*/ 1 w 6"/>
                <a:gd name="T5" fmla="*/ 7 h 16"/>
                <a:gd name="T6" fmla="*/ 1 w 6"/>
                <a:gd name="T7" fmla="*/ 10 h 16"/>
                <a:gd name="T8" fmla="*/ 0 w 6"/>
                <a:gd name="T9" fmla="*/ 12 h 16"/>
                <a:gd name="T10" fmla="*/ 0 w 6"/>
                <a:gd name="T11" fmla="*/ 15 h 16"/>
                <a:gd name="T12" fmla="*/ 4 w 6"/>
                <a:gd name="T13" fmla="*/ 15 h 16"/>
                <a:gd name="T14" fmla="*/ 4 w 6"/>
                <a:gd name="T15" fmla="*/ 13 h 16"/>
                <a:gd name="T16" fmla="*/ 4 w 6"/>
                <a:gd name="T17" fmla="*/ 10 h 16"/>
                <a:gd name="T18" fmla="*/ 4 w 6"/>
                <a:gd name="T19" fmla="*/ 2 h 16"/>
                <a:gd name="T20" fmla="*/ 5 w 6"/>
                <a:gd name="T21" fmla="*/ 0 h 16"/>
                <a:gd name="T22" fmla="*/ 1 w 6"/>
                <a:gd name="T23" fmla="*/ 2 h 16"/>
                <a:gd name="T24" fmla="*/ 1 w 6"/>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6"/>
                <a:gd name="T41" fmla="*/ 6 w 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6">
                  <a:moveTo>
                    <a:pt x="1" y="2"/>
                  </a:moveTo>
                  <a:lnTo>
                    <a:pt x="1" y="5"/>
                  </a:lnTo>
                  <a:lnTo>
                    <a:pt x="1" y="7"/>
                  </a:lnTo>
                  <a:lnTo>
                    <a:pt x="1" y="10"/>
                  </a:lnTo>
                  <a:lnTo>
                    <a:pt x="0" y="12"/>
                  </a:lnTo>
                  <a:lnTo>
                    <a:pt x="0" y="15"/>
                  </a:lnTo>
                  <a:lnTo>
                    <a:pt x="4" y="15"/>
                  </a:lnTo>
                  <a:lnTo>
                    <a:pt x="4" y="13"/>
                  </a:lnTo>
                  <a:lnTo>
                    <a:pt x="4" y="10"/>
                  </a:lnTo>
                  <a:lnTo>
                    <a:pt x="4" y="2"/>
                  </a:lnTo>
                  <a:lnTo>
                    <a:pt x="5" y="0"/>
                  </a:lnTo>
                  <a:lnTo>
                    <a:pt x="1" y="2"/>
                  </a:lnTo>
                </a:path>
              </a:pathLst>
            </a:custGeom>
            <a:solidFill>
              <a:srgbClr val="600000"/>
            </a:solidFill>
            <a:ln w="9216">
              <a:solidFill>
                <a:srgbClr val="600000"/>
              </a:solidFill>
              <a:round/>
              <a:headEnd/>
              <a:tailEnd/>
            </a:ln>
          </p:spPr>
          <p:txBody>
            <a:bodyPr/>
            <a:lstStyle/>
            <a:p>
              <a:pPr>
                <a:defRPr/>
              </a:pPr>
              <a:endParaRPr lang="en-US" dirty="0"/>
            </a:p>
          </p:txBody>
        </p:sp>
        <p:sp>
          <p:nvSpPr>
            <p:cNvPr id="12629" name="Freeform 366"/>
            <p:cNvSpPr>
              <a:spLocks/>
            </p:cNvSpPr>
            <p:nvPr/>
          </p:nvSpPr>
          <p:spPr bwMode="auto">
            <a:xfrm>
              <a:off x="4561" y="3680"/>
              <a:ext cx="26" cy="45"/>
            </a:xfrm>
            <a:custGeom>
              <a:avLst/>
              <a:gdLst>
                <a:gd name="T0" fmla="*/ 8 w 26"/>
                <a:gd name="T1" fmla="*/ 4 h 45"/>
                <a:gd name="T2" fmla="*/ 10 w 26"/>
                <a:gd name="T3" fmla="*/ 2 h 45"/>
                <a:gd name="T4" fmla="*/ 13 w 26"/>
                <a:gd name="T5" fmla="*/ 2 h 45"/>
                <a:gd name="T6" fmla="*/ 14 w 26"/>
                <a:gd name="T7" fmla="*/ 4 h 45"/>
                <a:gd name="T8" fmla="*/ 15 w 26"/>
                <a:gd name="T9" fmla="*/ 5 h 45"/>
                <a:gd name="T10" fmla="*/ 16 w 26"/>
                <a:gd name="T11" fmla="*/ 6 h 45"/>
                <a:gd name="T12" fmla="*/ 18 w 26"/>
                <a:gd name="T13" fmla="*/ 7 h 45"/>
                <a:gd name="T14" fmla="*/ 18 w 26"/>
                <a:gd name="T15" fmla="*/ 9 h 45"/>
                <a:gd name="T16" fmla="*/ 18 w 26"/>
                <a:gd name="T17" fmla="*/ 10 h 45"/>
                <a:gd name="T18" fmla="*/ 20 w 26"/>
                <a:gd name="T19" fmla="*/ 11 h 45"/>
                <a:gd name="T20" fmla="*/ 20 w 26"/>
                <a:gd name="T21" fmla="*/ 14 h 45"/>
                <a:gd name="T22" fmla="*/ 18 w 26"/>
                <a:gd name="T23" fmla="*/ 16 h 45"/>
                <a:gd name="T24" fmla="*/ 18 w 26"/>
                <a:gd name="T25" fmla="*/ 18 h 45"/>
                <a:gd name="T26" fmla="*/ 18 w 26"/>
                <a:gd name="T27" fmla="*/ 19 h 45"/>
                <a:gd name="T28" fmla="*/ 20 w 26"/>
                <a:gd name="T29" fmla="*/ 19 h 45"/>
                <a:gd name="T30" fmla="*/ 20 w 26"/>
                <a:gd name="T31" fmla="*/ 19 h 45"/>
                <a:gd name="T32" fmla="*/ 20 w 26"/>
                <a:gd name="T33" fmla="*/ 21 h 45"/>
                <a:gd name="T34" fmla="*/ 20 w 26"/>
                <a:gd name="T35" fmla="*/ 24 h 45"/>
                <a:gd name="T36" fmla="*/ 20 w 26"/>
                <a:gd name="T37" fmla="*/ 24 h 45"/>
                <a:gd name="T38" fmla="*/ 20 w 26"/>
                <a:gd name="T39" fmla="*/ 26 h 45"/>
                <a:gd name="T40" fmla="*/ 23 w 26"/>
                <a:gd name="T41" fmla="*/ 26 h 45"/>
                <a:gd name="T42" fmla="*/ 23 w 26"/>
                <a:gd name="T43" fmla="*/ 28 h 45"/>
                <a:gd name="T44" fmla="*/ 23 w 26"/>
                <a:gd name="T45" fmla="*/ 30 h 45"/>
                <a:gd name="T46" fmla="*/ 22 w 26"/>
                <a:gd name="T47" fmla="*/ 31 h 45"/>
                <a:gd name="T48" fmla="*/ 20 w 26"/>
                <a:gd name="T49" fmla="*/ 31 h 45"/>
                <a:gd name="T50" fmla="*/ 18 w 26"/>
                <a:gd name="T51" fmla="*/ 33 h 45"/>
                <a:gd name="T52" fmla="*/ 18 w 26"/>
                <a:gd name="T53" fmla="*/ 34 h 45"/>
                <a:gd name="T54" fmla="*/ 19 w 26"/>
                <a:gd name="T55" fmla="*/ 34 h 45"/>
                <a:gd name="T56" fmla="*/ 23 w 26"/>
                <a:gd name="T57" fmla="*/ 35 h 45"/>
                <a:gd name="T58" fmla="*/ 23 w 26"/>
                <a:gd name="T59" fmla="*/ 37 h 45"/>
                <a:gd name="T60" fmla="*/ 22 w 26"/>
                <a:gd name="T61" fmla="*/ 38 h 45"/>
                <a:gd name="T62" fmla="*/ 20 w 26"/>
                <a:gd name="T63" fmla="*/ 41 h 45"/>
                <a:gd name="T64" fmla="*/ 18 w 26"/>
                <a:gd name="T65" fmla="*/ 43 h 45"/>
                <a:gd name="T66" fmla="*/ 18 w 26"/>
                <a:gd name="T67" fmla="*/ 44 h 45"/>
                <a:gd name="T68" fmla="*/ 14 w 26"/>
                <a:gd name="T69" fmla="*/ 44 h 45"/>
                <a:gd name="T70" fmla="*/ 9 w 26"/>
                <a:gd name="T71" fmla="*/ 44 h 45"/>
                <a:gd name="T72" fmla="*/ 9 w 26"/>
                <a:gd name="T73" fmla="*/ 44 h 45"/>
                <a:gd name="T74" fmla="*/ 7 w 26"/>
                <a:gd name="T75" fmla="*/ 44 h 45"/>
                <a:gd name="T76" fmla="*/ 6 w 26"/>
                <a:gd name="T77" fmla="*/ 42 h 45"/>
                <a:gd name="T78" fmla="*/ 4 w 26"/>
                <a:gd name="T79" fmla="*/ 41 h 45"/>
                <a:gd name="T80" fmla="*/ 3 w 26"/>
                <a:gd name="T81" fmla="*/ 39 h 45"/>
                <a:gd name="T82" fmla="*/ 3 w 26"/>
                <a:gd name="T83" fmla="*/ 39 h 45"/>
                <a:gd name="T84" fmla="*/ 2 w 26"/>
                <a:gd name="T85" fmla="*/ 39 h 45"/>
                <a:gd name="T86" fmla="*/ 0 w 26"/>
                <a:gd name="T87" fmla="*/ 37 h 45"/>
                <a:gd name="T88" fmla="*/ 1 w 26"/>
                <a:gd name="T89" fmla="*/ 34 h 45"/>
                <a:gd name="T90" fmla="*/ 1 w 26"/>
                <a:gd name="T91" fmla="*/ 31 h 45"/>
                <a:gd name="T92" fmla="*/ 1 w 26"/>
                <a:gd name="T93" fmla="*/ 24 h 45"/>
                <a:gd name="T94" fmla="*/ 1 w 26"/>
                <a:gd name="T95" fmla="*/ 24 h 45"/>
                <a:gd name="T96" fmla="*/ 1 w 26"/>
                <a:gd name="T97" fmla="*/ 19 h 45"/>
                <a:gd name="T98" fmla="*/ 3 w 26"/>
                <a:gd name="T99" fmla="*/ 18 h 45"/>
                <a:gd name="T100" fmla="*/ 3 w 26"/>
                <a:gd name="T101" fmla="*/ 17 h 45"/>
                <a:gd name="T102" fmla="*/ 1 w 26"/>
                <a:gd name="T103" fmla="*/ 14 h 45"/>
                <a:gd name="T104" fmla="*/ 3 w 26"/>
                <a:gd name="T105" fmla="*/ 12 h 45"/>
                <a:gd name="T106" fmla="*/ 2 w 26"/>
                <a:gd name="T107" fmla="*/ 11 h 45"/>
                <a:gd name="T108" fmla="*/ 3 w 26"/>
                <a:gd name="T109" fmla="*/ 9 h 45"/>
                <a:gd name="T110" fmla="*/ 4 w 26"/>
                <a:gd name="T111" fmla="*/ 9 h 45"/>
                <a:gd name="T112" fmla="*/ 6 w 26"/>
                <a:gd name="T113" fmla="*/ 5 h 45"/>
                <a:gd name="T114" fmla="*/ 6 w 26"/>
                <a:gd name="T115" fmla="*/ 5 h 45"/>
                <a:gd name="T116" fmla="*/ 6 w 26"/>
                <a:gd name="T117" fmla="*/ 5 h 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
                <a:gd name="T178" fmla="*/ 0 h 45"/>
                <a:gd name="T179" fmla="*/ 26 w 26"/>
                <a:gd name="T180" fmla="*/ 45 h 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 h="45">
                  <a:moveTo>
                    <a:pt x="7" y="4"/>
                  </a:moveTo>
                  <a:lnTo>
                    <a:pt x="7" y="4"/>
                  </a:lnTo>
                  <a:lnTo>
                    <a:pt x="8" y="4"/>
                  </a:lnTo>
                  <a:lnTo>
                    <a:pt x="9" y="3"/>
                  </a:lnTo>
                  <a:lnTo>
                    <a:pt x="10" y="2"/>
                  </a:lnTo>
                  <a:lnTo>
                    <a:pt x="11" y="2"/>
                  </a:lnTo>
                  <a:lnTo>
                    <a:pt x="13" y="0"/>
                  </a:lnTo>
                  <a:lnTo>
                    <a:pt x="13" y="2"/>
                  </a:lnTo>
                  <a:lnTo>
                    <a:pt x="13" y="3"/>
                  </a:lnTo>
                  <a:lnTo>
                    <a:pt x="14" y="3"/>
                  </a:lnTo>
                  <a:lnTo>
                    <a:pt x="14" y="4"/>
                  </a:lnTo>
                  <a:lnTo>
                    <a:pt x="14" y="5"/>
                  </a:lnTo>
                  <a:lnTo>
                    <a:pt x="15" y="5"/>
                  </a:lnTo>
                  <a:lnTo>
                    <a:pt x="15" y="6"/>
                  </a:lnTo>
                  <a:lnTo>
                    <a:pt x="16" y="6"/>
                  </a:lnTo>
                  <a:lnTo>
                    <a:pt x="18" y="6"/>
                  </a:lnTo>
                  <a:lnTo>
                    <a:pt x="18" y="7"/>
                  </a:lnTo>
                  <a:lnTo>
                    <a:pt x="19" y="6"/>
                  </a:lnTo>
                  <a:lnTo>
                    <a:pt x="18" y="8"/>
                  </a:lnTo>
                  <a:lnTo>
                    <a:pt x="18" y="9"/>
                  </a:lnTo>
                  <a:lnTo>
                    <a:pt x="18" y="10"/>
                  </a:lnTo>
                  <a:lnTo>
                    <a:pt x="20" y="9"/>
                  </a:lnTo>
                  <a:lnTo>
                    <a:pt x="20" y="11"/>
                  </a:lnTo>
                  <a:lnTo>
                    <a:pt x="20" y="12"/>
                  </a:lnTo>
                  <a:lnTo>
                    <a:pt x="20" y="14"/>
                  </a:lnTo>
                  <a:lnTo>
                    <a:pt x="18" y="15"/>
                  </a:lnTo>
                  <a:lnTo>
                    <a:pt x="18" y="16"/>
                  </a:lnTo>
                  <a:lnTo>
                    <a:pt x="18" y="18"/>
                  </a:lnTo>
                  <a:lnTo>
                    <a:pt x="18" y="19"/>
                  </a:lnTo>
                  <a:lnTo>
                    <a:pt x="20" y="19"/>
                  </a:lnTo>
                  <a:lnTo>
                    <a:pt x="20" y="20"/>
                  </a:lnTo>
                  <a:lnTo>
                    <a:pt x="20" y="21"/>
                  </a:lnTo>
                  <a:lnTo>
                    <a:pt x="20" y="22"/>
                  </a:lnTo>
                  <a:lnTo>
                    <a:pt x="20" y="23"/>
                  </a:lnTo>
                  <a:lnTo>
                    <a:pt x="20" y="24"/>
                  </a:lnTo>
                  <a:lnTo>
                    <a:pt x="20" y="26"/>
                  </a:lnTo>
                  <a:lnTo>
                    <a:pt x="21" y="26"/>
                  </a:lnTo>
                  <a:lnTo>
                    <a:pt x="22" y="26"/>
                  </a:lnTo>
                  <a:lnTo>
                    <a:pt x="23" y="26"/>
                  </a:lnTo>
                  <a:lnTo>
                    <a:pt x="23" y="27"/>
                  </a:lnTo>
                  <a:lnTo>
                    <a:pt x="23" y="28"/>
                  </a:lnTo>
                  <a:lnTo>
                    <a:pt x="25" y="28"/>
                  </a:lnTo>
                  <a:lnTo>
                    <a:pt x="23" y="29"/>
                  </a:lnTo>
                  <a:lnTo>
                    <a:pt x="23" y="30"/>
                  </a:lnTo>
                  <a:lnTo>
                    <a:pt x="22" y="31"/>
                  </a:lnTo>
                  <a:lnTo>
                    <a:pt x="20" y="31"/>
                  </a:lnTo>
                  <a:lnTo>
                    <a:pt x="19" y="31"/>
                  </a:lnTo>
                  <a:lnTo>
                    <a:pt x="18" y="33"/>
                  </a:lnTo>
                  <a:lnTo>
                    <a:pt x="18" y="34"/>
                  </a:lnTo>
                  <a:lnTo>
                    <a:pt x="19" y="34"/>
                  </a:lnTo>
                  <a:lnTo>
                    <a:pt x="20" y="34"/>
                  </a:lnTo>
                  <a:lnTo>
                    <a:pt x="22" y="34"/>
                  </a:lnTo>
                  <a:lnTo>
                    <a:pt x="22" y="35"/>
                  </a:lnTo>
                  <a:lnTo>
                    <a:pt x="23" y="35"/>
                  </a:lnTo>
                  <a:lnTo>
                    <a:pt x="25" y="35"/>
                  </a:lnTo>
                  <a:lnTo>
                    <a:pt x="23" y="37"/>
                  </a:lnTo>
                  <a:lnTo>
                    <a:pt x="22" y="38"/>
                  </a:lnTo>
                  <a:lnTo>
                    <a:pt x="22" y="39"/>
                  </a:lnTo>
                  <a:lnTo>
                    <a:pt x="20" y="41"/>
                  </a:lnTo>
                  <a:lnTo>
                    <a:pt x="19" y="42"/>
                  </a:lnTo>
                  <a:lnTo>
                    <a:pt x="18" y="43"/>
                  </a:lnTo>
                  <a:lnTo>
                    <a:pt x="18" y="44"/>
                  </a:lnTo>
                  <a:lnTo>
                    <a:pt x="16" y="44"/>
                  </a:lnTo>
                  <a:lnTo>
                    <a:pt x="14" y="44"/>
                  </a:lnTo>
                  <a:lnTo>
                    <a:pt x="12" y="44"/>
                  </a:lnTo>
                  <a:lnTo>
                    <a:pt x="11" y="44"/>
                  </a:lnTo>
                  <a:lnTo>
                    <a:pt x="9" y="44"/>
                  </a:lnTo>
                  <a:lnTo>
                    <a:pt x="7" y="44"/>
                  </a:lnTo>
                  <a:lnTo>
                    <a:pt x="7" y="43"/>
                  </a:lnTo>
                  <a:lnTo>
                    <a:pt x="6" y="43"/>
                  </a:lnTo>
                  <a:lnTo>
                    <a:pt x="6" y="42"/>
                  </a:lnTo>
                  <a:lnTo>
                    <a:pt x="6" y="41"/>
                  </a:lnTo>
                  <a:lnTo>
                    <a:pt x="4" y="41"/>
                  </a:lnTo>
                  <a:lnTo>
                    <a:pt x="3" y="41"/>
                  </a:lnTo>
                  <a:lnTo>
                    <a:pt x="3" y="39"/>
                  </a:lnTo>
                  <a:lnTo>
                    <a:pt x="4" y="39"/>
                  </a:lnTo>
                  <a:lnTo>
                    <a:pt x="6" y="39"/>
                  </a:lnTo>
                  <a:lnTo>
                    <a:pt x="3" y="39"/>
                  </a:lnTo>
                  <a:lnTo>
                    <a:pt x="2" y="39"/>
                  </a:lnTo>
                  <a:lnTo>
                    <a:pt x="1" y="39"/>
                  </a:lnTo>
                  <a:lnTo>
                    <a:pt x="1" y="37"/>
                  </a:lnTo>
                  <a:lnTo>
                    <a:pt x="0" y="37"/>
                  </a:lnTo>
                  <a:lnTo>
                    <a:pt x="0" y="36"/>
                  </a:lnTo>
                  <a:lnTo>
                    <a:pt x="0" y="34"/>
                  </a:lnTo>
                  <a:lnTo>
                    <a:pt x="1" y="34"/>
                  </a:lnTo>
                  <a:lnTo>
                    <a:pt x="2" y="33"/>
                  </a:lnTo>
                  <a:lnTo>
                    <a:pt x="1" y="33"/>
                  </a:lnTo>
                  <a:lnTo>
                    <a:pt x="1" y="31"/>
                  </a:lnTo>
                  <a:lnTo>
                    <a:pt x="1" y="29"/>
                  </a:lnTo>
                  <a:lnTo>
                    <a:pt x="0" y="29"/>
                  </a:lnTo>
                  <a:lnTo>
                    <a:pt x="0" y="27"/>
                  </a:lnTo>
                  <a:lnTo>
                    <a:pt x="0" y="26"/>
                  </a:lnTo>
                  <a:lnTo>
                    <a:pt x="1" y="24"/>
                  </a:lnTo>
                  <a:lnTo>
                    <a:pt x="3" y="24"/>
                  </a:lnTo>
                  <a:lnTo>
                    <a:pt x="2" y="24"/>
                  </a:lnTo>
                  <a:lnTo>
                    <a:pt x="2" y="22"/>
                  </a:lnTo>
                  <a:lnTo>
                    <a:pt x="2" y="21"/>
                  </a:lnTo>
                  <a:lnTo>
                    <a:pt x="1" y="21"/>
                  </a:lnTo>
                  <a:lnTo>
                    <a:pt x="1" y="19"/>
                  </a:lnTo>
                  <a:lnTo>
                    <a:pt x="1" y="17"/>
                  </a:lnTo>
                  <a:lnTo>
                    <a:pt x="1" y="18"/>
                  </a:lnTo>
                  <a:lnTo>
                    <a:pt x="3" y="18"/>
                  </a:lnTo>
                  <a:lnTo>
                    <a:pt x="4" y="18"/>
                  </a:lnTo>
                  <a:lnTo>
                    <a:pt x="6" y="17"/>
                  </a:lnTo>
                  <a:lnTo>
                    <a:pt x="4" y="17"/>
                  </a:lnTo>
                  <a:lnTo>
                    <a:pt x="3" y="17"/>
                  </a:lnTo>
                  <a:lnTo>
                    <a:pt x="3" y="16"/>
                  </a:lnTo>
                  <a:lnTo>
                    <a:pt x="2" y="16"/>
                  </a:lnTo>
                  <a:lnTo>
                    <a:pt x="2" y="15"/>
                  </a:lnTo>
                  <a:lnTo>
                    <a:pt x="2" y="14"/>
                  </a:lnTo>
                  <a:lnTo>
                    <a:pt x="1" y="14"/>
                  </a:lnTo>
                  <a:lnTo>
                    <a:pt x="2" y="13"/>
                  </a:lnTo>
                  <a:lnTo>
                    <a:pt x="3" y="12"/>
                  </a:lnTo>
                  <a:lnTo>
                    <a:pt x="2" y="12"/>
                  </a:lnTo>
                  <a:lnTo>
                    <a:pt x="2" y="11"/>
                  </a:lnTo>
                  <a:lnTo>
                    <a:pt x="2" y="9"/>
                  </a:lnTo>
                  <a:lnTo>
                    <a:pt x="3" y="9"/>
                  </a:lnTo>
                  <a:lnTo>
                    <a:pt x="4" y="9"/>
                  </a:lnTo>
                  <a:lnTo>
                    <a:pt x="6" y="9"/>
                  </a:lnTo>
                  <a:lnTo>
                    <a:pt x="4" y="9"/>
                  </a:lnTo>
                  <a:lnTo>
                    <a:pt x="4" y="7"/>
                  </a:lnTo>
                  <a:lnTo>
                    <a:pt x="4" y="6"/>
                  </a:lnTo>
                  <a:lnTo>
                    <a:pt x="6" y="5"/>
                  </a:lnTo>
                  <a:lnTo>
                    <a:pt x="7" y="4"/>
                  </a:lnTo>
                </a:path>
              </a:pathLst>
            </a:custGeom>
            <a:solidFill>
              <a:srgbClr val="006000"/>
            </a:solidFill>
            <a:ln w="9525">
              <a:noFill/>
              <a:round/>
              <a:headEnd/>
              <a:tailEnd/>
            </a:ln>
          </p:spPr>
          <p:txBody>
            <a:bodyPr/>
            <a:lstStyle/>
            <a:p>
              <a:pPr>
                <a:defRPr/>
              </a:pPr>
              <a:endParaRPr lang="en-US" dirty="0"/>
            </a:p>
          </p:txBody>
        </p:sp>
        <p:sp>
          <p:nvSpPr>
            <p:cNvPr id="12630" name="Freeform 367"/>
            <p:cNvSpPr>
              <a:spLocks/>
            </p:cNvSpPr>
            <p:nvPr/>
          </p:nvSpPr>
          <p:spPr bwMode="auto">
            <a:xfrm>
              <a:off x="4503" y="3732"/>
              <a:ext cx="23" cy="11"/>
            </a:xfrm>
            <a:custGeom>
              <a:avLst/>
              <a:gdLst>
                <a:gd name="T0" fmla="*/ 9 w 23"/>
                <a:gd name="T1" fmla="*/ 0 h 11"/>
                <a:gd name="T2" fmla="*/ 7 w 23"/>
                <a:gd name="T3" fmla="*/ 0 h 11"/>
                <a:gd name="T4" fmla="*/ 0 w 23"/>
                <a:gd name="T5" fmla="*/ 3 h 11"/>
                <a:gd name="T6" fmla="*/ 7 w 23"/>
                <a:gd name="T7" fmla="*/ 9 h 11"/>
                <a:gd name="T8" fmla="*/ 20 w 23"/>
                <a:gd name="T9" fmla="*/ 10 h 11"/>
                <a:gd name="T10" fmla="*/ 22 w 23"/>
                <a:gd name="T11" fmla="*/ 6 h 11"/>
                <a:gd name="T12" fmla="*/ 11 w 23"/>
                <a:gd name="T13" fmla="*/ 2 h 11"/>
                <a:gd name="T14" fmla="*/ 9 w 23"/>
                <a:gd name="T15" fmla="*/ 0 h 11"/>
                <a:gd name="T16" fmla="*/ 9 w 23"/>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1"/>
                <a:gd name="T29" fmla="*/ 23 w 2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1">
                  <a:moveTo>
                    <a:pt x="9" y="0"/>
                  </a:moveTo>
                  <a:lnTo>
                    <a:pt x="7" y="0"/>
                  </a:lnTo>
                  <a:lnTo>
                    <a:pt x="0" y="3"/>
                  </a:lnTo>
                  <a:lnTo>
                    <a:pt x="7" y="9"/>
                  </a:lnTo>
                  <a:lnTo>
                    <a:pt x="20" y="10"/>
                  </a:lnTo>
                  <a:lnTo>
                    <a:pt x="22" y="6"/>
                  </a:lnTo>
                  <a:lnTo>
                    <a:pt x="11" y="2"/>
                  </a:lnTo>
                  <a:lnTo>
                    <a:pt x="9" y="0"/>
                  </a:lnTo>
                </a:path>
              </a:pathLst>
            </a:custGeom>
            <a:solidFill>
              <a:srgbClr val="808080"/>
            </a:solidFill>
            <a:ln w="9216">
              <a:solidFill>
                <a:srgbClr val="808080"/>
              </a:solidFill>
              <a:round/>
              <a:headEnd/>
              <a:tailEnd/>
            </a:ln>
          </p:spPr>
          <p:txBody>
            <a:bodyPr/>
            <a:lstStyle/>
            <a:p>
              <a:pPr>
                <a:defRPr/>
              </a:pPr>
              <a:endParaRPr lang="en-US" dirty="0"/>
            </a:p>
          </p:txBody>
        </p:sp>
        <p:sp>
          <p:nvSpPr>
            <p:cNvPr id="12631" name="Freeform 368"/>
            <p:cNvSpPr>
              <a:spLocks/>
            </p:cNvSpPr>
            <p:nvPr/>
          </p:nvSpPr>
          <p:spPr bwMode="auto">
            <a:xfrm>
              <a:off x="4502" y="3732"/>
              <a:ext cx="22" cy="13"/>
            </a:xfrm>
            <a:custGeom>
              <a:avLst/>
              <a:gdLst>
                <a:gd name="T0" fmla="*/ 8 w 22"/>
                <a:gd name="T1" fmla="*/ 0 h 13"/>
                <a:gd name="T2" fmla="*/ 4 w 22"/>
                <a:gd name="T3" fmla="*/ 2 h 13"/>
                <a:gd name="T4" fmla="*/ 0 w 22"/>
                <a:gd name="T5" fmla="*/ 7 h 13"/>
                <a:gd name="T6" fmla="*/ 5 w 22"/>
                <a:gd name="T7" fmla="*/ 12 h 13"/>
                <a:gd name="T8" fmla="*/ 20 w 22"/>
                <a:gd name="T9" fmla="*/ 12 h 13"/>
                <a:gd name="T10" fmla="*/ 21 w 22"/>
                <a:gd name="T11" fmla="*/ 6 h 13"/>
                <a:gd name="T12" fmla="*/ 17 w 22"/>
                <a:gd name="T13" fmla="*/ 2 h 13"/>
                <a:gd name="T14" fmla="*/ 8 w 22"/>
                <a:gd name="T15" fmla="*/ 0 h 13"/>
                <a:gd name="T16" fmla="*/ 8 w 2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3"/>
                <a:gd name="T29" fmla="*/ 22 w 2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3">
                  <a:moveTo>
                    <a:pt x="8" y="0"/>
                  </a:moveTo>
                  <a:lnTo>
                    <a:pt x="4" y="2"/>
                  </a:lnTo>
                  <a:lnTo>
                    <a:pt x="0" y="7"/>
                  </a:lnTo>
                  <a:lnTo>
                    <a:pt x="5" y="12"/>
                  </a:lnTo>
                  <a:lnTo>
                    <a:pt x="20" y="12"/>
                  </a:lnTo>
                  <a:lnTo>
                    <a:pt x="21" y="6"/>
                  </a:lnTo>
                  <a:lnTo>
                    <a:pt x="17" y="2"/>
                  </a:lnTo>
                  <a:lnTo>
                    <a:pt x="8" y="0"/>
                  </a:lnTo>
                </a:path>
              </a:pathLst>
            </a:custGeom>
            <a:solidFill>
              <a:srgbClr val="808080"/>
            </a:solidFill>
            <a:ln w="9216">
              <a:solidFill>
                <a:srgbClr val="808080"/>
              </a:solidFill>
              <a:round/>
              <a:headEnd/>
              <a:tailEnd/>
            </a:ln>
          </p:spPr>
          <p:txBody>
            <a:bodyPr/>
            <a:lstStyle/>
            <a:p>
              <a:pPr>
                <a:defRPr/>
              </a:pPr>
              <a:endParaRPr lang="en-US" dirty="0"/>
            </a:p>
          </p:txBody>
        </p:sp>
        <p:sp>
          <p:nvSpPr>
            <p:cNvPr id="12632" name="Freeform 369"/>
            <p:cNvSpPr>
              <a:spLocks/>
            </p:cNvSpPr>
            <p:nvPr/>
          </p:nvSpPr>
          <p:spPr bwMode="auto">
            <a:xfrm>
              <a:off x="4510" y="3697"/>
              <a:ext cx="14" cy="42"/>
            </a:xfrm>
            <a:custGeom>
              <a:avLst/>
              <a:gdLst>
                <a:gd name="T0" fmla="*/ 7 w 14"/>
                <a:gd name="T1" fmla="*/ 7 h 42"/>
                <a:gd name="T2" fmla="*/ 5 w 14"/>
                <a:gd name="T3" fmla="*/ 16 h 42"/>
                <a:gd name="T4" fmla="*/ 4 w 14"/>
                <a:gd name="T5" fmla="*/ 14 h 42"/>
                <a:gd name="T6" fmla="*/ 2 w 14"/>
                <a:gd name="T7" fmla="*/ 8 h 42"/>
                <a:gd name="T8" fmla="*/ 0 w 14"/>
                <a:gd name="T9" fmla="*/ 7 h 42"/>
                <a:gd name="T10" fmla="*/ 4 w 14"/>
                <a:gd name="T11" fmla="*/ 14 h 42"/>
                <a:gd name="T12" fmla="*/ 4 w 14"/>
                <a:gd name="T13" fmla="*/ 19 h 42"/>
                <a:gd name="T14" fmla="*/ 4 w 14"/>
                <a:gd name="T15" fmla="*/ 27 h 42"/>
                <a:gd name="T16" fmla="*/ 4 w 14"/>
                <a:gd name="T17" fmla="*/ 34 h 42"/>
                <a:gd name="T18" fmla="*/ 4 w 14"/>
                <a:gd name="T19" fmla="*/ 37 h 42"/>
                <a:gd name="T20" fmla="*/ 3 w 14"/>
                <a:gd name="T21" fmla="*/ 41 h 42"/>
                <a:gd name="T22" fmla="*/ 7 w 14"/>
                <a:gd name="T23" fmla="*/ 41 h 42"/>
                <a:gd name="T24" fmla="*/ 7 w 14"/>
                <a:gd name="T25" fmla="*/ 38 h 42"/>
                <a:gd name="T26" fmla="*/ 7 w 14"/>
                <a:gd name="T27" fmla="*/ 26 h 42"/>
                <a:gd name="T28" fmla="*/ 7 w 14"/>
                <a:gd name="T29" fmla="*/ 20 h 42"/>
                <a:gd name="T30" fmla="*/ 8 w 14"/>
                <a:gd name="T31" fmla="*/ 17 h 42"/>
                <a:gd name="T32" fmla="*/ 13 w 14"/>
                <a:gd name="T33" fmla="*/ 9 h 42"/>
                <a:gd name="T34" fmla="*/ 10 w 14"/>
                <a:gd name="T35" fmla="*/ 9 h 42"/>
                <a:gd name="T36" fmla="*/ 7 w 14"/>
                <a:gd name="T37" fmla="*/ 14 h 42"/>
                <a:gd name="T38" fmla="*/ 7 w 14"/>
                <a:gd name="T39" fmla="*/ 0 h 42"/>
                <a:gd name="T40" fmla="*/ 7 w 14"/>
                <a:gd name="T41" fmla="*/ 7 h 42"/>
                <a:gd name="T42" fmla="*/ 7 w 14"/>
                <a:gd name="T43" fmla="*/ 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42"/>
                <a:gd name="T68" fmla="*/ 14 w 14"/>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42">
                  <a:moveTo>
                    <a:pt x="7" y="7"/>
                  </a:moveTo>
                  <a:lnTo>
                    <a:pt x="5" y="16"/>
                  </a:lnTo>
                  <a:lnTo>
                    <a:pt x="4" y="14"/>
                  </a:lnTo>
                  <a:lnTo>
                    <a:pt x="2" y="8"/>
                  </a:lnTo>
                  <a:lnTo>
                    <a:pt x="0" y="7"/>
                  </a:lnTo>
                  <a:lnTo>
                    <a:pt x="4" y="14"/>
                  </a:lnTo>
                  <a:lnTo>
                    <a:pt x="4" y="19"/>
                  </a:lnTo>
                  <a:lnTo>
                    <a:pt x="4" y="27"/>
                  </a:lnTo>
                  <a:lnTo>
                    <a:pt x="4" y="34"/>
                  </a:lnTo>
                  <a:lnTo>
                    <a:pt x="4" y="37"/>
                  </a:lnTo>
                  <a:lnTo>
                    <a:pt x="3" y="41"/>
                  </a:lnTo>
                  <a:lnTo>
                    <a:pt x="7" y="41"/>
                  </a:lnTo>
                  <a:lnTo>
                    <a:pt x="7" y="38"/>
                  </a:lnTo>
                  <a:lnTo>
                    <a:pt x="7" y="26"/>
                  </a:lnTo>
                  <a:lnTo>
                    <a:pt x="7" y="20"/>
                  </a:lnTo>
                  <a:lnTo>
                    <a:pt x="8" y="17"/>
                  </a:lnTo>
                  <a:lnTo>
                    <a:pt x="13" y="9"/>
                  </a:lnTo>
                  <a:lnTo>
                    <a:pt x="10" y="9"/>
                  </a:lnTo>
                  <a:lnTo>
                    <a:pt x="7" y="14"/>
                  </a:lnTo>
                  <a:lnTo>
                    <a:pt x="7" y="0"/>
                  </a:lnTo>
                  <a:lnTo>
                    <a:pt x="7" y="7"/>
                  </a:lnTo>
                </a:path>
              </a:pathLst>
            </a:custGeom>
            <a:solidFill>
              <a:srgbClr val="600000"/>
            </a:solidFill>
            <a:ln w="9216">
              <a:solidFill>
                <a:srgbClr val="600000"/>
              </a:solidFill>
              <a:round/>
              <a:headEnd/>
              <a:tailEnd/>
            </a:ln>
          </p:spPr>
          <p:txBody>
            <a:bodyPr/>
            <a:lstStyle/>
            <a:p>
              <a:pPr>
                <a:defRPr/>
              </a:pPr>
              <a:endParaRPr lang="en-US" dirty="0"/>
            </a:p>
          </p:txBody>
        </p:sp>
        <p:sp>
          <p:nvSpPr>
            <p:cNvPr id="12633" name="Freeform 370"/>
            <p:cNvSpPr>
              <a:spLocks/>
            </p:cNvSpPr>
            <p:nvPr/>
          </p:nvSpPr>
          <p:spPr bwMode="auto">
            <a:xfrm>
              <a:off x="4509" y="3689"/>
              <a:ext cx="19" cy="35"/>
            </a:xfrm>
            <a:custGeom>
              <a:avLst/>
              <a:gdLst>
                <a:gd name="T0" fmla="*/ 8 w 19"/>
                <a:gd name="T1" fmla="*/ 6 h 35"/>
                <a:gd name="T2" fmla="*/ 8 w 19"/>
                <a:gd name="T3" fmla="*/ 3 h 35"/>
                <a:gd name="T4" fmla="*/ 5 w 19"/>
                <a:gd name="T5" fmla="*/ 3 h 35"/>
                <a:gd name="T6" fmla="*/ 4 w 19"/>
                <a:gd name="T7" fmla="*/ 5 h 35"/>
                <a:gd name="T8" fmla="*/ 2 w 19"/>
                <a:gd name="T9" fmla="*/ 3 h 35"/>
                <a:gd name="T10" fmla="*/ 0 w 19"/>
                <a:gd name="T11" fmla="*/ 3 h 35"/>
                <a:gd name="T12" fmla="*/ 0 w 19"/>
                <a:gd name="T13" fmla="*/ 5 h 35"/>
                <a:gd name="T14" fmla="*/ 0 w 19"/>
                <a:gd name="T15" fmla="*/ 7 h 35"/>
                <a:gd name="T16" fmla="*/ 0 w 19"/>
                <a:gd name="T17" fmla="*/ 8 h 35"/>
                <a:gd name="T18" fmla="*/ 0 w 19"/>
                <a:gd name="T19" fmla="*/ 10 h 35"/>
                <a:gd name="T20" fmla="*/ 1 w 19"/>
                <a:gd name="T21" fmla="*/ 11 h 35"/>
                <a:gd name="T22" fmla="*/ 5 w 19"/>
                <a:gd name="T23" fmla="*/ 10 h 35"/>
                <a:gd name="T24" fmla="*/ 5 w 19"/>
                <a:gd name="T25" fmla="*/ 10 h 35"/>
                <a:gd name="T26" fmla="*/ 6 w 19"/>
                <a:gd name="T27" fmla="*/ 13 h 35"/>
                <a:gd name="T28" fmla="*/ 6 w 19"/>
                <a:gd name="T29" fmla="*/ 15 h 35"/>
                <a:gd name="T30" fmla="*/ 5 w 19"/>
                <a:gd name="T31" fmla="*/ 17 h 35"/>
                <a:gd name="T32" fmla="*/ 6 w 19"/>
                <a:gd name="T33" fmla="*/ 19 h 35"/>
                <a:gd name="T34" fmla="*/ 8 w 19"/>
                <a:gd name="T35" fmla="*/ 19 h 35"/>
                <a:gd name="T36" fmla="*/ 10 w 19"/>
                <a:gd name="T37" fmla="*/ 19 h 35"/>
                <a:gd name="T38" fmla="*/ 11 w 19"/>
                <a:gd name="T39" fmla="*/ 21 h 35"/>
                <a:gd name="T40" fmla="*/ 11 w 19"/>
                <a:gd name="T41" fmla="*/ 24 h 35"/>
                <a:gd name="T42" fmla="*/ 12 w 19"/>
                <a:gd name="T43" fmla="*/ 26 h 35"/>
                <a:gd name="T44" fmla="*/ 8 w 19"/>
                <a:gd name="T45" fmla="*/ 28 h 35"/>
                <a:gd name="T46" fmla="*/ 8 w 19"/>
                <a:gd name="T47" fmla="*/ 30 h 35"/>
                <a:gd name="T48" fmla="*/ 6 w 19"/>
                <a:gd name="T49" fmla="*/ 28 h 35"/>
                <a:gd name="T50" fmla="*/ 8 w 19"/>
                <a:gd name="T51" fmla="*/ 25 h 35"/>
                <a:gd name="T52" fmla="*/ 10 w 19"/>
                <a:gd name="T53" fmla="*/ 25 h 35"/>
                <a:gd name="T54" fmla="*/ 10 w 19"/>
                <a:gd name="T55" fmla="*/ 22 h 35"/>
                <a:gd name="T56" fmla="*/ 10 w 19"/>
                <a:gd name="T57" fmla="*/ 21 h 35"/>
                <a:gd name="T58" fmla="*/ 10 w 19"/>
                <a:gd name="T59" fmla="*/ 19 h 35"/>
                <a:gd name="T60" fmla="*/ 9 w 19"/>
                <a:gd name="T61" fmla="*/ 20 h 35"/>
                <a:gd name="T62" fmla="*/ 8 w 19"/>
                <a:gd name="T63" fmla="*/ 21 h 35"/>
                <a:gd name="T64" fmla="*/ 5 w 19"/>
                <a:gd name="T65" fmla="*/ 19 h 35"/>
                <a:gd name="T66" fmla="*/ 5 w 19"/>
                <a:gd name="T67" fmla="*/ 15 h 35"/>
                <a:gd name="T68" fmla="*/ 5 w 19"/>
                <a:gd name="T69" fmla="*/ 15 h 35"/>
                <a:gd name="T70" fmla="*/ 3 w 19"/>
                <a:gd name="T71" fmla="*/ 13 h 35"/>
                <a:gd name="T72" fmla="*/ 2 w 19"/>
                <a:gd name="T73" fmla="*/ 15 h 35"/>
                <a:gd name="T74" fmla="*/ 0 w 19"/>
                <a:gd name="T75" fmla="*/ 17 h 35"/>
                <a:gd name="T76" fmla="*/ 0 w 19"/>
                <a:gd name="T77" fmla="*/ 19 h 35"/>
                <a:gd name="T78" fmla="*/ 1 w 19"/>
                <a:gd name="T79" fmla="*/ 21 h 35"/>
                <a:gd name="T80" fmla="*/ 0 w 19"/>
                <a:gd name="T81" fmla="*/ 22 h 35"/>
                <a:gd name="T82" fmla="*/ 1 w 19"/>
                <a:gd name="T83" fmla="*/ 25 h 35"/>
                <a:gd name="T84" fmla="*/ 3 w 19"/>
                <a:gd name="T85" fmla="*/ 26 h 35"/>
                <a:gd name="T86" fmla="*/ 5 w 19"/>
                <a:gd name="T87" fmla="*/ 30 h 35"/>
                <a:gd name="T88" fmla="*/ 8 w 19"/>
                <a:gd name="T89" fmla="*/ 33 h 35"/>
                <a:gd name="T90" fmla="*/ 10 w 19"/>
                <a:gd name="T91" fmla="*/ 34 h 35"/>
                <a:gd name="T92" fmla="*/ 15 w 19"/>
                <a:gd name="T93" fmla="*/ 30 h 35"/>
                <a:gd name="T94" fmla="*/ 17 w 19"/>
                <a:gd name="T95" fmla="*/ 27 h 35"/>
                <a:gd name="T96" fmla="*/ 16 w 19"/>
                <a:gd name="T97" fmla="*/ 23 h 35"/>
                <a:gd name="T98" fmla="*/ 17 w 19"/>
                <a:gd name="T99" fmla="*/ 21 h 35"/>
                <a:gd name="T100" fmla="*/ 17 w 19"/>
                <a:gd name="T101" fmla="*/ 19 h 35"/>
                <a:gd name="T102" fmla="*/ 17 w 19"/>
                <a:gd name="T103" fmla="*/ 15 h 35"/>
                <a:gd name="T104" fmla="*/ 14 w 19"/>
                <a:gd name="T105" fmla="*/ 13 h 35"/>
                <a:gd name="T106" fmla="*/ 15 w 19"/>
                <a:gd name="T107" fmla="*/ 11 h 35"/>
                <a:gd name="T108" fmla="*/ 17 w 19"/>
                <a:gd name="T109" fmla="*/ 7 h 35"/>
                <a:gd name="T110" fmla="*/ 14 w 19"/>
                <a:gd name="T111" fmla="*/ 6 h 35"/>
                <a:gd name="T112" fmla="*/ 13 w 19"/>
                <a:gd name="T113" fmla="*/ 8 h 35"/>
                <a:gd name="T114" fmla="*/ 13 w 19"/>
                <a:gd name="T115" fmla="*/ 6 h 35"/>
                <a:gd name="T116" fmla="*/ 14 w 19"/>
                <a:gd name="T117" fmla="*/ 3 h 35"/>
                <a:gd name="T118" fmla="*/ 9 w 19"/>
                <a:gd name="T119" fmla="*/ 2 h 35"/>
                <a:gd name="T120" fmla="*/ 9 w 19"/>
                <a:gd name="T121" fmla="*/ 6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
                <a:gd name="T184" fmla="*/ 0 h 35"/>
                <a:gd name="T185" fmla="*/ 19 w 19"/>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 h="35">
                  <a:moveTo>
                    <a:pt x="9" y="7"/>
                  </a:moveTo>
                  <a:lnTo>
                    <a:pt x="8" y="7"/>
                  </a:lnTo>
                  <a:lnTo>
                    <a:pt x="8" y="6"/>
                  </a:lnTo>
                  <a:lnTo>
                    <a:pt x="8" y="5"/>
                  </a:lnTo>
                  <a:lnTo>
                    <a:pt x="8" y="4"/>
                  </a:lnTo>
                  <a:lnTo>
                    <a:pt x="9" y="3"/>
                  </a:lnTo>
                  <a:lnTo>
                    <a:pt x="8" y="3"/>
                  </a:lnTo>
                  <a:lnTo>
                    <a:pt x="8" y="2"/>
                  </a:lnTo>
                  <a:lnTo>
                    <a:pt x="6" y="2"/>
                  </a:lnTo>
                  <a:lnTo>
                    <a:pt x="5" y="3"/>
                  </a:lnTo>
                  <a:lnTo>
                    <a:pt x="4" y="5"/>
                  </a:lnTo>
                  <a:lnTo>
                    <a:pt x="3" y="5"/>
                  </a:lnTo>
                  <a:lnTo>
                    <a:pt x="3" y="4"/>
                  </a:lnTo>
                  <a:lnTo>
                    <a:pt x="3" y="3"/>
                  </a:lnTo>
                  <a:lnTo>
                    <a:pt x="2" y="3"/>
                  </a:lnTo>
                  <a:lnTo>
                    <a:pt x="2" y="2"/>
                  </a:lnTo>
                  <a:lnTo>
                    <a:pt x="1" y="2"/>
                  </a:lnTo>
                  <a:lnTo>
                    <a:pt x="1" y="0"/>
                  </a:lnTo>
                  <a:lnTo>
                    <a:pt x="0" y="2"/>
                  </a:lnTo>
                  <a:lnTo>
                    <a:pt x="0" y="3"/>
                  </a:lnTo>
                  <a:lnTo>
                    <a:pt x="0" y="5"/>
                  </a:lnTo>
                  <a:lnTo>
                    <a:pt x="0" y="6"/>
                  </a:lnTo>
                  <a:lnTo>
                    <a:pt x="0" y="7"/>
                  </a:lnTo>
                  <a:lnTo>
                    <a:pt x="0" y="8"/>
                  </a:lnTo>
                  <a:lnTo>
                    <a:pt x="0" y="10"/>
                  </a:lnTo>
                  <a:lnTo>
                    <a:pt x="0" y="11"/>
                  </a:lnTo>
                  <a:lnTo>
                    <a:pt x="1" y="11"/>
                  </a:lnTo>
                  <a:lnTo>
                    <a:pt x="3" y="10"/>
                  </a:lnTo>
                  <a:lnTo>
                    <a:pt x="5" y="10"/>
                  </a:lnTo>
                  <a:lnTo>
                    <a:pt x="6" y="9"/>
                  </a:lnTo>
                  <a:lnTo>
                    <a:pt x="6" y="10"/>
                  </a:lnTo>
                  <a:lnTo>
                    <a:pt x="8" y="10"/>
                  </a:lnTo>
                  <a:lnTo>
                    <a:pt x="6" y="10"/>
                  </a:lnTo>
                  <a:lnTo>
                    <a:pt x="5" y="10"/>
                  </a:lnTo>
                  <a:lnTo>
                    <a:pt x="5" y="12"/>
                  </a:lnTo>
                  <a:lnTo>
                    <a:pt x="6" y="12"/>
                  </a:lnTo>
                  <a:lnTo>
                    <a:pt x="6" y="13"/>
                  </a:lnTo>
                  <a:lnTo>
                    <a:pt x="8" y="13"/>
                  </a:lnTo>
                  <a:lnTo>
                    <a:pt x="8" y="14"/>
                  </a:lnTo>
                  <a:lnTo>
                    <a:pt x="8" y="15"/>
                  </a:lnTo>
                  <a:lnTo>
                    <a:pt x="6" y="15"/>
                  </a:lnTo>
                  <a:lnTo>
                    <a:pt x="5" y="16"/>
                  </a:lnTo>
                  <a:lnTo>
                    <a:pt x="5" y="17"/>
                  </a:lnTo>
                  <a:lnTo>
                    <a:pt x="5" y="19"/>
                  </a:lnTo>
                  <a:lnTo>
                    <a:pt x="6" y="19"/>
                  </a:lnTo>
                  <a:lnTo>
                    <a:pt x="8" y="19"/>
                  </a:lnTo>
                  <a:lnTo>
                    <a:pt x="10" y="19"/>
                  </a:lnTo>
                  <a:lnTo>
                    <a:pt x="11" y="19"/>
                  </a:lnTo>
                  <a:lnTo>
                    <a:pt x="11" y="21"/>
                  </a:lnTo>
                  <a:lnTo>
                    <a:pt x="12" y="21"/>
                  </a:lnTo>
                  <a:lnTo>
                    <a:pt x="14" y="21"/>
                  </a:lnTo>
                  <a:lnTo>
                    <a:pt x="12" y="22"/>
                  </a:lnTo>
                  <a:lnTo>
                    <a:pt x="11" y="22"/>
                  </a:lnTo>
                  <a:lnTo>
                    <a:pt x="11" y="24"/>
                  </a:lnTo>
                  <a:lnTo>
                    <a:pt x="11" y="26"/>
                  </a:lnTo>
                  <a:lnTo>
                    <a:pt x="12" y="26"/>
                  </a:lnTo>
                  <a:lnTo>
                    <a:pt x="13" y="26"/>
                  </a:lnTo>
                  <a:lnTo>
                    <a:pt x="11" y="27"/>
                  </a:lnTo>
                  <a:lnTo>
                    <a:pt x="10" y="27"/>
                  </a:lnTo>
                  <a:lnTo>
                    <a:pt x="8" y="28"/>
                  </a:lnTo>
                  <a:lnTo>
                    <a:pt x="8" y="29"/>
                  </a:lnTo>
                  <a:lnTo>
                    <a:pt x="8" y="30"/>
                  </a:lnTo>
                  <a:lnTo>
                    <a:pt x="6" y="30"/>
                  </a:lnTo>
                  <a:lnTo>
                    <a:pt x="5" y="30"/>
                  </a:lnTo>
                  <a:lnTo>
                    <a:pt x="5" y="29"/>
                  </a:lnTo>
                  <a:lnTo>
                    <a:pt x="6" y="28"/>
                  </a:lnTo>
                  <a:lnTo>
                    <a:pt x="8" y="27"/>
                  </a:lnTo>
                  <a:lnTo>
                    <a:pt x="8" y="25"/>
                  </a:lnTo>
                  <a:lnTo>
                    <a:pt x="9" y="25"/>
                  </a:lnTo>
                  <a:lnTo>
                    <a:pt x="11" y="25"/>
                  </a:lnTo>
                  <a:lnTo>
                    <a:pt x="10" y="25"/>
                  </a:lnTo>
                  <a:lnTo>
                    <a:pt x="10" y="24"/>
                  </a:lnTo>
                  <a:lnTo>
                    <a:pt x="10" y="22"/>
                  </a:lnTo>
                  <a:lnTo>
                    <a:pt x="10" y="21"/>
                  </a:lnTo>
                  <a:lnTo>
                    <a:pt x="11" y="19"/>
                  </a:lnTo>
                  <a:lnTo>
                    <a:pt x="10" y="19"/>
                  </a:lnTo>
                  <a:lnTo>
                    <a:pt x="9" y="19"/>
                  </a:lnTo>
                  <a:lnTo>
                    <a:pt x="9" y="20"/>
                  </a:lnTo>
                  <a:lnTo>
                    <a:pt x="9" y="21"/>
                  </a:lnTo>
                  <a:lnTo>
                    <a:pt x="8" y="21"/>
                  </a:lnTo>
                  <a:lnTo>
                    <a:pt x="6" y="21"/>
                  </a:lnTo>
                  <a:lnTo>
                    <a:pt x="5" y="21"/>
                  </a:lnTo>
                  <a:lnTo>
                    <a:pt x="5" y="19"/>
                  </a:lnTo>
                  <a:lnTo>
                    <a:pt x="5" y="17"/>
                  </a:lnTo>
                  <a:lnTo>
                    <a:pt x="5" y="16"/>
                  </a:lnTo>
                  <a:lnTo>
                    <a:pt x="5" y="15"/>
                  </a:lnTo>
                  <a:lnTo>
                    <a:pt x="5" y="13"/>
                  </a:lnTo>
                  <a:lnTo>
                    <a:pt x="5" y="12"/>
                  </a:lnTo>
                  <a:lnTo>
                    <a:pt x="3" y="13"/>
                  </a:lnTo>
                  <a:lnTo>
                    <a:pt x="3" y="14"/>
                  </a:lnTo>
                  <a:lnTo>
                    <a:pt x="3" y="15"/>
                  </a:lnTo>
                  <a:lnTo>
                    <a:pt x="2" y="15"/>
                  </a:lnTo>
                  <a:lnTo>
                    <a:pt x="1" y="15"/>
                  </a:lnTo>
                  <a:lnTo>
                    <a:pt x="0" y="17"/>
                  </a:lnTo>
                  <a:lnTo>
                    <a:pt x="0" y="18"/>
                  </a:lnTo>
                  <a:lnTo>
                    <a:pt x="0" y="19"/>
                  </a:lnTo>
                  <a:lnTo>
                    <a:pt x="1" y="19"/>
                  </a:lnTo>
                  <a:lnTo>
                    <a:pt x="1" y="20"/>
                  </a:lnTo>
                  <a:lnTo>
                    <a:pt x="1" y="21"/>
                  </a:lnTo>
                  <a:lnTo>
                    <a:pt x="0" y="22"/>
                  </a:lnTo>
                  <a:lnTo>
                    <a:pt x="1" y="22"/>
                  </a:lnTo>
                  <a:lnTo>
                    <a:pt x="1" y="24"/>
                  </a:lnTo>
                  <a:lnTo>
                    <a:pt x="1" y="25"/>
                  </a:lnTo>
                  <a:lnTo>
                    <a:pt x="2" y="25"/>
                  </a:lnTo>
                  <a:lnTo>
                    <a:pt x="3" y="25"/>
                  </a:lnTo>
                  <a:lnTo>
                    <a:pt x="3" y="26"/>
                  </a:lnTo>
                  <a:lnTo>
                    <a:pt x="4" y="26"/>
                  </a:lnTo>
                  <a:lnTo>
                    <a:pt x="4" y="27"/>
                  </a:lnTo>
                  <a:lnTo>
                    <a:pt x="4" y="28"/>
                  </a:lnTo>
                  <a:lnTo>
                    <a:pt x="5" y="28"/>
                  </a:lnTo>
                  <a:lnTo>
                    <a:pt x="5" y="29"/>
                  </a:lnTo>
                  <a:lnTo>
                    <a:pt x="5" y="30"/>
                  </a:lnTo>
                  <a:lnTo>
                    <a:pt x="5" y="32"/>
                  </a:lnTo>
                  <a:lnTo>
                    <a:pt x="6" y="32"/>
                  </a:lnTo>
                  <a:lnTo>
                    <a:pt x="8" y="32"/>
                  </a:lnTo>
                  <a:lnTo>
                    <a:pt x="8" y="33"/>
                  </a:lnTo>
                  <a:lnTo>
                    <a:pt x="8" y="34"/>
                  </a:lnTo>
                  <a:lnTo>
                    <a:pt x="9" y="34"/>
                  </a:lnTo>
                  <a:lnTo>
                    <a:pt x="10" y="34"/>
                  </a:lnTo>
                  <a:lnTo>
                    <a:pt x="12" y="34"/>
                  </a:lnTo>
                  <a:lnTo>
                    <a:pt x="14" y="32"/>
                  </a:lnTo>
                  <a:lnTo>
                    <a:pt x="14" y="30"/>
                  </a:lnTo>
                  <a:lnTo>
                    <a:pt x="15" y="30"/>
                  </a:lnTo>
                  <a:lnTo>
                    <a:pt x="16" y="29"/>
                  </a:lnTo>
                  <a:lnTo>
                    <a:pt x="17" y="28"/>
                  </a:lnTo>
                  <a:lnTo>
                    <a:pt x="17" y="27"/>
                  </a:lnTo>
                  <a:lnTo>
                    <a:pt x="17" y="26"/>
                  </a:lnTo>
                  <a:lnTo>
                    <a:pt x="16" y="26"/>
                  </a:lnTo>
                  <a:lnTo>
                    <a:pt x="16" y="24"/>
                  </a:lnTo>
                  <a:lnTo>
                    <a:pt x="16" y="23"/>
                  </a:lnTo>
                  <a:lnTo>
                    <a:pt x="17" y="22"/>
                  </a:lnTo>
                  <a:lnTo>
                    <a:pt x="17" y="21"/>
                  </a:lnTo>
                  <a:lnTo>
                    <a:pt x="17" y="20"/>
                  </a:lnTo>
                  <a:lnTo>
                    <a:pt x="17" y="19"/>
                  </a:lnTo>
                  <a:lnTo>
                    <a:pt x="17" y="17"/>
                  </a:lnTo>
                  <a:lnTo>
                    <a:pt x="17" y="16"/>
                  </a:lnTo>
                  <a:lnTo>
                    <a:pt x="17" y="15"/>
                  </a:lnTo>
                  <a:lnTo>
                    <a:pt x="17" y="14"/>
                  </a:lnTo>
                  <a:lnTo>
                    <a:pt x="18" y="13"/>
                  </a:lnTo>
                  <a:lnTo>
                    <a:pt x="16" y="13"/>
                  </a:lnTo>
                  <a:lnTo>
                    <a:pt x="15" y="13"/>
                  </a:lnTo>
                  <a:lnTo>
                    <a:pt x="14" y="13"/>
                  </a:lnTo>
                  <a:lnTo>
                    <a:pt x="14" y="12"/>
                  </a:lnTo>
                  <a:lnTo>
                    <a:pt x="15" y="11"/>
                  </a:lnTo>
                  <a:lnTo>
                    <a:pt x="16" y="10"/>
                  </a:lnTo>
                  <a:lnTo>
                    <a:pt x="16" y="9"/>
                  </a:lnTo>
                  <a:lnTo>
                    <a:pt x="17" y="7"/>
                  </a:lnTo>
                  <a:lnTo>
                    <a:pt x="17" y="6"/>
                  </a:lnTo>
                  <a:lnTo>
                    <a:pt x="17" y="5"/>
                  </a:lnTo>
                  <a:lnTo>
                    <a:pt x="16" y="6"/>
                  </a:lnTo>
                  <a:lnTo>
                    <a:pt x="15" y="6"/>
                  </a:lnTo>
                  <a:lnTo>
                    <a:pt x="14" y="6"/>
                  </a:lnTo>
                  <a:lnTo>
                    <a:pt x="14" y="8"/>
                  </a:lnTo>
                  <a:lnTo>
                    <a:pt x="13" y="8"/>
                  </a:lnTo>
                  <a:lnTo>
                    <a:pt x="12" y="8"/>
                  </a:lnTo>
                  <a:lnTo>
                    <a:pt x="13" y="6"/>
                  </a:lnTo>
                  <a:lnTo>
                    <a:pt x="13" y="5"/>
                  </a:lnTo>
                  <a:lnTo>
                    <a:pt x="14" y="3"/>
                  </a:lnTo>
                  <a:lnTo>
                    <a:pt x="14" y="2"/>
                  </a:lnTo>
                  <a:lnTo>
                    <a:pt x="12" y="2"/>
                  </a:lnTo>
                  <a:lnTo>
                    <a:pt x="12" y="1"/>
                  </a:lnTo>
                  <a:lnTo>
                    <a:pt x="11" y="1"/>
                  </a:lnTo>
                  <a:lnTo>
                    <a:pt x="11" y="0"/>
                  </a:lnTo>
                  <a:lnTo>
                    <a:pt x="9" y="2"/>
                  </a:lnTo>
                  <a:lnTo>
                    <a:pt x="9" y="3"/>
                  </a:lnTo>
                  <a:lnTo>
                    <a:pt x="9" y="5"/>
                  </a:lnTo>
                  <a:lnTo>
                    <a:pt x="9" y="6"/>
                  </a:lnTo>
                  <a:lnTo>
                    <a:pt x="9" y="7"/>
                  </a:lnTo>
                </a:path>
              </a:pathLst>
            </a:custGeom>
            <a:solidFill>
              <a:srgbClr val="006000"/>
            </a:solidFill>
            <a:ln w="9525">
              <a:noFill/>
              <a:round/>
              <a:headEnd/>
              <a:tailEnd/>
            </a:ln>
          </p:spPr>
          <p:txBody>
            <a:bodyPr/>
            <a:lstStyle/>
            <a:p>
              <a:pPr>
                <a:defRPr/>
              </a:pPr>
              <a:endParaRPr lang="en-US" dirty="0"/>
            </a:p>
          </p:txBody>
        </p:sp>
      </p:grpSp>
      <p:grpSp>
        <p:nvGrpSpPr>
          <p:cNvPr id="4" name="Group 537"/>
          <p:cNvGrpSpPr>
            <a:grpSpLocks/>
          </p:cNvGrpSpPr>
          <p:nvPr/>
        </p:nvGrpSpPr>
        <p:grpSpPr bwMode="auto">
          <a:xfrm>
            <a:off x="2239963" y="1262063"/>
            <a:ext cx="439737" cy="271462"/>
            <a:chOff x="4351" y="3562"/>
            <a:chExt cx="304" cy="193"/>
          </a:xfrm>
        </p:grpSpPr>
        <p:sp>
          <p:nvSpPr>
            <p:cNvPr id="10279" name="Freeform 538"/>
            <p:cNvSpPr>
              <a:spLocks/>
            </p:cNvSpPr>
            <p:nvPr/>
          </p:nvSpPr>
          <p:spPr bwMode="auto">
            <a:xfrm>
              <a:off x="4351" y="3689"/>
              <a:ext cx="304" cy="66"/>
            </a:xfrm>
            <a:custGeom>
              <a:avLst/>
              <a:gdLst>
                <a:gd name="T0" fmla="*/ 21 w 304"/>
                <a:gd name="T1" fmla="*/ 19 h 66"/>
                <a:gd name="T2" fmla="*/ 0 w 304"/>
                <a:gd name="T3" fmla="*/ 22 h 66"/>
                <a:gd name="T4" fmla="*/ 166 w 304"/>
                <a:gd name="T5" fmla="*/ 65 h 66"/>
                <a:gd name="T6" fmla="*/ 303 w 304"/>
                <a:gd name="T7" fmla="*/ 35 h 66"/>
                <a:gd name="T8" fmla="*/ 159 w 304"/>
                <a:gd name="T9" fmla="*/ 0 h 66"/>
                <a:gd name="T10" fmla="*/ 21 w 304"/>
                <a:gd name="T11" fmla="*/ 19 h 66"/>
                <a:gd name="T12" fmla="*/ 21 w 304"/>
                <a:gd name="T13" fmla="*/ 19 h 66"/>
                <a:gd name="T14" fmla="*/ 0 60000 65536"/>
                <a:gd name="T15" fmla="*/ 0 60000 65536"/>
                <a:gd name="T16" fmla="*/ 0 60000 65536"/>
                <a:gd name="T17" fmla="*/ 0 60000 65536"/>
                <a:gd name="T18" fmla="*/ 0 60000 65536"/>
                <a:gd name="T19" fmla="*/ 0 60000 65536"/>
                <a:gd name="T20" fmla="*/ 0 60000 65536"/>
                <a:gd name="T21" fmla="*/ 0 w 304"/>
                <a:gd name="T22" fmla="*/ 0 h 66"/>
                <a:gd name="T23" fmla="*/ 304 w 304"/>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66">
                  <a:moveTo>
                    <a:pt x="21" y="19"/>
                  </a:moveTo>
                  <a:lnTo>
                    <a:pt x="0" y="22"/>
                  </a:lnTo>
                  <a:lnTo>
                    <a:pt x="166" y="65"/>
                  </a:lnTo>
                  <a:lnTo>
                    <a:pt x="303" y="35"/>
                  </a:lnTo>
                  <a:lnTo>
                    <a:pt x="159" y="0"/>
                  </a:lnTo>
                  <a:lnTo>
                    <a:pt x="21" y="19"/>
                  </a:lnTo>
                </a:path>
              </a:pathLst>
            </a:custGeom>
            <a:solidFill>
              <a:srgbClr val="C0C0C0"/>
            </a:solidFill>
            <a:ln w="9216">
              <a:solidFill>
                <a:srgbClr val="C0C0C0"/>
              </a:solidFill>
              <a:round/>
              <a:headEnd/>
              <a:tailEnd/>
            </a:ln>
          </p:spPr>
          <p:txBody>
            <a:bodyPr/>
            <a:lstStyle/>
            <a:p>
              <a:endParaRPr lang="en-US" dirty="0"/>
            </a:p>
          </p:txBody>
        </p:sp>
        <p:sp>
          <p:nvSpPr>
            <p:cNvPr id="10280" name="Freeform 539"/>
            <p:cNvSpPr>
              <a:spLocks/>
            </p:cNvSpPr>
            <p:nvPr/>
          </p:nvSpPr>
          <p:spPr bwMode="auto">
            <a:xfrm>
              <a:off x="4614" y="3717"/>
              <a:ext cx="41" cy="16"/>
            </a:xfrm>
            <a:custGeom>
              <a:avLst/>
              <a:gdLst>
                <a:gd name="T0" fmla="*/ 12 w 41"/>
                <a:gd name="T1" fmla="*/ 0 h 16"/>
                <a:gd name="T2" fmla="*/ 40 w 41"/>
                <a:gd name="T3" fmla="*/ 7 h 16"/>
                <a:gd name="T4" fmla="*/ 4 w 41"/>
                <a:gd name="T5" fmla="*/ 15 h 16"/>
                <a:gd name="T6" fmla="*/ 4 w 41"/>
                <a:gd name="T7" fmla="*/ 13 h 16"/>
                <a:gd name="T8" fmla="*/ 1 w 41"/>
                <a:gd name="T9" fmla="*/ 11 h 16"/>
                <a:gd name="T10" fmla="*/ 1 w 41"/>
                <a:gd name="T11" fmla="*/ 9 h 16"/>
                <a:gd name="T12" fmla="*/ 1 w 41"/>
                <a:gd name="T13" fmla="*/ 7 h 16"/>
                <a:gd name="T14" fmla="*/ 0 w 41"/>
                <a:gd name="T15" fmla="*/ 6 h 16"/>
                <a:gd name="T16" fmla="*/ 12 w 41"/>
                <a:gd name="T17" fmla="*/ 0 h 16"/>
                <a:gd name="T18" fmla="*/ 12 w 4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6"/>
                <a:gd name="T32" fmla="*/ 41 w 4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6">
                  <a:moveTo>
                    <a:pt x="12" y="0"/>
                  </a:moveTo>
                  <a:lnTo>
                    <a:pt x="40" y="7"/>
                  </a:lnTo>
                  <a:lnTo>
                    <a:pt x="4" y="15"/>
                  </a:lnTo>
                  <a:lnTo>
                    <a:pt x="4" y="13"/>
                  </a:lnTo>
                  <a:lnTo>
                    <a:pt x="1" y="11"/>
                  </a:lnTo>
                  <a:lnTo>
                    <a:pt x="1" y="9"/>
                  </a:lnTo>
                  <a:lnTo>
                    <a:pt x="1" y="7"/>
                  </a:lnTo>
                  <a:lnTo>
                    <a:pt x="0" y="6"/>
                  </a:lnTo>
                  <a:lnTo>
                    <a:pt x="12" y="0"/>
                  </a:lnTo>
                </a:path>
              </a:pathLst>
            </a:custGeom>
            <a:solidFill>
              <a:srgbClr val="808080"/>
            </a:solidFill>
            <a:ln w="9216">
              <a:solidFill>
                <a:srgbClr val="808080"/>
              </a:solidFill>
              <a:round/>
              <a:headEnd/>
              <a:tailEnd/>
            </a:ln>
          </p:spPr>
          <p:txBody>
            <a:bodyPr/>
            <a:lstStyle/>
            <a:p>
              <a:endParaRPr lang="en-US" dirty="0"/>
            </a:p>
          </p:txBody>
        </p:sp>
        <p:sp>
          <p:nvSpPr>
            <p:cNvPr id="10281" name="Freeform 540"/>
            <p:cNvSpPr>
              <a:spLocks/>
            </p:cNvSpPr>
            <p:nvPr/>
          </p:nvSpPr>
          <p:spPr bwMode="auto">
            <a:xfrm>
              <a:off x="4625" y="3682"/>
              <a:ext cx="15" cy="35"/>
            </a:xfrm>
            <a:custGeom>
              <a:avLst/>
              <a:gdLst>
                <a:gd name="T0" fmla="*/ 4 w 15"/>
                <a:gd name="T1" fmla="*/ 4 h 35"/>
                <a:gd name="T2" fmla="*/ 4 w 15"/>
                <a:gd name="T3" fmla="*/ 4 h 35"/>
                <a:gd name="T4" fmla="*/ 5 w 15"/>
                <a:gd name="T5" fmla="*/ 4 h 35"/>
                <a:gd name="T6" fmla="*/ 5 w 15"/>
                <a:gd name="T7" fmla="*/ 5 h 35"/>
                <a:gd name="T8" fmla="*/ 8 w 15"/>
                <a:gd name="T9" fmla="*/ 7 h 35"/>
                <a:gd name="T10" fmla="*/ 5 w 15"/>
                <a:gd name="T11" fmla="*/ 7 h 35"/>
                <a:gd name="T12" fmla="*/ 9 w 15"/>
                <a:gd name="T13" fmla="*/ 7 h 35"/>
                <a:gd name="T14" fmla="*/ 10 w 15"/>
                <a:gd name="T15" fmla="*/ 10 h 35"/>
                <a:gd name="T16" fmla="*/ 10 w 15"/>
                <a:gd name="T17" fmla="*/ 10 h 35"/>
                <a:gd name="T18" fmla="*/ 11 w 15"/>
                <a:gd name="T19" fmla="*/ 12 h 35"/>
                <a:gd name="T20" fmla="*/ 13 w 15"/>
                <a:gd name="T21" fmla="*/ 15 h 35"/>
                <a:gd name="T22" fmla="*/ 10 w 15"/>
                <a:gd name="T23" fmla="*/ 14 h 35"/>
                <a:gd name="T24" fmla="*/ 10 w 15"/>
                <a:gd name="T25" fmla="*/ 14 h 35"/>
                <a:gd name="T26" fmla="*/ 10 w 15"/>
                <a:gd name="T27" fmla="*/ 14 h 35"/>
                <a:gd name="T28" fmla="*/ 8 w 15"/>
                <a:gd name="T29" fmla="*/ 13 h 35"/>
                <a:gd name="T30" fmla="*/ 7 w 15"/>
                <a:gd name="T31" fmla="*/ 13 h 35"/>
                <a:gd name="T32" fmla="*/ 5 w 15"/>
                <a:gd name="T33" fmla="*/ 13 h 35"/>
                <a:gd name="T34" fmla="*/ 7 w 15"/>
                <a:gd name="T35" fmla="*/ 15 h 35"/>
                <a:gd name="T36" fmla="*/ 5 w 15"/>
                <a:gd name="T37" fmla="*/ 15 h 35"/>
                <a:gd name="T38" fmla="*/ 5 w 15"/>
                <a:gd name="T39" fmla="*/ 17 h 35"/>
                <a:gd name="T40" fmla="*/ 8 w 15"/>
                <a:gd name="T41" fmla="*/ 20 h 35"/>
                <a:gd name="T42" fmla="*/ 10 w 15"/>
                <a:gd name="T43" fmla="*/ 19 h 35"/>
                <a:gd name="T44" fmla="*/ 9 w 15"/>
                <a:gd name="T45" fmla="*/ 20 h 35"/>
                <a:gd name="T46" fmla="*/ 11 w 15"/>
                <a:gd name="T47" fmla="*/ 20 h 35"/>
                <a:gd name="T48" fmla="*/ 13 w 15"/>
                <a:gd name="T49" fmla="*/ 20 h 35"/>
                <a:gd name="T50" fmla="*/ 11 w 15"/>
                <a:gd name="T51" fmla="*/ 22 h 35"/>
                <a:gd name="T52" fmla="*/ 10 w 15"/>
                <a:gd name="T53" fmla="*/ 22 h 35"/>
                <a:gd name="T54" fmla="*/ 11 w 15"/>
                <a:gd name="T55" fmla="*/ 22 h 35"/>
                <a:gd name="T56" fmla="*/ 14 w 15"/>
                <a:gd name="T57" fmla="*/ 22 h 35"/>
                <a:gd name="T58" fmla="*/ 11 w 15"/>
                <a:gd name="T59" fmla="*/ 24 h 35"/>
                <a:gd name="T60" fmla="*/ 11 w 15"/>
                <a:gd name="T61" fmla="*/ 26 h 35"/>
                <a:gd name="T62" fmla="*/ 10 w 15"/>
                <a:gd name="T63" fmla="*/ 26 h 35"/>
                <a:gd name="T64" fmla="*/ 10 w 15"/>
                <a:gd name="T65" fmla="*/ 26 h 35"/>
                <a:gd name="T66" fmla="*/ 10 w 15"/>
                <a:gd name="T67" fmla="*/ 26 h 35"/>
                <a:gd name="T68" fmla="*/ 8 w 15"/>
                <a:gd name="T69" fmla="*/ 26 h 35"/>
                <a:gd name="T70" fmla="*/ 8 w 15"/>
                <a:gd name="T71" fmla="*/ 26 h 35"/>
                <a:gd name="T72" fmla="*/ 10 w 15"/>
                <a:gd name="T73" fmla="*/ 29 h 35"/>
                <a:gd name="T74" fmla="*/ 10 w 15"/>
                <a:gd name="T75" fmla="*/ 29 h 35"/>
                <a:gd name="T76" fmla="*/ 10 w 15"/>
                <a:gd name="T77" fmla="*/ 32 h 35"/>
                <a:gd name="T78" fmla="*/ 10 w 15"/>
                <a:gd name="T79" fmla="*/ 32 h 35"/>
                <a:gd name="T80" fmla="*/ 9 w 15"/>
                <a:gd name="T81" fmla="*/ 33 h 35"/>
                <a:gd name="T82" fmla="*/ 8 w 15"/>
                <a:gd name="T83" fmla="*/ 34 h 35"/>
                <a:gd name="T84" fmla="*/ 7 w 15"/>
                <a:gd name="T85" fmla="*/ 32 h 35"/>
                <a:gd name="T86" fmla="*/ 2 w 15"/>
                <a:gd name="T87" fmla="*/ 34 h 35"/>
                <a:gd name="T88" fmla="*/ 0 w 15"/>
                <a:gd name="T89" fmla="*/ 31 h 35"/>
                <a:gd name="T90" fmla="*/ 0 w 15"/>
                <a:gd name="T91" fmla="*/ 0 h 35"/>
                <a:gd name="T92" fmla="*/ 3 w 15"/>
                <a:gd name="T93" fmla="*/ 3 h 35"/>
                <a:gd name="T94" fmla="*/ 4 w 15"/>
                <a:gd name="T95" fmla="*/ 3 h 35"/>
                <a:gd name="T96" fmla="*/ 4 w 15"/>
                <a:gd name="T97" fmla="*/ 4 h 35"/>
                <a:gd name="T98" fmla="*/ 4 w 15"/>
                <a:gd name="T99" fmla="*/ 4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
                <a:gd name="T151" fmla="*/ 0 h 35"/>
                <a:gd name="T152" fmla="*/ 15 w 15"/>
                <a:gd name="T153" fmla="*/ 35 h 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 h="35">
                  <a:moveTo>
                    <a:pt x="4" y="4"/>
                  </a:moveTo>
                  <a:lnTo>
                    <a:pt x="4" y="4"/>
                  </a:lnTo>
                  <a:lnTo>
                    <a:pt x="5" y="4"/>
                  </a:lnTo>
                  <a:lnTo>
                    <a:pt x="5" y="5"/>
                  </a:lnTo>
                  <a:lnTo>
                    <a:pt x="8" y="7"/>
                  </a:lnTo>
                  <a:lnTo>
                    <a:pt x="5" y="7"/>
                  </a:lnTo>
                  <a:lnTo>
                    <a:pt x="9" y="7"/>
                  </a:lnTo>
                  <a:lnTo>
                    <a:pt x="10" y="10"/>
                  </a:lnTo>
                  <a:lnTo>
                    <a:pt x="11" y="12"/>
                  </a:lnTo>
                  <a:lnTo>
                    <a:pt x="13" y="15"/>
                  </a:lnTo>
                  <a:lnTo>
                    <a:pt x="10" y="14"/>
                  </a:lnTo>
                  <a:lnTo>
                    <a:pt x="8" y="13"/>
                  </a:lnTo>
                  <a:lnTo>
                    <a:pt x="7" y="13"/>
                  </a:lnTo>
                  <a:lnTo>
                    <a:pt x="5" y="13"/>
                  </a:lnTo>
                  <a:lnTo>
                    <a:pt x="7" y="15"/>
                  </a:lnTo>
                  <a:lnTo>
                    <a:pt x="5" y="15"/>
                  </a:lnTo>
                  <a:lnTo>
                    <a:pt x="5" y="17"/>
                  </a:lnTo>
                  <a:lnTo>
                    <a:pt x="8" y="20"/>
                  </a:lnTo>
                  <a:lnTo>
                    <a:pt x="10" y="19"/>
                  </a:lnTo>
                  <a:lnTo>
                    <a:pt x="9" y="20"/>
                  </a:lnTo>
                  <a:lnTo>
                    <a:pt x="11" y="20"/>
                  </a:lnTo>
                  <a:lnTo>
                    <a:pt x="13" y="20"/>
                  </a:lnTo>
                  <a:lnTo>
                    <a:pt x="11" y="22"/>
                  </a:lnTo>
                  <a:lnTo>
                    <a:pt x="10" y="22"/>
                  </a:lnTo>
                  <a:lnTo>
                    <a:pt x="11" y="22"/>
                  </a:lnTo>
                  <a:lnTo>
                    <a:pt x="14" y="22"/>
                  </a:lnTo>
                  <a:lnTo>
                    <a:pt x="11" y="24"/>
                  </a:lnTo>
                  <a:lnTo>
                    <a:pt x="11" y="26"/>
                  </a:lnTo>
                  <a:lnTo>
                    <a:pt x="10" y="26"/>
                  </a:lnTo>
                  <a:lnTo>
                    <a:pt x="8" y="26"/>
                  </a:lnTo>
                  <a:lnTo>
                    <a:pt x="10" y="29"/>
                  </a:lnTo>
                  <a:lnTo>
                    <a:pt x="10" y="32"/>
                  </a:lnTo>
                  <a:lnTo>
                    <a:pt x="9" y="33"/>
                  </a:lnTo>
                  <a:lnTo>
                    <a:pt x="8" y="34"/>
                  </a:lnTo>
                  <a:lnTo>
                    <a:pt x="7" y="32"/>
                  </a:lnTo>
                  <a:lnTo>
                    <a:pt x="2" y="34"/>
                  </a:lnTo>
                  <a:lnTo>
                    <a:pt x="0" y="31"/>
                  </a:lnTo>
                  <a:lnTo>
                    <a:pt x="0" y="0"/>
                  </a:lnTo>
                  <a:lnTo>
                    <a:pt x="3" y="3"/>
                  </a:lnTo>
                  <a:lnTo>
                    <a:pt x="4" y="3"/>
                  </a:lnTo>
                  <a:lnTo>
                    <a:pt x="4" y="4"/>
                  </a:lnTo>
                </a:path>
              </a:pathLst>
            </a:custGeom>
            <a:solidFill>
              <a:srgbClr val="006000"/>
            </a:solidFill>
            <a:ln w="9525">
              <a:noFill/>
              <a:round/>
              <a:headEnd/>
              <a:tailEnd/>
            </a:ln>
          </p:spPr>
          <p:txBody>
            <a:bodyPr/>
            <a:lstStyle/>
            <a:p>
              <a:endParaRPr lang="en-US" dirty="0"/>
            </a:p>
          </p:txBody>
        </p:sp>
        <p:sp>
          <p:nvSpPr>
            <p:cNvPr id="10282" name="Freeform 541"/>
            <p:cNvSpPr>
              <a:spLocks/>
            </p:cNvSpPr>
            <p:nvPr/>
          </p:nvSpPr>
          <p:spPr bwMode="auto">
            <a:xfrm>
              <a:off x="4368" y="3566"/>
              <a:ext cx="260" cy="166"/>
            </a:xfrm>
            <a:custGeom>
              <a:avLst/>
              <a:gdLst>
                <a:gd name="T0" fmla="*/ 0 w 260"/>
                <a:gd name="T1" fmla="*/ 61 h 166"/>
                <a:gd name="T2" fmla="*/ 0 w 260"/>
                <a:gd name="T3" fmla="*/ 61 h 166"/>
                <a:gd name="T4" fmla="*/ 0 w 260"/>
                <a:gd name="T5" fmla="*/ 144 h 166"/>
                <a:gd name="T6" fmla="*/ 145 w 260"/>
                <a:gd name="T7" fmla="*/ 165 h 166"/>
                <a:gd name="T8" fmla="*/ 259 w 260"/>
                <a:gd name="T9" fmla="*/ 155 h 166"/>
                <a:gd name="T10" fmla="*/ 253 w 260"/>
                <a:gd name="T11" fmla="*/ 44 h 166"/>
                <a:gd name="T12" fmla="*/ 146 w 260"/>
                <a:gd name="T13" fmla="*/ 0 h 166"/>
                <a:gd name="T14" fmla="*/ 0 w 260"/>
                <a:gd name="T15" fmla="*/ 61 h 166"/>
                <a:gd name="T16" fmla="*/ 0 w 260"/>
                <a:gd name="T17" fmla="*/ 61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
                <a:gd name="T28" fmla="*/ 0 h 166"/>
                <a:gd name="T29" fmla="*/ 260 w 260"/>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 h="166">
                  <a:moveTo>
                    <a:pt x="0" y="61"/>
                  </a:moveTo>
                  <a:lnTo>
                    <a:pt x="0" y="61"/>
                  </a:lnTo>
                  <a:lnTo>
                    <a:pt x="0" y="144"/>
                  </a:lnTo>
                  <a:lnTo>
                    <a:pt x="145" y="165"/>
                  </a:lnTo>
                  <a:lnTo>
                    <a:pt x="259" y="155"/>
                  </a:lnTo>
                  <a:lnTo>
                    <a:pt x="253" y="44"/>
                  </a:lnTo>
                  <a:lnTo>
                    <a:pt x="146" y="0"/>
                  </a:lnTo>
                  <a:lnTo>
                    <a:pt x="0" y="61"/>
                  </a:lnTo>
                </a:path>
              </a:pathLst>
            </a:custGeom>
            <a:solidFill>
              <a:srgbClr val="00603C"/>
            </a:solidFill>
            <a:ln w="9525">
              <a:noFill/>
              <a:round/>
              <a:headEnd/>
              <a:tailEnd/>
            </a:ln>
          </p:spPr>
          <p:txBody>
            <a:bodyPr/>
            <a:lstStyle/>
            <a:p>
              <a:endParaRPr lang="en-US" dirty="0"/>
            </a:p>
          </p:txBody>
        </p:sp>
        <p:sp>
          <p:nvSpPr>
            <p:cNvPr id="10283" name="AutoShape 542"/>
            <p:cNvSpPr>
              <a:spLocks noChangeArrowheads="1"/>
            </p:cNvSpPr>
            <p:nvPr/>
          </p:nvSpPr>
          <p:spPr bwMode="auto">
            <a:xfrm flipV="1">
              <a:off x="4621" y="3609"/>
              <a:ext cx="2" cy="92"/>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84" name="AutoShape 543"/>
            <p:cNvSpPr>
              <a:spLocks noChangeArrowheads="1"/>
            </p:cNvSpPr>
            <p:nvPr/>
          </p:nvSpPr>
          <p:spPr bwMode="auto">
            <a:xfrm flipV="1">
              <a:off x="4517" y="3578"/>
              <a:ext cx="1" cy="95"/>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85" name="AutoShape 544"/>
            <p:cNvSpPr>
              <a:spLocks noChangeArrowheads="1"/>
            </p:cNvSpPr>
            <p:nvPr/>
          </p:nvSpPr>
          <p:spPr bwMode="auto">
            <a:xfrm flipV="1">
              <a:off x="4525" y="3578"/>
              <a:ext cx="1" cy="95"/>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86" name="AutoShape 545"/>
            <p:cNvSpPr>
              <a:spLocks noChangeArrowheads="1"/>
            </p:cNvSpPr>
            <p:nvPr/>
          </p:nvSpPr>
          <p:spPr bwMode="auto">
            <a:xfrm flipV="1">
              <a:off x="4530" y="3578"/>
              <a:ext cx="0" cy="95"/>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87" name="AutoShape 546"/>
            <p:cNvSpPr>
              <a:spLocks noChangeArrowheads="1"/>
            </p:cNvSpPr>
            <p:nvPr/>
          </p:nvSpPr>
          <p:spPr bwMode="auto">
            <a:xfrm flipV="1">
              <a:off x="4535" y="3578"/>
              <a:ext cx="1" cy="95"/>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88" name="AutoShape 547"/>
            <p:cNvSpPr>
              <a:spLocks noChangeArrowheads="1"/>
            </p:cNvSpPr>
            <p:nvPr/>
          </p:nvSpPr>
          <p:spPr bwMode="auto">
            <a:xfrm flipV="1">
              <a:off x="4540" y="3578"/>
              <a:ext cx="0" cy="95"/>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89" name="AutoShape 548"/>
            <p:cNvSpPr>
              <a:spLocks noChangeArrowheads="1"/>
            </p:cNvSpPr>
            <p:nvPr/>
          </p:nvSpPr>
          <p:spPr bwMode="auto">
            <a:xfrm flipV="1">
              <a:off x="4546" y="3582"/>
              <a:ext cx="1" cy="95"/>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90" name="AutoShape 549"/>
            <p:cNvSpPr>
              <a:spLocks noChangeArrowheads="1"/>
            </p:cNvSpPr>
            <p:nvPr/>
          </p:nvSpPr>
          <p:spPr bwMode="auto">
            <a:xfrm flipV="1">
              <a:off x="4551" y="3583"/>
              <a:ext cx="2" cy="96"/>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91" name="AutoShape 550"/>
            <p:cNvSpPr>
              <a:spLocks noChangeArrowheads="1"/>
            </p:cNvSpPr>
            <p:nvPr/>
          </p:nvSpPr>
          <p:spPr bwMode="auto">
            <a:xfrm flipV="1">
              <a:off x="4557" y="3585"/>
              <a:ext cx="2" cy="95"/>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92" name="AutoShape 551"/>
            <p:cNvSpPr>
              <a:spLocks noChangeArrowheads="1"/>
            </p:cNvSpPr>
            <p:nvPr/>
          </p:nvSpPr>
          <p:spPr bwMode="auto">
            <a:xfrm flipV="1">
              <a:off x="4564" y="3588"/>
              <a:ext cx="3" cy="96"/>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93" name="AutoShape 552"/>
            <p:cNvSpPr>
              <a:spLocks noChangeArrowheads="1"/>
            </p:cNvSpPr>
            <p:nvPr/>
          </p:nvSpPr>
          <p:spPr bwMode="auto">
            <a:xfrm flipV="1">
              <a:off x="4568" y="3590"/>
              <a:ext cx="2" cy="95"/>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94" name="AutoShape 553"/>
            <p:cNvSpPr>
              <a:spLocks noChangeArrowheads="1"/>
            </p:cNvSpPr>
            <p:nvPr/>
          </p:nvSpPr>
          <p:spPr bwMode="auto">
            <a:xfrm flipV="1">
              <a:off x="4575" y="3591"/>
              <a:ext cx="1" cy="96"/>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95" name="AutoShape 554"/>
            <p:cNvSpPr>
              <a:spLocks noChangeArrowheads="1"/>
            </p:cNvSpPr>
            <p:nvPr/>
          </p:nvSpPr>
          <p:spPr bwMode="auto">
            <a:xfrm flipV="1">
              <a:off x="4581" y="3595"/>
              <a:ext cx="2" cy="94"/>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96" name="AutoShape 555"/>
            <p:cNvSpPr>
              <a:spLocks noChangeArrowheads="1"/>
            </p:cNvSpPr>
            <p:nvPr/>
          </p:nvSpPr>
          <p:spPr bwMode="auto">
            <a:xfrm flipV="1">
              <a:off x="4586" y="3597"/>
              <a:ext cx="1" cy="95"/>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97" name="AutoShape 556"/>
            <p:cNvSpPr>
              <a:spLocks noChangeArrowheads="1"/>
            </p:cNvSpPr>
            <p:nvPr/>
          </p:nvSpPr>
          <p:spPr bwMode="auto">
            <a:xfrm flipV="1">
              <a:off x="4590" y="3599"/>
              <a:ext cx="2" cy="96"/>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98" name="AutoShape 557"/>
            <p:cNvSpPr>
              <a:spLocks noChangeArrowheads="1"/>
            </p:cNvSpPr>
            <p:nvPr/>
          </p:nvSpPr>
          <p:spPr bwMode="auto">
            <a:xfrm flipV="1">
              <a:off x="4595" y="3599"/>
              <a:ext cx="1" cy="96"/>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299" name="AutoShape 558"/>
            <p:cNvSpPr>
              <a:spLocks noChangeArrowheads="1"/>
            </p:cNvSpPr>
            <p:nvPr/>
          </p:nvSpPr>
          <p:spPr bwMode="auto">
            <a:xfrm flipV="1">
              <a:off x="4601" y="3600"/>
              <a:ext cx="1" cy="97"/>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00" name="AutoShape 559"/>
            <p:cNvSpPr>
              <a:spLocks noChangeArrowheads="1"/>
            </p:cNvSpPr>
            <p:nvPr/>
          </p:nvSpPr>
          <p:spPr bwMode="auto">
            <a:xfrm flipV="1">
              <a:off x="4606" y="3606"/>
              <a:ext cx="2" cy="93"/>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01" name="AutoShape 560"/>
            <p:cNvSpPr>
              <a:spLocks noChangeArrowheads="1"/>
            </p:cNvSpPr>
            <p:nvPr/>
          </p:nvSpPr>
          <p:spPr bwMode="auto">
            <a:xfrm flipV="1">
              <a:off x="4612" y="3608"/>
              <a:ext cx="2" cy="91"/>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02" name="AutoShape 561"/>
            <p:cNvSpPr>
              <a:spLocks noChangeArrowheads="1"/>
            </p:cNvSpPr>
            <p:nvPr/>
          </p:nvSpPr>
          <p:spPr bwMode="auto">
            <a:xfrm flipV="1">
              <a:off x="4618" y="3612"/>
              <a:ext cx="1" cy="87"/>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03" name="AutoShape 562"/>
            <p:cNvSpPr>
              <a:spLocks noChangeArrowheads="1"/>
            </p:cNvSpPr>
            <p:nvPr/>
          </p:nvSpPr>
          <p:spPr bwMode="auto">
            <a:xfrm flipV="1">
              <a:off x="4403" y="3616"/>
              <a:ext cx="1" cy="71"/>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04" name="AutoShape 563"/>
            <p:cNvSpPr>
              <a:spLocks noChangeArrowheads="1"/>
            </p:cNvSpPr>
            <p:nvPr/>
          </p:nvSpPr>
          <p:spPr bwMode="auto">
            <a:xfrm flipV="1">
              <a:off x="4396" y="3616"/>
              <a:ext cx="2" cy="71"/>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05" name="AutoShape 564"/>
            <p:cNvSpPr>
              <a:spLocks noChangeArrowheads="1"/>
            </p:cNvSpPr>
            <p:nvPr/>
          </p:nvSpPr>
          <p:spPr bwMode="auto">
            <a:xfrm flipV="1">
              <a:off x="4389" y="3622"/>
              <a:ext cx="1" cy="70"/>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06" name="AutoShape 565"/>
            <p:cNvSpPr>
              <a:spLocks noChangeArrowheads="1"/>
            </p:cNvSpPr>
            <p:nvPr/>
          </p:nvSpPr>
          <p:spPr bwMode="auto">
            <a:xfrm flipV="1">
              <a:off x="4403" y="3616"/>
              <a:ext cx="1" cy="71"/>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07" name="AutoShape 566"/>
            <p:cNvSpPr>
              <a:spLocks noChangeArrowheads="1"/>
            </p:cNvSpPr>
            <p:nvPr/>
          </p:nvSpPr>
          <p:spPr bwMode="auto">
            <a:xfrm flipV="1">
              <a:off x="4384" y="3622"/>
              <a:ext cx="2" cy="70"/>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08" name="AutoShape 567"/>
            <p:cNvSpPr>
              <a:spLocks noChangeArrowheads="1"/>
            </p:cNvSpPr>
            <p:nvPr/>
          </p:nvSpPr>
          <p:spPr bwMode="auto">
            <a:xfrm flipV="1">
              <a:off x="4380" y="3622"/>
              <a:ext cx="1" cy="70"/>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09" name="AutoShape 568"/>
            <p:cNvSpPr>
              <a:spLocks noChangeArrowheads="1"/>
            </p:cNvSpPr>
            <p:nvPr/>
          </p:nvSpPr>
          <p:spPr bwMode="auto">
            <a:xfrm flipV="1">
              <a:off x="4373" y="3622"/>
              <a:ext cx="2" cy="70"/>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10" name="AutoShape 569"/>
            <p:cNvSpPr>
              <a:spLocks noChangeArrowheads="1"/>
            </p:cNvSpPr>
            <p:nvPr/>
          </p:nvSpPr>
          <p:spPr bwMode="auto">
            <a:xfrm flipV="1">
              <a:off x="4369" y="3631"/>
              <a:ext cx="0" cy="61"/>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11" name="Freeform 570"/>
            <p:cNvSpPr>
              <a:spLocks/>
            </p:cNvSpPr>
            <p:nvPr/>
          </p:nvSpPr>
          <p:spPr bwMode="auto">
            <a:xfrm>
              <a:off x="4523" y="3612"/>
              <a:ext cx="87" cy="75"/>
            </a:xfrm>
            <a:custGeom>
              <a:avLst/>
              <a:gdLst>
                <a:gd name="T0" fmla="*/ 66 w 87"/>
                <a:gd name="T1" fmla="*/ 25 h 75"/>
                <a:gd name="T2" fmla="*/ 70 w 87"/>
                <a:gd name="T3" fmla="*/ 24 h 75"/>
                <a:gd name="T4" fmla="*/ 76 w 87"/>
                <a:gd name="T5" fmla="*/ 23 h 75"/>
                <a:gd name="T6" fmla="*/ 78 w 87"/>
                <a:gd name="T7" fmla="*/ 21 h 75"/>
                <a:gd name="T8" fmla="*/ 82 w 87"/>
                <a:gd name="T9" fmla="*/ 19 h 75"/>
                <a:gd name="T10" fmla="*/ 84 w 87"/>
                <a:gd name="T11" fmla="*/ 17 h 75"/>
                <a:gd name="T12" fmla="*/ 85 w 87"/>
                <a:gd name="T13" fmla="*/ 14 h 75"/>
                <a:gd name="T14" fmla="*/ 81 w 87"/>
                <a:gd name="T15" fmla="*/ 9 h 75"/>
                <a:gd name="T16" fmla="*/ 76 w 87"/>
                <a:gd name="T17" fmla="*/ 6 h 75"/>
                <a:gd name="T18" fmla="*/ 70 w 87"/>
                <a:gd name="T19" fmla="*/ 2 h 75"/>
                <a:gd name="T20" fmla="*/ 64 w 87"/>
                <a:gd name="T21" fmla="*/ 2 h 75"/>
                <a:gd name="T22" fmla="*/ 56 w 87"/>
                <a:gd name="T23" fmla="*/ 1 h 75"/>
                <a:gd name="T24" fmla="*/ 53 w 87"/>
                <a:gd name="T25" fmla="*/ 0 h 75"/>
                <a:gd name="T26" fmla="*/ 45 w 87"/>
                <a:gd name="T27" fmla="*/ 1 h 75"/>
                <a:gd name="T28" fmla="*/ 38 w 87"/>
                <a:gd name="T29" fmla="*/ 2 h 75"/>
                <a:gd name="T30" fmla="*/ 33 w 87"/>
                <a:gd name="T31" fmla="*/ 2 h 75"/>
                <a:gd name="T32" fmla="*/ 28 w 87"/>
                <a:gd name="T33" fmla="*/ 4 h 75"/>
                <a:gd name="T34" fmla="*/ 22 w 87"/>
                <a:gd name="T35" fmla="*/ 6 h 75"/>
                <a:gd name="T36" fmla="*/ 16 w 87"/>
                <a:gd name="T37" fmla="*/ 6 h 75"/>
                <a:gd name="T38" fmla="*/ 11 w 87"/>
                <a:gd name="T39" fmla="*/ 7 h 75"/>
                <a:gd name="T40" fmla="*/ 8 w 87"/>
                <a:gd name="T41" fmla="*/ 7 h 75"/>
                <a:gd name="T42" fmla="*/ 5 w 87"/>
                <a:gd name="T43" fmla="*/ 7 h 75"/>
                <a:gd name="T44" fmla="*/ 5 w 87"/>
                <a:gd name="T45" fmla="*/ 9 h 75"/>
                <a:gd name="T46" fmla="*/ 5 w 87"/>
                <a:gd name="T47" fmla="*/ 13 h 75"/>
                <a:gd name="T48" fmla="*/ 9 w 87"/>
                <a:gd name="T49" fmla="*/ 16 h 75"/>
                <a:gd name="T50" fmla="*/ 12 w 87"/>
                <a:gd name="T51" fmla="*/ 19 h 75"/>
                <a:gd name="T52" fmla="*/ 16 w 87"/>
                <a:gd name="T53" fmla="*/ 23 h 75"/>
                <a:gd name="T54" fmla="*/ 20 w 87"/>
                <a:gd name="T55" fmla="*/ 27 h 75"/>
                <a:gd name="T56" fmla="*/ 24 w 87"/>
                <a:gd name="T57" fmla="*/ 29 h 75"/>
                <a:gd name="T58" fmla="*/ 19 w 87"/>
                <a:gd name="T59" fmla="*/ 32 h 75"/>
                <a:gd name="T60" fmla="*/ 16 w 87"/>
                <a:gd name="T61" fmla="*/ 32 h 75"/>
                <a:gd name="T62" fmla="*/ 12 w 87"/>
                <a:gd name="T63" fmla="*/ 32 h 75"/>
                <a:gd name="T64" fmla="*/ 9 w 87"/>
                <a:gd name="T65" fmla="*/ 30 h 75"/>
                <a:gd name="T66" fmla="*/ 5 w 87"/>
                <a:gd name="T67" fmla="*/ 28 h 75"/>
                <a:gd name="T68" fmla="*/ 3 w 87"/>
                <a:gd name="T69" fmla="*/ 26 h 75"/>
                <a:gd name="T70" fmla="*/ 1 w 87"/>
                <a:gd name="T71" fmla="*/ 26 h 75"/>
                <a:gd name="T72" fmla="*/ 1 w 87"/>
                <a:gd name="T73" fmla="*/ 28 h 75"/>
                <a:gd name="T74" fmla="*/ 0 w 87"/>
                <a:gd name="T75" fmla="*/ 32 h 75"/>
                <a:gd name="T76" fmla="*/ 0 w 87"/>
                <a:gd name="T77" fmla="*/ 36 h 75"/>
                <a:gd name="T78" fmla="*/ 6 w 87"/>
                <a:gd name="T79" fmla="*/ 41 h 75"/>
                <a:gd name="T80" fmla="*/ 14 w 87"/>
                <a:gd name="T81" fmla="*/ 46 h 75"/>
                <a:gd name="T82" fmla="*/ 16 w 87"/>
                <a:gd name="T83" fmla="*/ 53 h 75"/>
                <a:gd name="T84" fmla="*/ 12 w 87"/>
                <a:gd name="T85" fmla="*/ 57 h 75"/>
                <a:gd name="T86" fmla="*/ 5 w 87"/>
                <a:gd name="T87" fmla="*/ 59 h 75"/>
                <a:gd name="T88" fmla="*/ 4 w 87"/>
                <a:gd name="T89" fmla="*/ 61 h 75"/>
                <a:gd name="T90" fmla="*/ 15 w 87"/>
                <a:gd name="T91" fmla="*/ 71 h 75"/>
                <a:gd name="T92" fmla="*/ 35 w 87"/>
                <a:gd name="T93" fmla="*/ 74 h 75"/>
                <a:gd name="T94" fmla="*/ 54 w 87"/>
                <a:gd name="T95" fmla="*/ 72 h 75"/>
                <a:gd name="T96" fmla="*/ 60 w 87"/>
                <a:gd name="T97" fmla="*/ 68 h 75"/>
                <a:gd name="T98" fmla="*/ 62 w 87"/>
                <a:gd name="T99" fmla="*/ 65 h 75"/>
                <a:gd name="T100" fmla="*/ 63 w 87"/>
                <a:gd name="T101" fmla="*/ 59 h 75"/>
                <a:gd name="T102" fmla="*/ 60 w 87"/>
                <a:gd name="T103" fmla="*/ 56 h 75"/>
                <a:gd name="T104" fmla="*/ 55 w 87"/>
                <a:gd name="T105" fmla="*/ 51 h 75"/>
                <a:gd name="T106" fmla="*/ 48 w 87"/>
                <a:gd name="T107" fmla="*/ 47 h 75"/>
                <a:gd name="T108" fmla="*/ 49 w 87"/>
                <a:gd name="T109" fmla="*/ 43 h 75"/>
                <a:gd name="T110" fmla="*/ 56 w 87"/>
                <a:gd name="T111" fmla="*/ 42 h 75"/>
                <a:gd name="T112" fmla="*/ 66 w 87"/>
                <a:gd name="T113" fmla="*/ 41 h 75"/>
                <a:gd name="T114" fmla="*/ 69 w 87"/>
                <a:gd name="T115" fmla="*/ 38 h 75"/>
                <a:gd name="T116" fmla="*/ 67 w 87"/>
                <a:gd name="T117" fmla="*/ 35 h 75"/>
                <a:gd name="T118" fmla="*/ 64 w 87"/>
                <a:gd name="T119" fmla="*/ 31 h 75"/>
                <a:gd name="T120" fmla="*/ 64 w 87"/>
                <a:gd name="T121" fmla="*/ 26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
                <a:gd name="T184" fmla="*/ 0 h 75"/>
                <a:gd name="T185" fmla="*/ 87 w 87"/>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 h="75">
                  <a:moveTo>
                    <a:pt x="64" y="26"/>
                  </a:moveTo>
                  <a:lnTo>
                    <a:pt x="64" y="26"/>
                  </a:lnTo>
                  <a:lnTo>
                    <a:pt x="66" y="25"/>
                  </a:lnTo>
                  <a:lnTo>
                    <a:pt x="68" y="25"/>
                  </a:lnTo>
                  <a:lnTo>
                    <a:pt x="70" y="24"/>
                  </a:lnTo>
                  <a:lnTo>
                    <a:pt x="72" y="24"/>
                  </a:lnTo>
                  <a:lnTo>
                    <a:pt x="74" y="23"/>
                  </a:lnTo>
                  <a:lnTo>
                    <a:pt x="76" y="23"/>
                  </a:lnTo>
                  <a:lnTo>
                    <a:pt x="78" y="21"/>
                  </a:lnTo>
                  <a:lnTo>
                    <a:pt x="80" y="21"/>
                  </a:lnTo>
                  <a:lnTo>
                    <a:pt x="82" y="19"/>
                  </a:lnTo>
                  <a:lnTo>
                    <a:pt x="84" y="17"/>
                  </a:lnTo>
                  <a:lnTo>
                    <a:pt x="85" y="17"/>
                  </a:lnTo>
                  <a:lnTo>
                    <a:pt x="86" y="15"/>
                  </a:lnTo>
                  <a:lnTo>
                    <a:pt x="85" y="15"/>
                  </a:lnTo>
                  <a:lnTo>
                    <a:pt x="85" y="14"/>
                  </a:lnTo>
                  <a:lnTo>
                    <a:pt x="84" y="14"/>
                  </a:lnTo>
                  <a:lnTo>
                    <a:pt x="84" y="12"/>
                  </a:lnTo>
                  <a:lnTo>
                    <a:pt x="82" y="12"/>
                  </a:lnTo>
                  <a:lnTo>
                    <a:pt x="82" y="9"/>
                  </a:lnTo>
                  <a:lnTo>
                    <a:pt x="81" y="9"/>
                  </a:lnTo>
                  <a:lnTo>
                    <a:pt x="81" y="8"/>
                  </a:lnTo>
                  <a:lnTo>
                    <a:pt x="79" y="8"/>
                  </a:lnTo>
                  <a:lnTo>
                    <a:pt x="78" y="8"/>
                  </a:lnTo>
                  <a:lnTo>
                    <a:pt x="76" y="8"/>
                  </a:lnTo>
                  <a:lnTo>
                    <a:pt x="76" y="6"/>
                  </a:lnTo>
                  <a:lnTo>
                    <a:pt x="74" y="6"/>
                  </a:lnTo>
                  <a:lnTo>
                    <a:pt x="74" y="4"/>
                  </a:lnTo>
                  <a:lnTo>
                    <a:pt x="72" y="4"/>
                  </a:lnTo>
                  <a:lnTo>
                    <a:pt x="72" y="2"/>
                  </a:lnTo>
                  <a:lnTo>
                    <a:pt x="70" y="2"/>
                  </a:lnTo>
                  <a:lnTo>
                    <a:pt x="69" y="2"/>
                  </a:lnTo>
                  <a:lnTo>
                    <a:pt x="67" y="2"/>
                  </a:lnTo>
                  <a:lnTo>
                    <a:pt x="66" y="2"/>
                  </a:lnTo>
                  <a:lnTo>
                    <a:pt x="64" y="2"/>
                  </a:lnTo>
                  <a:lnTo>
                    <a:pt x="62" y="2"/>
                  </a:lnTo>
                  <a:lnTo>
                    <a:pt x="62" y="1"/>
                  </a:lnTo>
                  <a:lnTo>
                    <a:pt x="60" y="1"/>
                  </a:lnTo>
                  <a:lnTo>
                    <a:pt x="58" y="1"/>
                  </a:lnTo>
                  <a:lnTo>
                    <a:pt x="56" y="1"/>
                  </a:lnTo>
                  <a:lnTo>
                    <a:pt x="54" y="1"/>
                  </a:lnTo>
                  <a:lnTo>
                    <a:pt x="53" y="1"/>
                  </a:lnTo>
                  <a:lnTo>
                    <a:pt x="53" y="0"/>
                  </a:lnTo>
                  <a:lnTo>
                    <a:pt x="51" y="1"/>
                  </a:lnTo>
                  <a:lnTo>
                    <a:pt x="49" y="1"/>
                  </a:lnTo>
                  <a:lnTo>
                    <a:pt x="47" y="1"/>
                  </a:lnTo>
                  <a:lnTo>
                    <a:pt x="45" y="1"/>
                  </a:lnTo>
                  <a:lnTo>
                    <a:pt x="44" y="1"/>
                  </a:lnTo>
                  <a:lnTo>
                    <a:pt x="42" y="1"/>
                  </a:lnTo>
                  <a:lnTo>
                    <a:pt x="40" y="2"/>
                  </a:lnTo>
                  <a:lnTo>
                    <a:pt x="38" y="2"/>
                  </a:lnTo>
                  <a:lnTo>
                    <a:pt x="36" y="2"/>
                  </a:lnTo>
                  <a:lnTo>
                    <a:pt x="34" y="2"/>
                  </a:lnTo>
                  <a:lnTo>
                    <a:pt x="33" y="2"/>
                  </a:lnTo>
                  <a:lnTo>
                    <a:pt x="31" y="4"/>
                  </a:lnTo>
                  <a:lnTo>
                    <a:pt x="30" y="4"/>
                  </a:lnTo>
                  <a:lnTo>
                    <a:pt x="28" y="4"/>
                  </a:lnTo>
                  <a:lnTo>
                    <a:pt x="26" y="4"/>
                  </a:lnTo>
                  <a:lnTo>
                    <a:pt x="25" y="4"/>
                  </a:lnTo>
                  <a:lnTo>
                    <a:pt x="23" y="4"/>
                  </a:lnTo>
                  <a:lnTo>
                    <a:pt x="22" y="6"/>
                  </a:lnTo>
                  <a:lnTo>
                    <a:pt x="20" y="6"/>
                  </a:lnTo>
                  <a:lnTo>
                    <a:pt x="18" y="6"/>
                  </a:lnTo>
                  <a:lnTo>
                    <a:pt x="16" y="6"/>
                  </a:lnTo>
                  <a:lnTo>
                    <a:pt x="15" y="6"/>
                  </a:lnTo>
                  <a:lnTo>
                    <a:pt x="12" y="7"/>
                  </a:lnTo>
                  <a:lnTo>
                    <a:pt x="11" y="7"/>
                  </a:lnTo>
                  <a:lnTo>
                    <a:pt x="9" y="7"/>
                  </a:lnTo>
                  <a:lnTo>
                    <a:pt x="8" y="7"/>
                  </a:lnTo>
                  <a:lnTo>
                    <a:pt x="7" y="7"/>
                  </a:lnTo>
                  <a:lnTo>
                    <a:pt x="6" y="7"/>
                  </a:lnTo>
                  <a:lnTo>
                    <a:pt x="5" y="7"/>
                  </a:lnTo>
                  <a:lnTo>
                    <a:pt x="5" y="9"/>
                  </a:lnTo>
                  <a:lnTo>
                    <a:pt x="5" y="11"/>
                  </a:lnTo>
                  <a:lnTo>
                    <a:pt x="5" y="13"/>
                  </a:lnTo>
                  <a:lnTo>
                    <a:pt x="7" y="13"/>
                  </a:lnTo>
                  <a:lnTo>
                    <a:pt x="7" y="15"/>
                  </a:lnTo>
                  <a:lnTo>
                    <a:pt x="7" y="16"/>
                  </a:lnTo>
                  <a:lnTo>
                    <a:pt x="9" y="16"/>
                  </a:lnTo>
                  <a:lnTo>
                    <a:pt x="9" y="17"/>
                  </a:lnTo>
                  <a:lnTo>
                    <a:pt x="10" y="17"/>
                  </a:lnTo>
                  <a:lnTo>
                    <a:pt x="12" y="17"/>
                  </a:lnTo>
                  <a:lnTo>
                    <a:pt x="12" y="19"/>
                  </a:lnTo>
                  <a:lnTo>
                    <a:pt x="12" y="21"/>
                  </a:lnTo>
                  <a:lnTo>
                    <a:pt x="15" y="21"/>
                  </a:lnTo>
                  <a:lnTo>
                    <a:pt x="15" y="23"/>
                  </a:lnTo>
                  <a:lnTo>
                    <a:pt x="16" y="23"/>
                  </a:lnTo>
                  <a:lnTo>
                    <a:pt x="17" y="23"/>
                  </a:lnTo>
                  <a:lnTo>
                    <a:pt x="19" y="23"/>
                  </a:lnTo>
                  <a:lnTo>
                    <a:pt x="19" y="25"/>
                  </a:lnTo>
                  <a:lnTo>
                    <a:pt x="20" y="25"/>
                  </a:lnTo>
                  <a:lnTo>
                    <a:pt x="20" y="27"/>
                  </a:lnTo>
                  <a:lnTo>
                    <a:pt x="22" y="27"/>
                  </a:lnTo>
                  <a:lnTo>
                    <a:pt x="22" y="29"/>
                  </a:lnTo>
                  <a:lnTo>
                    <a:pt x="23" y="29"/>
                  </a:lnTo>
                  <a:lnTo>
                    <a:pt x="24" y="29"/>
                  </a:lnTo>
                  <a:lnTo>
                    <a:pt x="22" y="31"/>
                  </a:lnTo>
                  <a:lnTo>
                    <a:pt x="19" y="32"/>
                  </a:lnTo>
                  <a:lnTo>
                    <a:pt x="18" y="32"/>
                  </a:lnTo>
                  <a:lnTo>
                    <a:pt x="16" y="32"/>
                  </a:lnTo>
                  <a:lnTo>
                    <a:pt x="15" y="32"/>
                  </a:lnTo>
                  <a:lnTo>
                    <a:pt x="12" y="32"/>
                  </a:lnTo>
                  <a:lnTo>
                    <a:pt x="12" y="30"/>
                  </a:lnTo>
                  <a:lnTo>
                    <a:pt x="10" y="30"/>
                  </a:lnTo>
                  <a:lnTo>
                    <a:pt x="9" y="30"/>
                  </a:lnTo>
                  <a:lnTo>
                    <a:pt x="7" y="30"/>
                  </a:lnTo>
                  <a:lnTo>
                    <a:pt x="7" y="28"/>
                  </a:lnTo>
                  <a:lnTo>
                    <a:pt x="5" y="28"/>
                  </a:lnTo>
                  <a:lnTo>
                    <a:pt x="5" y="26"/>
                  </a:lnTo>
                  <a:lnTo>
                    <a:pt x="3" y="26"/>
                  </a:lnTo>
                  <a:lnTo>
                    <a:pt x="3" y="25"/>
                  </a:lnTo>
                  <a:lnTo>
                    <a:pt x="1" y="26"/>
                  </a:lnTo>
                  <a:lnTo>
                    <a:pt x="1" y="28"/>
                  </a:lnTo>
                  <a:lnTo>
                    <a:pt x="0" y="30"/>
                  </a:lnTo>
                  <a:lnTo>
                    <a:pt x="0" y="32"/>
                  </a:lnTo>
                  <a:lnTo>
                    <a:pt x="0" y="34"/>
                  </a:lnTo>
                  <a:lnTo>
                    <a:pt x="0" y="36"/>
                  </a:lnTo>
                  <a:lnTo>
                    <a:pt x="0" y="37"/>
                  </a:lnTo>
                  <a:lnTo>
                    <a:pt x="1" y="37"/>
                  </a:lnTo>
                  <a:lnTo>
                    <a:pt x="2" y="39"/>
                  </a:lnTo>
                  <a:lnTo>
                    <a:pt x="4" y="39"/>
                  </a:lnTo>
                  <a:lnTo>
                    <a:pt x="6" y="41"/>
                  </a:lnTo>
                  <a:lnTo>
                    <a:pt x="8" y="41"/>
                  </a:lnTo>
                  <a:lnTo>
                    <a:pt x="8" y="43"/>
                  </a:lnTo>
                  <a:lnTo>
                    <a:pt x="10" y="45"/>
                  </a:lnTo>
                  <a:lnTo>
                    <a:pt x="12" y="46"/>
                  </a:lnTo>
                  <a:lnTo>
                    <a:pt x="14" y="46"/>
                  </a:lnTo>
                  <a:lnTo>
                    <a:pt x="14" y="48"/>
                  </a:lnTo>
                  <a:lnTo>
                    <a:pt x="16" y="49"/>
                  </a:lnTo>
                  <a:lnTo>
                    <a:pt x="16" y="51"/>
                  </a:lnTo>
                  <a:lnTo>
                    <a:pt x="17" y="51"/>
                  </a:lnTo>
                  <a:lnTo>
                    <a:pt x="16" y="53"/>
                  </a:lnTo>
                  <a:lnTo>
                    <a:pt x="15" y="55"/>
                  </a:lnTo>
                  <a:lnTo>
                    <a:pt x="12" y="57"/>
                  </a:lnTo>
                  <a:lnTo>
                    <a:pt x="10" y="58"/>
                  </a:lnTo>
                  <a:lnTo>
                    <a:pt x="8" y="59"/>
                  </a:lnTo>
                  <a:lnTo>
                    <a:pt x="7" y="59"/>
                  </a:lnTo>
                  <a:lnTo>
                    <a:pt x="5" y="59"/>
                  </a:lnTo>
                  <a:lnTo>
                    <a:pt x="4" y="61"/>
                  </a:lnTo>
                  <a:lnTo>
                    <a:pt x="4" y="63"/>
                  </a:lnTo>
                  <a:lnTo>
                    <a:pt x="6" y="65"/>
                  </a:lnTo>
                  <a:lnTo>
                    <a:pt x="8" y="67"/>
                  </a:lnTo>
                  <a:lnTo>
                    <a:pt x="11" y="69"/>
                  </a:lnTo>
                  <a:lnTo>
                    <a:pt x="15" y="71"/>
                  </a:lnTo>
                  <a:lnTo>
                    <a:pt x="18" y="72"/>
                  </a:lnTo>
                  <a:lnTo>
                    <a:pt x="22" y="73"/>
                  </a:lnTo>
                  <a:lnTo>
                    <a:pt x="27" y="73"/>
                  </a:lnTo>
                  <a:lnTo>
                    <a:pt x="31" y="74"/>
                  </a:lnTo>
                  <a:lnTo>
                    <a:pt x="35" y="74"/>
                  </a:lnTo>
                  <a:lnTo>
                    <a:pt x="39" y="74"/>
                  </a:lnTo>
                  <a:lnTo>
                    <a:pt x="44" y="74"/>
                  </a:lnTo>
                  <a:lnTo>
                    <a:pt x="47" y="74"/>
                  </a:lnTo>
                  <a:lnTo>
                    <a:pt x="51" y="72"/>
                  </a:lnTo>
                  <a:lnTo>
                    <a:pt x="54" y="72"/>
                  </a:lnTo>
                  <a:lnTo>
                    <a:pt x="58" y="70"/>
                  </a:lnTo>
                  <a:lnTo>
                    <a:pt x="60" y="68"/>
                  </a:lnTo>
                  <a:lnTo>
                    <a:pt x="60" y="67"/>
                  </a:lnTo>
                  <a:lnTo>
                    <a:pt x="62" y="65"/>
                  </a:lnTo>
                  <a:lnTo>
                    <a:pt x="62" y="63"/>
                  </a:lnTo>
                  <a:lnTo>
                    <a:pt x="63" y="61"/>
                  </a:lnTo>
                  <a:lnTo>
                    <a:pt x="63" y="59"/>
                  </a:lnTo>
                  <a:lnTo>
                    <a:pt x="64" y="58"/>
                  </a:lnTo>
                  <a:lnTo>
                    <a:pt x="62" y="58"/>
                  </a:lnTo>
                  <a:lnTo>
                    <a:pt x="62" y="56"/>
                  </a:lnTo>
                  <a:lnTo>
                    <a:pt x="60" y="56"/>
                  </a:lnTo>
                  <a:lnTo>
                    <a:pt x="60" y="54"/>
                  </a:lnTo>
                  <a:lnTo>
                    <a:pt x="58" y="54"/>
                  </a:lnTo>
                  <a:lnTo>
                    <a:pt x="57" y="52"/>
                  </a:lnTo>
                  <a:lnTo>
                    <a:pt x="55" y="52"/>
                  </a:lnTo>
                  <a:lnTo>
                    <a:pt x="55" y="51"/>
                  </a:lnTo>
                  <a:lnTo>
                    <a:pt x="53" y="51"/>
                  </a:lnTo>
                  <a:lnTo>
                    <a:pt x="52" y="49"/>
                  </a:lnTo>
                  <a:lnTo>
                    <a:pt x="50" y="49"/>
                  </a:lnTo>
                  <a:lnTo>
                    <a:pt x="50" y="47"/>
                  </a:lnTo>
                  <a:lnTo>
                    <a:pt x="48" y="47"/>
                  </a:lnTo>
                  <a:lnTo>
                    <a:pt x="48" y="45"/>
                  </a:lnTo>
                  <a:lnTo>
                    <a:pt x="49" y="43"/>
                  </a:lnTo>
                  <a:lnTo>
                    <a:pt x="51" y="42"/>
                  </a:lnTo>
                  <a:lnTo>
                    <a:pt x="53" y="42"/>
                  </a:lnTo>
                  <a:lnTo>
                    <a:pt x="54" y="42"/>
                  </a:lnTo>
                  <a:lnTo>
                    <a:pt x="56" y="42"/>
                  </a:lnTo>
                  <a:lnTo>
                    <a:pt x="58" y="41"/>
                  </a:lnTo>
                  <a:lnTo>
                    <a:pt x="60" y="41"/>
                  </a:lnTo>
                  <a:lnTo>
                    <a:pt x="61" y="41"/>
                  </a:lnTo>
                  <a:lnTo>
                    <a:pt x="63" y="41"/>
                  </a:lnTo>
                  <a:lnTo>
                    <a:pt x="66" y="41"/>
                  </a:lnTo>
                  <a:lnTo>
                    <a:pt x="67" y="40"/>
                  </a:lnTo>
                  <a:lnTo>
                    <a:pt x="68" y="40"/>
                  </a:lnTo>
                  <a:lnTo>
                    <a:pt x="70" y="38"/>
                  </a:lnTo>
                  <a:lnTo>
                    <a:pt x="69" y="38"/>
                  </a:lnTo>
                  <a:lnTo>
                    <a:pt x="69" y="36"/>
                  </a:lnTo>
                  <a:lnTo>
                    <a:pt x="67" y="36"/>
                  </a:lnTo>
                  <a:lnTo>
                    <a:pt x="67" y="35"/>
                  </a:lnTo>
                  <a:lnTo>
                    <a:pt x="67" y="33"/>
                  </a:lnTo>
                  <a:lnTo>
                    <a:pt x="65" y="33"/>
                  </a:lnTo>
                  <a:lnTo>
                    <a:pt x="65" y="31"/>
                  </a:lnTo>
                  <a:lnTo>
                    <a:pt x="64" y="31"/>
                  </a:lnTo>
                  <a:lnTo>
                    <a:pt x="64" y="30"/>
                  </a:lnTo>
                  <a:lnTo>
                    <a:pt x="63" y="30"/>
                  </a:lnTo>
                  <a:lnTo>
                    <a:pt x="63" y="28"/>
                  </a:lnTo>
                  <a:lnTo>
                    <a:pt x="64" y="26"/>
                  </a:lnTo>
                </a:path>
              </a:pathLst>
            </a:custGeom>
            <a:solidFill>
              <a:srgbClr val="37605E"/>
            </a:solidFill>
            <a:ln w="9525">
              <a:noFill/>
              <a:round/>
              <a:headEnd/>
              <a:tailEnd/>
            </a:ln>
          </p:spPr>
          <p:txBody>
            <a:bodyPr/>
            <a:lstStyle/>
            <a:p>
              <a:endParaRPr lang="en-US" dirty="0"/>
            </a:p>
          </p:txBody>
        </p:sp>
        <p:sp>
          <p:nvSpPr>
            <p:cNvPr id="10312" name="AutoShape 571"/>
            <p:cNvSpPr>
              <a:spLocks noChangeArrowheads="1"/>
            </p:cNvSpPr>
            <p:nvPr/>
          </p:nvSpPr>
          <p:spPr bwMode="auto">
            <a:xfrm flipV="1">
              <a:off x="4471" y="3588"/>
              <a:ext cx="2" cy="91"/>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13" name="AutoShape 572"/>
            <p:cNvSpPr>
              <a:spLocks noChangeArrowheads="1"/>
            </p:cNvSpPr>
            <p:nvPr/>
          </p:nvSpPr>
          <p:spPr bwMode="auto">
            <a:xfrm flipV="1">
              <a:off x="4467" y="3593"/>
              <a:ext cx="1" cy="86"/>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14" name="AutoShape 573"/>
            <p:cNvSpPr>
              <a:spLocks noChangeArrowheads="1"/>
            </p:cNvSpPr>
            <p:nvPr/>
          </p:nvSpPr>
          <p:spPr bwMode="auto">
            <a:xfrm flipV="1">
              <a:off x="4461" y="3593"/>
              <a:ext cx="2" cy="86"/>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15" name="AutoShape 574"/>
            <p:cNvSpPr>
              <a:spLocks noChangeArrowheads="1"/>
            </p:cNvSpPr>
            <p:nvPr/>
          </p:nvSpPr>
          <p:spPr bwMode="auto">
            <a:xfrm flipV="1">
              <a:off x="4456" y="3593"/>
              <a:ext cx="1" cy="93"/>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16" name="AutoShape 575"/>
            <p:cNvSpPr>
              <a:spLocks noChangeArrowheads="1"/>
            </p:cNvSpPr>
            <p:nvPr/>
          </p:nvSpPr>
          <p:spPr bwMode="auto">
            <a:xfrm flipV="1">
              <a:off x="4449" y="3599"/>
              <a:ext cx="1" cy="81"/>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17" name="AutoShape 576"/>
            <p:cNvSpPr>
              <a:spLocks noChangeArrowheads="1"/>
            </p:cNvSpPr>
            <p:nvPr/>
          </p:nvSpPr>
          <p:spPr bwMode="auto">
            <a:xfrm flipV="1">
              <a:off x="4445" y="3600"/>
              <a:ext cx="1" cy="87"/>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18" name="AutoShape 577"/>
            <p:cNvSpPr>
              <a:spLocks noChangeArrowheads="1"/>
            </p:cNvSpPr>
            <p:nvPr/>
          </p:nvSpPr>
          <p:spPr bwMode="auto">
            <a:xfrm flipV="1">
              <a:off x="4440" y="3600"/>
              <a:ext cx="1" cy="87"/>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19" name="AutoShape 578"/>
            <p:cNvSpPr>
              <a:spLocks noChangeArrowheads="1"/>
            </p:cNvSpPr>
            <p:nvPr/>
          </p:nvSpPr>
          <p:spPr bwMode="auto">
            <a:xfrm flipV="1">
              <a:off x="4434" y="3607"/>
              <a:ext cx="0" cy="79"/>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20" name="AutoShape 579"/>
            <p:cNvSpPr>
              <a:spLocks noChangeArrowheads="1"/>
            </p:cNvSpPr>
            <p:nvPr/>
          </p:nvSpPr>
          <p:spPr bwMode="auto">
            <a:xfrm flipV="1">
              <a:off x="4427" y="3607"/>
              <a:ext cx="1" cy="77"/>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21" name="AutoShape 580"/>
            <p:cNvSpPr>
              <a:spLocks noChangeArrowheads="1"/>
            </p:cNvSpPr>
            <p:nvPr/>
          </p:nvSpPr>
          <p:spPr bwMode="auto">
            <a:xfrm flipV="1">
              <a:off x="4424" y="3607"/>
              <a:ext cx="1" cy="79"/>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22" name="AutoShape 581"/>
            <p:cNvSpPr>
              <a:spLocks noChangeArrowheads="1"/>
            </p:cNvSpPr>
            <p:nvPr/>
          </p:nvSpPr>
          <p:spPr bwMode="auto">
            <a:xfrm flipV="1">
              <a:off x="4418" y="3612"/>
              <a:ext cx="2" cy="75"/>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23" name="AutoShape 582"/>
            <p:cNvSpPr>
              <a:spLocks noChangeArrowheads="1"/>
            </p:cNvSpPr>
            <p:nvPr/>
          </p:nvSpPr>
          <p:spPr bwMode="auto">
            <a:xfrm flipV="1">
              <a:off x="4411" y="3613"/>
              <a:ext cx="1" cy="74"/>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24" name="AutoShape 583"/>
            <p:cNvSpPr>
              <a:spLocks noChangeArrowheads="1"/>
            </p:cNvSpPr>
            <p:nvPr/>
          </p:nvSpPr>
          <p:spPr bwMode="auto">
            <a:xfrm flipV="1">
              <a:off x="4406" y="3616"/>
              <a:ext cx="2" cy="71"/>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25" name="AutoShape 584"/>
            <p:cNvSpPr>
              <a:spLocks noChangeArrowheads="1"/>
            </p:cNvSpPr>
            <p:nvPr/>
          </p:nvSpPr>
          <p:spPr bwMode="auto">
            <a:xfrm flipV="1">
              <a:off x="4506" y="3576"/>
              <a:ext cx="1" cy="98"/>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26" name="AutoShape 585"/>
            <p:cNvSpPr>
              <a:spLocks noChangeArrowheads="1"/>
            </p:cNvSpPr>
            <p:nvPr/>
          </p:nvSpPr>
          <p:spPr bwMode="auto">
            <a:xfrm flipV="1">
              <a:off x="4499" y="3580"/>
              <a:ext cx="2" cy="100"/>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27" name="AutoShape 586"/>
            <p:cNvSpPr>
              <a:spLocks noChangeArrowheads="1"/>
            </p:cNvSpPr>
            <p:nvPr/>
          </p:nvSpPr>
          <p:spPr bwMode="auto">
            <a:xfrm flipV="1">
              <a:off x="4495" y="3582"/>
              <a:ext cx="0" cy="98"/>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28" name="AutoShape 587"/>
            <p:cNvSpPr>
              <a:spLocks noChangeArrowheads="1"/>
            </p:cNvSpPr>
            <p:nvPr/>
          </p:nvSpPr>
          <p:spPr bwMode="auto">
            <a:xfrm flipV="1">
              <a:off x="4489" y="3582"/>
              <a:ext cx="0" cy="98"/>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29" name="AutoShape 588"/>
            <p:cNvSpPr>
              <a:spLocks noChangeArrowheads="1"/>
            </p:cNvSpPr>
            <p:nvPr/>
          </p:nvSpPr>
          <p:spPr bwMode="auto">
            <a:xfrm flipV="1">
              <a:off x="4484" y="3582"/>
              <a:ext cx="2" cy="98"/>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30" name="AutoShape 589"/>
            <p:cNvSpPr>
              <a:spLocks noChangeArrowheads="1"/>
            </p:cNvSpPr>
            <p:nvPr/>
          </p:nvSpPr>
          <p:spPr bwMode="auto">
            <a:xfrm flipV="1">
              <a:off x="4479" y="3588"/>
              <a:ext cx="0" cy="99"/>
            </a:xfrm>
            <a:prstGeom prst="roundRect">
              <a:avLst>
                <a:gd name="adj" fmla="val 0"/>
              </a:avLst>
            </a:prstGeom>
            <a:solidFill>
              <a:srgbClr val="A2A2A2"/>
            </a:solidFill>
            <a:ln w="9525">
              <a:noFill/>
              <a:round/>
              <a:headEnd/>
              <a:tailEnd/>
            </a:ln>
          </p:spPr>
          <p:txBody>
            <a:bodyPr wrap="none" anchor="ctr"/>
            <a:lstStyle/>
            <a:p>
              <a:endParaRPr lang="en-US" dirty="0"/>
            </a:p>
          </p:txBody>
        </p:sp>
        <p:sp>
          <p:nvSpPr>
            <p:cNvPr id="10331" name="Freeform 590"/>
            <p:cNvSpPr>
              <a:spLocks/>
            </p:cNvSpPr>
            <p:nvPr/>
          </p:nvSpPr>
          <p:spPr bwMode="auto">
            <a:xfrm>
              <a:off x="4471" y="363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000000"/>
            </a:solidFill>
            <a:ln w="9216">
              <a:solidFill>
                <a:srgbClr val="000000"/>
              </a:solidFill>
              <a:round/>
              <a:headEnd/>
              <a:tailEnd/>
            </a:ln>
          </p:spPr>
          <p:txBody>
            <a:bodyPr/>
            <a:lstStyle/>
            <a:p>
              <a:endParaRPr lang="en-US" dirty="0"/>
            </a:p>
          </p:txBody>
        </p:sp>
        <p:sp>
          <p:nvSpPr>
            <p:cNvPr id="10332" name="AutoShape 591"/>
            <p:cNvSpPr>
              <a:spLocks noChangeArrowheads="1"/>
            </p:cNvSpPr>
            <p:nvPr/>
          </p:nvSpPr>
          <p:spPr bwMode="auto">
            <a:xfrm flipV="1">
              <a:off x="4446" y="3692"/>
              <a:ext cx="3" cy="29"/>
            </a:xfrm>
            <a:prstGeom prst="roundRect">
              <a:avLst>
                <a:gd name="adj" fmla="val 0"/>
              </a:avLst>
            </a:prstGeom>
            <a:solidFill>
              <a:srgbClr val="E1E1E1"/>
            </a:solidFill>
            <a:ln w="9216">
              <a:solidFill>
                <a:srgbClr val="E1E1E1"/>
              </a:solidFill>
              <a:round/>
              <a:headEnd/>
              <a:tailEnd/>
            </a:ln>
          </p:spPr>
          <p:txBody>
            <a:bodyPr wrap="none" anchor="ctr"/>
            <a:lstStyle/>
            <a:p>
              <a:endParaRPr lang="en-US" dirty="0"/>
            </a:p>
          </p:txBody>
        </p:sp>
        <p:sp>
          <p:nvSpPr>
            <p:cNvPr id="10333" name="AutoShape 592"/>
            <p:cNvSpPr>
              <a:spLocks noChangeArrowheads="1"/>
            </p:cNvSpPr>
            <p:nvPr/>
          </p:nvSpPr>
          <p:spPr bwMode="auto">
            <a:xfrm flipV="1">
              <a:off x="4487" y="3689"/>
              <a:ext cx="2" cy="39"/>
            </a:xfrm>
            <a:prstGeom prst="roundRect">
              <a:avLst>
                <a:gd name="adj" fmla="val 0"/>
              </a:avLst>
            </a:prstGeom>
            <a:solidFill>
              <a:srgbClr val="E1E1E1"/>
            </a:solidFill>
            <a:ln w="9216">
              <a:solidFill>
                <a:srgbClr val="E1E1E1"/>
              </a:solidFill>
              <a:round/>
              <a:headEnd/>
              <a:tailEnd/>
            </a:ln>
          </p:spPr>
          <p:txBody>
            <a:bodyPr wrap="none" anchor="ctr"/>
            <a:lstStyle/>
            <a:p>
              <a:endParaRPr lang="en-US" dirty="0"/>
            </a:p>
          </p:txBody>
        </p:sp>
        <p:sp>
          <p:nvSpPr>
            <p:cNvPr id="10334" name="Freeform 593"/>
            <p:cNvSpPr>
              <a:spLocks/>
            </p:cNvSpPr>
            <p:nvPr/>
          </p:nvSpPr>
          <p:spPr bwMode="auto">
            <a:xfrm>
              <a:off x="4513" y="3590"/>
              <a:ext cx="113" cy="52"/>
            </a:xfrm>
            <a:custGeom>
              <a:avLst/>
              <a:gdLst>
                <a:gd name="T0" fmla="*/ 0 w 113"/>
                <a:gd name="T1" fmla="*/ 0 h 52"/>
                <a:gd name="T2" fmla="*/ 0 w 113"/>
                <a:gd name="T3" fmla="*/ 17 h 52"/>
                <a:gd name="T4" fmla="*/ 112 w 113"/>
                <a:gd name="T5" fmla="*/ 51 h 52"/>
                <a:gd name="T6" fmla="*/ 112 w 113"/>
                <a:gd name="T7" fmla="*/ 41 h 52"/>
                <a:gd name="T8" fmla="*/ 0 w 113"/>
                <a:gd name="T9" fmla="*/ 0 h 52"/>
                <a:gd name="T10" fmla="*/ 0 w 113"/>
                <a:gd name="T11" fmla="*/ 0 h 52"/>
                <a:gd name="T12" fmla="*/ 0 60000 65536"/>
                <a:gd name="T13" fmla="*/ 0 60000 65536"/>
                <a:gd name="T14" fmla="*/ 0 60000 65536"/>
                <a:gd name="T15" fmla="*/ 0 60000 65536"/>
                <a:gd name="T16" fmla="*/ 0 60000 65536"/>
                <a:gd name="T17" fmla="*/ 0 60000 65536"/>
                <a:gd name="T18" fmla="*/ 0 w 113"/>
                <a:gd name="T19" fmla="*/ 0 h 52"/>
                <a:gd name="T20" fmla="*/ 113 w 113"/>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13" h="52">
                  <a:moveTo>
                    <a:pt x="0" y="0"/>
                  </a:moveTo>
                  <a:lnTo>
                    <a:pt x="0" y="17"/>
                  </a:lnTo>
                  <a:lnTo>
                    <a:pt x="112" y="51"/>
                  </a:lnTo>
                  <a:lnTo>
                    <a:pt x="112" y="41"/>
                  </a:lnTo>
                  <a:lnTo>
                    <a:pt x="0" y="0"/>
                  </a:lnTo>
                </a:path>
              </a:pathLst>
            </a:custGeom>
            <a:solidFill>
              <a:srgbClr val="D2BFFF"/>
            </a:solidFill>
            <a:ln w="9216">
              <a:solidFill>
                <a:srgbClr val="D2BFFF"/>
              </a:solidFill>
              <a:round/>
              <a:headEnd/>
              <a:tailEnd/>
            </a:ln>
          </p:spPr>
          <p:txBody>
            <a:bodyPr/>
            <a:lstStyle/>
            <a:p>
              <a:endParaRPr lang="en-US" dirty="0"/>
            </a:p>
          </p:txBody>
        </p:sp>
        <p:sp>
          <p:nvSpPr>
            <p:cNvPr id="10335" name="Freeform 594"/>
            <p:cNvSpPr>
              <a:spLocks/>
            </p:cNvSpPr>
            <p:nvPr/>
          </p:nvSpPr>
          <p:spPr bwMode="auto">
            <a:xfrm>
              <a:off x="4366" y="3589"/>
              <a:ext cx="148" cy="61"/>
            </a:xfrm>
            <a:custGeom>
              <a:avLst/>
              <a:gdLst>
                <a:gd name="T0" fmla="*/ 0 w 148"/>
                <a:gd name="T1" fmla="*/ 53 h 61"/>
                <a:gd name="T2" fmla="*/ 147 w 148"/>
                <a:gd name="T3" fmla="*/ 0 h 61"/>
                <a:gd name="T4" fmla="*/ 147 w 148"/>
                <a:gd name="T5" fmla="*/ 17 h 61"/>
                <a:gd name="T6" fmla="*/ 0 w 148"/>
                <a:gd name="T7" fmla="*/ 60 h 61"/>
                <a:gd name="T8" fmla="*/ 0 w 148"/>
                <a:gd name="T9" fmla="*/ 53 h 61"/>
                <a:gd name="T10" fmla="*/ 0 w 148"/>
                <a:gd name="T11" fmla="*/ 53 h 61"/>
                <a:gd name="T12" fmla="*/ 0 60000 65536"/>
                <a:gd name="T13" fmla="*/ 0 60000 65536"/>
                <a:gd name="T14" fmla="*/ 0 60000 65536"/>
                <a:gd name="T15" fmla="*/ 0 60000 65536"/>
                <a:gd name="T16" fmla="*/ 0 60000 65536"/>
                <a:gd name="T17" fmla="*/ 0 60000 65536"/>
                <a:gd name="T18" fmla="*/ 0 w 148"/>
                <a:gd name="T19" fmla="*/ 0 h 61"/>
                <a:gd name="T20" fmla="*/ 148 w 14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8" h="61">
                  <a:moveTo>
                    <a:pt x="0" y="53"/>
                  </a:moveTo>
                  <a:lnTo>
                    <a:pt x="147" y="0"/>
                  </a:lnTo>
                  <a:lnTo>
                    <a:pt x="147" y="17"/>
                  </a:lnTo>
                  <a:lnTo>
                    <a:pt x="0" y="60"/>
                  </a:lnTo>
                  <a:lnTo>
                    <a:pt x="0" y="53"/>
                  </a:lnTo>
                </a:path>
              </a:pathLst>
            </a:custGeom>
            <a:solidFill>
              <a:srgbClr val="E1E1E1"/>
            </a:solidFill>
            <a:ln w="9216">
              <a:solidFill>
                <a:srgbClr val="A2A2A2"/>
              </a:solidFill>
              <a:round/>
              <a:headEnd/>
              <a:tailEnd/>
            </a:ln>
          </p:spPr>
          <p:txBody>
            <a:bodyPr/>
            <a:lstStyle/>
            <a:p>
              <a:endParaRPr lang="en-US" dirty="0"/>
            </a:p>
          </p:txBody>
        </p:sp>
        <p:sp>
          <p:nvSpPr>
            <p:cNvPr id="10336" name="Freeform 595"/>
            <p:cNvSpPr>
              <a:spLocks/>
            </p:cNvSpPr>
            <p:nvPr/>
          </p:nvSpPr>
          <p:spPr bwMode="auto">
            <a:xfrm>
              <a:off x="4366" y="3562"/>
              <a:ext cx="149" cy="70"/>
            </a:xfrm>
            <a:custGeom>
              <a:avLst/>
              <a:gdLst>
                <a:gd name="T0" fmla="*/ 0 w 149"/>
                <a:gd name="T1" fmla="*/ 65 h 70"/>
                <a:gd name="T2" fmla="*/ 0 w 149"/>
                <a:gd name="T3" fmla="*/ 69 h 70"/>
                <a:gd name="T4" fmla="*/ 148 w 149"/>
                <a:gd name="T5" fmla="*/ 16 h 70"/>
                <a:gd name="T6" fmla="*/ 146 w 149"/>
                <a:gd name="T7" fmla="*/ 0 h 70"/>
                <a:gd name="T8" fmla="*/ 0 w 149"/>
                <a:gd name="T9" fmla="*/ 65 h 70"/>
                <a:gd name="T10" fmla="*/ 0 w 149"/>
                <a:gd name="T11" fmla="*/ 65 h 70"/>
                <a:gd name="T12" fmla="*/ 0 60000 65536"/>
                <a:gd name="T13" fmla="*/ 0 60000 65536"/>
                <a:gd name="T14" fmla="*/ 0 60000 65536"/>
                <a:gd name="T15" fmla="*/ 0 60000 65536"/>
                <a:gd name="T16" fmla="*/ 0 60000 65536"/>
                <a:gd name="T17" fmla="*/ 0 60000 65536"/>
                <a:gd name="T18" fmla="*/ 0 w 149"/>
                <a:gd name="T19" fmla="*/ 0 h 70"/>
                <a:gd name="T20" fmla="*/ 149 w 149"/>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49" h="70">
                  <a:moveTo>
                    <a:pt x="0" y="65"/>
                  </a:moveTo>
                  <a:lnTo>
                    <a:pt x="0" y="69"/>
                  </a:lnTo>
                  <a:lnTo>
                    <a:pt x="148" y="16"/>
                  </a:lnTo>
                  <a:lnTo>
                    <a:pt x="146" y="0"/>
                  </a:lnTo>
                  <a:lnTo>
                    <a:pt x="0" y="65"/>
                  </a:lnTo>
                </a:path>
              </a:pathLst>
            </a:custGeom>
            <a:solidFill>
              <a:srgbClr val="C0C0C0"/>
            </a:solidFill>
            <a:ln w="9216">
              <a:solidFill>
                <a:srgbClr val="A2A2A2"/>
              </a:solidFill>
              <a:round/>
              <a:headEnd/>
              <a:tailEnd/>
            </a:ln>
          </p:spPr>
          <p:txBody>
            <a:bodyPr/>
            <a:lstStyle/>
            <a:p>
              <a:endParaRPr lang="en-US" dirty="0"/>
            </a:p>
          </p:txBody>
        </p:sp>
        <p:sp>
          <p:nvSpPr>
            <p:cNvPr id="10337" name="Freeform 596"/>
            <p:cNvSpPr>
              <a:spLocks/>
            </p:cNvSpPr>
            <p:nvPr/>
          </p:nvSpPr>
          <p:spPr bwMode="auto">
            <a:xfrm>
              <a:off x="4366" y="3618"/>
              <a:ext cx="149" cy="48"/>
            </a:xfrm>
            <a:custGeom>
              <a:avLst/>
              <a:gdLst>
                <a:gd name="T0" fmla="*/ 0 w 149"/>
                <a:gd name="T1" fmla="*/ 40 h 48"/>
                <a:gd name="T2" fmla="*/ 148 w 149"/>
                <a:gd name="T3" fmla="*/ 0 h 48"/>
                <a:gd name="T4" fmla="*/ 147 w 149"/>
                <a:gd name="T5" fmla="*/ 13 h 48"/>
                <a:gd name="T6" fmla="*/ 0 w 149"/>
                <a:gd name="T7" fmla="*/ 47 h 48"/>
                <a:gd name="T8" fmla="*/ 0 w 149"/>
                <a:gd name="T9" fmla="*/ 40 h 48"/>
                <a:gd name="T10" fmla="*/ 0 w 149"/>
                <a:gd name="T11" fmla="*/ 40 h 48"/>
                <a:gd name="T12" fmla="*/ 0 60000 65536"/>
                <a:gd name="T13" fmla="*/ 0 60000 65536"/>
                <a:gd name="T14" fmla="*/ 0 60000 65536"/>
                <a:gd name="T15" fmla="*/ 0 60000 65536"/>
                <a:gd name="T16" fmla="*/ 0 60000 65536"/>
                <a:gd name="T17" fmla="*/ 0 60000 65536"/>
                <a:gd name="T18" fmla="*/ 0 w 149"/>
                <a:gd name="T19" fmla="*/ 0 h 48"/>
                <a:gd name="T20" fmla="*/ 149 w 14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49" h="48">
                  <a:moveTo>
                    <a:pt x="0" y="40"/>
                  </a:moveTo>
                  <a:lnTo>
                    <a:pt x="148" y="0"/>
                  </a:lnTo>
                  <a:lnTo>
                    <a:pt x="147" y="13"/>
                  </a:lnTo>
                  <a:lnTo>
                    <a:pt x="0" y="47"/>
                  </a:lnTo>
                  <a:lnTo>
                    <a:pt x="0" y="40"/>
                  </a:lnTo>
                </a:path>
              </a:pathLst>
            </a:custGeom>
            <a:solidFill>
              <a:srgbClr val="C0C0C0"/>
            </a:solidFill>
            <a:ln w="9216">
              <a:solidFill>
                <a:srgbClr val="A2A2A2"/>
              </a:solidFill>
              <a:round/>
              <a:headEnd/>
              <a:tailEnd/>
            </a:ln>
          </p:spPr>
          <p:txBody>
            <a:bodyPr/>
            <a:lstStyle/>
            <a:p>
              <a:endParaRPr lang="en-US" dirty="0"/>
            </a:p>
          </p:txBody>
        </p:sp>
        <p:sp>
          <p:nvSpPr>
            <p:cNvPr id="10338" name="Freeform 597"/>
            <p:cNvSpPr>
              <a:spLocks/>
            </p:cNvSpPr>
            <p:nvPr/>
          </p:nvSpPr>
          <p:spPr bwMode="auto">
            <a:xfrm>
              <a:off x="4367" y="3642"/>
              <a:ext cx="147" cy="41"/>
            </a:xfrm>
            <a:custGeom>
              <a:avLst/>
              <a:gdLst>
                <a:gd name="T0" fmla="*/ 0 w 147"/>
                <a:gd name="T1" fmla="*/ 31 h 41"/>
                <a:gd name="T2" fmla="*/ 146 w 147"/>
                <a:gd name="T3" fmla="*/ 0 h 41"/>
                <a:gd name="T4" fmla="*/ 146 w 147"/>
                <a:gd name="T5" fmla="*/ 16 h 41"/>
                <a:gd name="T6" fmla="*/ 0 w 147"/>
                <a:gd name="T7" fmla="*/ 40 h 41"/>
                <a:gd name="T8" fmla="*/ 0 w 147"/>
                <a:gd name="T9" fmla="*/ 31 h 41"/>
                <a:gd name="T10" fmla="*/ 0 w 147"/>
                <a:gd name="T11" fmla="*/ 31 h 41"/>
                <a:gd name="T12" fmla="*/ 0 60000 65536"/>
                <a:gd name="T13" fmla="*/ 0 60000 65536"/>
                <a:gd name="T14" fmla="*/ 0 60000 65536"/>
                <a:gd name="T15" fmla="*/ 0 60000 65536"/>
                <a:gd name="T16" fmla="*/ 0 60000 65536"/>
                <a:gd name="T17" fmla="*/ 0 60000 65536"/>
                <a:gd name="T18" fmla="*/ 0 w 147"/>
                <a:gd name="T19" fmla="*/ 0 h 41"/>
                <a:gd name="T20" fmla="*/ 147 w 14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47" h="41">
                  <a:moveTo>
                    <a:pt x="0" y="31"/>
                  </a:moveTo>
                  <a:lnTo>
                    <a:pt x="146" y="0"/>
                  </a:lnTo>
                  <a:lnTo>
                    <a:pt x="146" y="16"/>
                  </a:lnTo>
                  <a:lnTo>
                    <a:pt x="0" y="40"/>
                  </a:lnTo>
                  <a:lnTo>
                    <a:pt x="0" y="31"/>
                  </a:lnTo>
                </a:path>
              </a:pathLst>
            </a:custGeom>
            <a:solidFill>
              <a:srgbClr val="E1E1E1"/>
            </a:solidFill>
            <a:ln w="9216">
              <a:solidFill>
                <a:srgbClr val="A2A2A2"/>
              </a:solidFill>
              <a:round/>
              <a:headEnd/>
              <a:tailEnd/>
            </a:ln>
          </p:spPr>
          <p:txBody>
            <a:bodyPr/>
            <a:lstStyle/>
            <a:p>
              <a:endParaRPr lang="en-US" dirty="0"/>
            </a:p>
          </p:txBody>
        </p:sp>
        <p:sp>
          <p:nvSpPr>
            <p:cNvPr id="10339" name="Freeform 598"/>
            <p:cNvSpPr>
              <a:spLocks/>
            </p:cNvSpPr>
            <p:nvPr/>
          </p:nvSpPr>
          <p:spPr bwMode="auto">
            <a:xfrm>
              <a:off x="4366" y="3671"/>
              <a:ext cx="148" cy="27"/>
            </a:xfrm>
            <a:custGeom>
              <a:avLst/>
              <a:gdLst>
                <a:gd name="T0" fmla="*/ 0 w 148"/>
                <a:gd name="T1" fmla="*/ 18 h 27"/>
                <a:gd name="T2" fmla="*/ 147 w 148"/>
                <a:gd name="T3" fmla="*/ 0 h 27"/>
                <a:gd name="T4" fmla="*/ 147 w 148"/>
                <a:gd name="T5" fmla="*/ 18 h 27"/>
                <a:gd name="T6" fmla="*/ 0 w 148"/>
                <a:gd name="T7" fmla="*/ 26 h 27"/>
                <a:gd name="T8" fmla="*/ 0 w 148"/>
                <a:gd name="T9" fmla="*/ 18 h 27"/>
                <a:gd name="T10" fmla="*/ 0 w 148"/>
                <a:gd name="T11" fmla="*/ 18 h 27"/>
                <a:gd name="T12" fmla="*/ 0 60000 65536"/>
                <a:gd name="T13" fmla="*/ 0 60000 65536"/>
                <a:gd name="T14" fmla="*/ 0 60000 65536"/>
                <a:gd name="T15" fmla="*/ 0 60000 65536"/>
                <a:gd name="T16" fmla="*/ 0 60000 65536"/>
                <a:gd name="T17" fmla="*/ 0 60000 65536"/>
                <a:gd name="T18" fmla="*/ 0 w 148"/>
                <a:gd name="T19" fmla="*/ 0 h 27"/>
                <a:gd name="T20" fmla="*/ 148 w 14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48" h="27">
                  <a:moveTo>
                    <a:pt x="0" y="18"/>
                  </a:moveTo>
                  <a:lnTo>
                    <a:pt x="147" y="0"/>
                  </a:lnTo>
                  <a:lnTo>
                    <a:pt x="147" y="18"/>
                  </a:lnTo>
                  <a:lnTo>
                    <a:pt x="0" y="26"/>
                  </a:lnTo>
                  <a:lnTo>
                    <a:pt x="0" y="18"/>
                  </a:lnTo>
                </a:path>
              </a:pathLst>
            </a:custGeom>
            <a:solidFill>
              <a:srgbClr val="C0C0C0"/>
            </a:solidFill>
            <a:ln w="9216">
              <a:solidFill>
                <a:srgbClr val="A2A2A2"/>
              </a:solidFill>
              <a:round/>
              <a:headEnd/>
              <a:tailEnd/>
            </a:ln>
          </p:spPr>
          <p:txBody>
            <a:bodyPr/>
            <a:lstStyle/>
            <a:p>
              <a:endParaRPr lang="en-US" dirty="0"/>
            </a:p>
          </p:txBody>
        </p:sp>
        <p:sp>
          <p:nvSpPr>
            <p:cNvPr id="10340" name="Freeform 599"/>
            <p:cNvSpPr>
              <a:spLocks/>
            </p:cNvSpPr>
            <p:nvPr/>
          </p:nvSpPr>
          <p:spPr bwMode="auto">
            <a:xfrm>
              <a:off x="4512" y="3562"/>
              <a:ext cx="112" cy="55"/>
            </a:xfrm>
            <a:custGeom>
              <a:avLst/>
              <a:gdLst>
                <a:gd name="T0" fmla="*/ 0 w 112"/>
                <a:gd name="T1" fmla="*/ 0 h 55"/>
                <a:gd name="T2" fmla="*/ 0 w 112"/>
                <a:gd name="T3" fmla="*/ 0 h 55"/>
                <a:gd name="T4" fmla="*/ 0 w 112"/>
                <a:gd name="T5" fmla="*/ 16 h 55"/>
                <a:gd name="T6" fmla="*/ 111 w 112"/>
                <a:gd name="T7" fmla="*/ 54 h 55"/>
                <a:gd name="T8" fmla="*/ 111 w 112"/>
                <a:gd name="T9" fmla="*/ 47 h 55"/>
                <a:gd name="T10" fmla="*/ 0 w 112"/>
                <a:gd name="T11" fmla="*/ 0 h 55"/>
                <a:gd name="T12" fmla="*/ 0 w 112"/>
                <a:gd name="T13" fmla="*/ 0 h 55"/>
                <a:gd name="T14" fmla="*/ 0 60000 65536"/>
                <a:gd name="T15" fmla="*/ 0 60000 65536"/>
                <a:gd name="T16" fmla="*/ 0 60000 65536"/>
                <a:gd name="T17" fmla="*/ 0 60000 65536"/>
                <a:gd name="T18" fmla="*/ 0 60000 65536"/>
                <a:gd name="T19" fmla="*/ 0 60000 65536"/>
                <a:gd name="T20" fmla="*/ 0 60000 65536"/>
                <a:gd name="T21" fmla="*/ 0 w 112"/>
                <a:gd name="T22" fmla="*/ 0 h 55"/>
                <a:gd name="T23" fmla="*/ 112 w 112"/>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55">
                  <a:moveTo>
                    <a:pt x="0" y="0"/>
                  </a:moveTo>
                  <a:lnTo>
                    <a:pt x="0" y="0"/>
                  </a:lnTo>
                  <a:lnTo>
                    <a:pt x="0" y="16"/>
                  </a:lnTo>
                  <a:lnTo>
                    <a:pt x="111" y="54"/>
                  </a:lnTo>
                  <a:lnTo>
                    <a:pt x="111" y="47"/>
                  </a:lnTo>
                  <a:lnTo>
                    <a:pt x="0" y="0"/>
                  </a:lnTo>
                </a:path>
              </a:pathLst>
            </a:custGeom>
            <a:solidFill>
              <a:srgbClr val="F7F7F7"/>
            </a:solidFill>
            <a:ln w="9216">
              <a:solidFill>
                <a:srgbClr val="8F8F8F"/>
              </a:solidFill>
              <a:round/>
              <a:headEnd/>
              <a:tailEnd/>
            </a:ln>
          </p:spPr>
          <p:txBody>
            <a:bodyPr/>
            <a:lstStyle/>
            <a:p>
              <a:endParaRPr lang="en-US" dirty="0"/>
            </a:p>
          </p:txBody>
        </p:sp>
        <p:sp>
          <p:nvSpPr>
            <p:cNvPr id="10341" name="Freeform 600"/>
            <p:cNvSpPr>
              <a:spLocks/>
            </p:cNvSpPr>
            <p:nvPr/>
          </p:nvSpPr>
          <p:spPr bwMode="auto">
            <a:xfrm>
              <a:off x="4514" y="3619"/>
              <a:ext cx="112" cy="42"/>
            </a:xfrm>
            <a:custGeom>
              <a:avLst/>
              <a:gdLst>
                <a:gd name="T0" fmla="*/ 0 w 112"/>
                <a:gd name="T1" fmla="*/ 0 h 42"/>
                <a:gd name="T2" fmla="*/ 0 w 112"/>
                <a:gd name="T3" fmla="*/ 12 h 42"/>
                <a:gd name="T4" fmla="*/ 111 w 112"/>
                <a:gd name="T5" fmla="*/ 41 h 42"/>
                <a:gd name="T6" fmla="*/ 109 w 112"/>
                <a:gd name="T7" fmla="*/ 33 h 42"/>
                <a:gd name="T8" fmla="*/ 0 w 112"/>
                <a:gd name="T9" fmla="*/ 0 h 42"/>
                <a:gd name="T10" fmla="*/ 0 w 112"/>
                <a:gd name="T11" fmla="*/ 0 h 42"/>
                <a:gd name="T12" fmla="*/ 0 60000 65536"/>
                <a:gd name="T13" fmla="*/ 0 60000 65536"/>
                <a:gd name="T14" fmla="*/ 0 60000 65536"/>
                <a:gd name="T15" fmla="*/ 0 60000 65536"/>
                <a:gd name="T16" fmla="*/ 0 60000 65536"/>
                <a:gd name="T17" fmla="*/ 0 60000 65536"/>
                <a:gd name="T18" fmla="*/ 0 w 112"/>
                <a:gd name="T19" fmla="*/ 0 h 42"/>
                <a:gd name="T20" fmla="*/ 112 w 11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12" h="42">
                  <a:moveTo>
                    <a:pt x="0" y="0"/>
                  </a:moveTo>
                  <a:lnTo>
                    <a:pt x="0" y="12"/>
                  </a:lnTo>
                  <a:lnTo>
                    <a:pt x="111" y="41"/>
                  </a:lnTo>
                  <a:lnTo>
                    <a:pt x="109" y="33"/>
                  </a:lnTo>
                  <a:lnTo>
                    <a:pt x="0" y="0"/>
                  </a:lnTo>
                </a:path>
              </a:pathLst>
            </a:custGeom>
            <a:solidFill>
              <a:srgbClr val="F7F7F7"/>
            </a:solidFill>
            <a:ln w="9216">
              <a:solidFill>
                <a:srgbClr val="F7F7F7"/>
              </a:solidFill>
              <a:round/>
              <a:headEnd/>
              <a:tailEnd/>
            </a:ln>
          </p:spPr>
          <p:txBody>
            <a:bodyPr/>
            <a:lstStyle/>
            <a:p>
              <a:endParaRPr lang="en-US" dirty="0"/>
            </a:p>
          </p:txBody>
        </p:sp>
        <p:sp>
          <p:nvSpPr>
            <p:cNvPr id="10342" name="Freeform 601"/>
            <p:cNvSpPr>
              <a:spLocks/>
            </p:cNvSpPr>
            <p:nvPr/>
          </p:nvSpPr>
          <p:spPr bwMode="auto">
            <a:xfrm>
              <a:off x="4512" y="3644"/>
              <a:ext cx="114" cy="39"/>
            </a:xfrm>
            <a:custGeom>
              <a:avLst/>
              <a:gdLst>
                <a:gd name="T0" fmla="*/ 0 w 114"/>
                <a:gd name="T1" fmla="*/ 0 h 39"/>
                <a:gd name="T2" fmla="*/ 0 w 114"/>
                <a:gd name="T3" fmla="*/ 14 h 39"/>
                <a:gd name="T4" fmla="*/ 113 w 114"/>
                <a:gd name="T5" fmla="*/ 38 h 39"/>
                <a:gd name="T6" fmla="*/ 113 w 114"/>
                <a:gd name="T7" fmla="*/ 26 h 39"/>
                <a:gd name="T8" fmla="*/ 0 w 114"/>
                <a:gd name="T9" fmla="*/ 0 h 39"/>
                <a:gd name="T10" fmla="*/ 0 w 114"/>
                <a:gd name="T11" fmla="*/ 0 h 39"/>
                <a:gd name="T12" fmla="*/ 0 60000 65536"/>
                <a:gd name="T13" fmla="*/ 0 60000 65536"/>
                <a:gd name="T14" fmla="*/ 0 60000 65536"/>
                <a:gd name="T15" fmla="*/ 0 60000 65536"/>
                <a:gd name="T16" fmla="*/ 0 60000 65536"/>
                <a:gd name="T17" fmla="*/ 0 60000 65536"/>
                <a:gd name="T18" fmla="*/ 0 w 114"/>
                <a:gd name="T19" fmla="*/ 0 h 39"/>
                <a:gd name="T20" fmla="*/ 114 w 11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14" h="39">
                  <a:moveTo>
                    <a:pt x="0" y="0"/>
                  </a:moveTo>
                  <a:lnTo>
                    <a:pt x="0" y="14"/>
                  </a:lnTo>
                  <a:lnTo>
                    <a:pt x="113" y="38"/>
                  </a:lnTo>
                  <a:lnTo>
                    <a:pt x="113" y="26"/>
                  </a:lnTo>
                  <a:lnTo>
                    <a:pt x="0" y="0"/>
                  </a:lnTo>
                </a:path>
              </a:pathLst>
            </a:custGeom>
            <a:solidFill>
              <a:srgbClr val="D2BFFF"/>
            </a:solidFill>
            <a:ln w="9216">
              <a:solidFill>
                <a:srgbClr val="D2BFFF"/>
              </a:solidFill>
              <a:round/>
              <a:headEnd/>
              <a:tailEnd/>
            </a:ln>
          </p:spPr>
          <p:txBody>
            <a:bodyPr/>
            <a:lstStyle/>
            <a:p>
              <a:endParaRPr lang="en-US" dirty="0"/>
            </a:p>
          </p:txBody>
        </p:sp>
        <p:sp>
          <p:nvSpPr>
            <p:cNvPr id="10343" name="AutoShape 602"/>
            <p:cNvSpPr>
              <a:spLocks noChangeArrowheads="1"/>
            </p:cNvSpPr>
            <p:nvPr/>
          </p:nvSpPr>
          <p:spPr bwMode="auto">
            <a:xfrm flipV="1">
              <a:off x="4510" y="3562"/>
              <a:ext cx="4" cy="170"/>
            </a:xfrm>
            <a:prstGeom prst="roundRect">
              <a:avLst>
                <a:gd name="adj" fmla="val 0"/>
              </a:avLst>
            </a:prstGeom>
            <a:solidFill>
              <a:srgbClr val="C0C0C0"/>
            </a:solidFill>
            <a:ln w="9525">
              <a:noFill/>
              <a:round/>
              <a:headEnd/>
              <a:tailEnd/>
            </a:ln>
          </p:spPr>
          <p:txBody>
            <a:bodyPr wrap="none" anchor="ctr"/>
            <a:lstStyle/>
            <a:p>
              <a:endParaRPr lang="en-US" dirty="0"/>
            </a:p>
          </p:txBody>
        </p:sp>
        <p:sp>
          <p:nvSpPr>
            <p:cNvPr id="10344" name="Freeform 603"/>
            <p:cNvSpPr>
              <a:spLocks/>
            </p:cNvSpPr>
            <p:nvPr/>
          </p:nvSpPr>
          <p:spPr bwMode="auto">
            <a:xfrm>
              <a:off x="4416" y="3723"/>
              <a:ext cx="45" cy="12"/>
            </a:xfrm>
            <a:custGeom>
              <a:avLst/>
              <a:gdLst>
                <a:gd name="T0" fmla="*/ 5 w 45"/>
                <a:gd name="T1" fmla="*/ 0 h 12"/>
                <a:gd name="T2" fmla="*/ 0 w 45"/>
                <a:gd name="T3" fmla="*/ 1 h 12"/>
                <a:gd name="T4" fmla="*/ 5 w 45"/>
                <a:gd name="T5" fmla="*/ 6 h 12"/>
                <a:gd name="T6" fmla="*/ 12 w 45"/>
                <a:gd name="T7" fmla="*/ 7 h 12"/>
                <a:gd name="T8" fmla="*/ 16 w 45"/>
                <a:gd name="T9" fmla="*/ 7 h 12"/>
                <a:gd name="T10" fmla="*/ 21 w 45"/>
                <a:gd name="T11" fmla="*/ 9 h 12"/>
                <a:gd name="T12" fmla="*/ 25 w 45"/>
                <a:gd name="T13" fmla="*/ 9 h 12"/>
                <a:gd name="T14" fmla="*/ 27 w 45"/>
                <a:gd name="T15" fmla="*/ 8 h 12"/>
                <a:gd name="T16" fmla="*/ 33 w 45"/>
                <a:gd name="T17" fmla="*/ 11 h 12"/>
                <a:gd name="T18" fmla="*/ 38 w 45"/>
                <a:gd name="T19" fmla="*/ 11 h 12"/>
                <a:gd name="T20" fmla="*/ 40 w 45"/>
                <a:gd name="T21" fmla="*/ 9 h 12"/>
                <a:gd name="T22" fmla="*/ 44 w 45"/>
                <a:gd name="T23" fmla="*/ 9 h 12"/>
                <a:gd name="T24" fmla="*/ 38 w 45"/>
                <a:gd name="T25" fmla="*/ 1 h 12"/>
                <a:gd name="T26" fmla="*/ 5 w 45"/>
                <a:gd name="T27" fmla="*/ 0 h 12"/>
                <a:gd name="T28" fmla="*/ 5 w 45"/>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12"/>
                <a:gd name="T47" fmla="*/ 45 w 45"/>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12">
                  <a:moveTo>
                    <a:pt x="5" y="0"/>
                  </a:moveTo>
                  <a:lnTo>
                    <a:pt x="0" y="1"/>
                  </a:lnTo>
                  <a:lnTo>
                    <a:pt x="5" y="6"/>
                  </a:lnTo>
                  <a:lnTo>
                    <a:pt x="12" y="7"/>
                  </a:lnTo>
                  <a:lnTo>
                    <a:pt x="16" y="7"/>
                  </a:lnTo>
                  <a:lnTo>
                    <a:pt x="21" y="9"/>
                  </a:lnTo>
                  <a:lnTo>
                    <a:pt x="25" y="9"/>
                  </a:lnTo>
                  <a:lnTo>
                    <a:pt x="27" y="8"/>
                  </a:lnTo>
                  <a:lnTo>
                    <a:pt x="33" y="11"/>
                  </a:lnTo>
                  <a:lnTo>
                    <a:pt x="38" y="11"/>
                  </a:lnTo>
                  <a:lnTo>
                    <a:pt x="40" y="9"/>
                  </a:lnTo>
                  <a:lnTo>
                    <a:pt x="44" y="9"/>
                  </a:lnTo>
                  <a:lnTo>
                    <a:pt x="38" y="1"/>
                  </a:lnTo>
                  <a:lnTo>
                    <a:pt x="5" y="0"/>
                  </a:lnTo>
                </a:path>
              </a:pathLst>
            </a:custGeom>
            <a:solidFill>
              <a:srgbClr val="808080"/>
            </a:solidFill>
            <a:ln w="9216">
              <a:solidFill>
                <a:srgbClr val="808080"/>
              </a:solidFill>
              <a:round/>
              <a:headEnd/>
              <a:tailEnd/>
            </a:ln>
          </p:spPr>
          <p:txBody>
            <a:bodyPr/>
            <a:lstStyle/>
            <a:p>
              <a:endParaRPr lang="en-US" dirty="0"/>
            </a:p>
          </p:txBody>
        </p:sp>
        <p:sp>
          <p:nvSpPr>
            <p:cNvPr id="10345" name="Freeform 604"/>
            <p:cNvSpPr>
              <a:spLocks/>
            </p:cNvSpPr>
            <p:nvPr/>
          </p:nvSpPr>
          <p:spPr bwMode="auto">
            <a:xfrm>
              <a:off x="4411" y="3704"/>
              <a:ext cx="36" cy="22"/>
            </a:xfrm>
            <a:custGeom>
              <a:avLst/>
              <a:gdLst>
                <a:gd name="T0" fmla="*/ 14 w 36"/>
                <a:gd name="T1" fmla="*/ 2 h 22"/>
                <a:gd name="T2" fmla="*/ 15 w 36"/>
                <a:gd name="T3" fmla="*/ 1 h 22"/>
                <a:gd name="T4" fmla="*/ 16 w 36"/>
                <a:gd name="T5" fmla="*/ 0 h 22"/>
                <a:gd name="T6" fmla="*/ 17 w 36"/>
                <a:gd name="T7" fmla="*/ 2 h 22"/>
                <a:gd name="T8" fmla="*/ 20 w 36"/>
                <a:gd name="T9" fmla="*/ 2 h 22"/>
                <a:gd name="T10" fmla="*/ 23 w 36"/>
                <a:gd name="T11" fmla="*/ 0 h 22"/>
                <a:gd name="T12" fmla="*/ 23 w 36"/>
                <a:gd name="T13" fmla="*/ 4 h 22"/>
                <a:gd name="T14" fmla="*/ 23 w 36"/>
                <a:gd name="T15" fmla="*/ 4 h 22"/>
                <a:gd name="T16" fmla="*/ 21 w 36"/>
                <a:gd name="T17" fmla="*/ 4 h 22"/>
                <a:gd name="T18" fmla="*/ 23 w 36"/>
                <a:gd name="T19" fmla="*/ 4 h 22"/>
                <a:gd name="T20" fmla="*/ 23 w 36"/>
                <a:gd name="T21" fmla="*/ 6 h 22"/>
                <a:gd name="T22" fmla="*/ 26 w 36"/>
                <a:gd name="T23" fmla="*/ 4 h 22"/>
                <a:gd name="T24" fmla="*/ 31 w 36"/>
                <a:gd name="T25" fmla="*/ 4 h 22"/>
                <a:gd name="T26" fmla="*/ 29 w 36"/>
                <a:gd name="T27" fmla="*/ 7 h 22"/>
                <a:gd name="T28" fmla="*/ 32 w 36"/>
                <a:gd name="T29" fmla="*/ 7 h 22"/>
                <a:gd name="T30" fmla="*/ 35 w 36"/>
                <a:gd name="T31" fmla="*/ 7 h 22"/>
                <a:gd name="T32" fmla="*/ 33 w 36"/>
                <a:gd name="T33" fmla="*/ 7 h 22"/>
                <a:gd name="T34" fmla="*/ 30 w 36"/>
                <a:gd name="T35" fmla="*/ 9 h 22"/>
                <a:gd name="T36" fmla="*/ 30 w 36"/>
                <a:gd name="T37" fmla="*/ 10 h 22"/>
                <a:gd name="T38" fmla="*/ 34 w 36"/>
                <a:gd name="T39" fmla="*/ 11 h 22"/>
                <a:gd name="T40" fmla="*/ 31 w 36"/>
                <a:gd name="T41" fmla="*/ 13 h 22"/>
                <a:gd name="T42" fmla="*/ 35 w 36"/>
                <a:gd name="T43" fmla="*/ 13 h 22"/>
                <a:gd name="T44" fmla="*/ 34 w 36"/>
                <a:gd name="T45" fmla="*/ 17 h 22"/>
                <a:gd name="T46" fmla="*/ 30 w 36"/>
                <a:gd name="T47" fmla="*/ 19 h 22"/>
                <a:gd name="T48" fmla="*/ 25 w 36"/>
                <a:gd name="T49" fmla="*/ 20 h 22"/>
                <a:gd name="T50" fmla="*/ 20 w 36"/>
                <a:gd name="T51" fmla="*/ 20 h 22"/>
                <a:gd name="T52" fmla="*/ 17 w 36"/>
                <a:gd name="T53" fmla="*/ 21 h 22"/>
                <a:gd name="T54" fmla="*/ 15 w 36"/>
                <a:gd name="T55" fmla="*/ 21 h 22"/>
                <a:gd name="T56" fmla="*/ 13 w 36"/>
                <a:gd name="T57" fmla="*/ 20 h 22"/>
                <a:gd name="T58" fmla="*/ 5 w 36"/>
                <a:gd name="T59" fmla="*/ 19 h 22"/>
                <a:gd name="T60" fmla="*/ 1 w 36"/>
                <a:gd name="T61" fmla="*/ 15 h 22"/>
                <a:gd name="T62" fmla="*/ 0 w 36"/>
                <a:gd name="T63" fmla="*/ 11 h 22"/>
                <a:gd name="T64" fmla="*/ 7 w 36"/>
                <a:gd name="T65" fmla="*/ 11 h 22"/>
                <a:gd name="T66" fmla="*/ 0 w 36"/>
                <a:gd name="T67" fmla="*/ 7 h 22"/>
                <a:gd name="T68" fmla="*/ 9 w 36"/>
                <a:gd name="T69" fmla="*/ 9 h 22"/>
                <a:gd name="T70" fmla="*/ 7 w 36"/>
                <a:gd name="T71" fmla="*/ 6 h 22"/>
                <a:gd name="T72" fmla="*/ 7 w 36"/>
                <a:gd name="T73" fmla="*/ 4 h 22"/>
                <a:gd name="T74" fmla="*/ 9 w 36"/>
                <a:gd name="T75" fmla="*/ 6 h 22"/>
                <a:gd name="T76" fmla="*/ 12 w 36"/>
                <a:gd name="T77" fmla="*/ 6 h 22"/>
                <a:gd name="T78" fmla="*/ 12 w 36"/>
                <a:gd name="T79" fmla="*/ 4 h 22"/>
                <a:gd name="T80" fmla="*/ 9 w 36"/>
                <a:gd name="T81" fmla="*/ 4 h 22"/>
                <a:gd name="T82" fmla="*/ 7 w 36"/>
                <a:gd name="T83" fmla="*/ 2 h 22"/>
                <a:gd name="T84" fmla="*/ 10 w 36"/>
                <a:gd name="T85" fmla="*/ 2 h 22"/>
                <a:gd name="T86" fmla="*/ 10 w 36"/>
                <a:gd name="T87" fmla="*/ 0 h 22"/>
                <a:gd name="T88" fmla="*/ 14 w 36"/>
                <a:gd name="T89" fmla="*/ 2 h 22"/>
                <a:gd name="T90" fmla="*/ 14 w 36"/>
                <a:gd name="T91" fmla="*/ 2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22"/>
                <a:gd name="T140" fmla="*/ 36 w 36"/>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22">
                  <a:moveTo>
                    <a:pt x="14" y="2"/>
                  </a:moveTo>
                  <a:lnTo>
                    <a:pt x="15" y="1"/>
                  </a:lnTo>
                  <a:lnTo>
                    <a:pt x="16" y="0"/>
                  </a:lnTo>
                  <a:lnTo>
                    <a:pt x="17" y="2"/>
                  </a:lnTo>
                  <a:lnTo>
                    <a:pt x="20" y="2"/>
                  </a:lnTo>
                  <a:lnTo>
                    <a:pt x="23" y="0"/>
                  </a:lnTo>
                  <a:lnTo>
                    <a:pt x="23" y="4"/>
                  </a:lnTo>
                  <a:lnTo>
                    <a:pt x="21" y="4"/>
                  </a:lnTo>
                  <a:lnTo>
                    <a:pt x="23" y="4"/>
                  </a:lnTo>
                  <a:lnTo>
                    <a:pt x="23" y="6"/>
                  </a:lnTo>
                  <a:lnTo>
                    <a:pt x="26" y="4"/>
                  </a:lnTo>
                  <a:lnTo>
                    <a:pt x="31" y="4"/>
                  </a:lnTo>
                  <a:lnTo>
                    <a:pt x="29" y="7"/>
                  </a:lnTo>
                  <a:lnTo>
                    <a:pt x="32" y="7"/>
                  </a:lnTo>
                  <a:lnTo>
                    <a:pt x="35" y="7"/>
                  </a:lnTo>
                  <a:lnTo>
                    <a:pt x="33" y="7"/>
                  </a:lnTo>
                  <a:lnTo>
                    <a:pt x="30" y="9"/>
                  </a:lnTo>
                  <a:lnTo>
                    <a:pt x="30" y="10"/>
                  </a:lnTo>
                  <a:lnTo>
                    <a:pt x="34" y="11"/>
                  </a:lnTo>
                  <a:lnTo>
                    <a:pt x="31" y="13"/>
                  </a:lnTo>
                  <a:lnTo>
                    <a:pt x="35" y="13"/>
                  </a:lnTo>
                  <a:lnTo>
                    <a:pt x="34" y="17"/>
                  </a:lnTo>
                  <a:lnTo>
                    <a:pt x="30" y="19"/>
                  </a:lnTo>
                  <a:lnTo>
                    <a:pt x="25" y="20"/>
                  </a:lnTo>
                  <a:lnTo>
                    <a:pt x="20" y="20"/>
                  </a:lnTo>
                  <a:lnTo>
                    <a:pt x="17" y="21"/>
                  </a:lnTo>
                  <a:lnTo>
                    <a:pt x="15" y="21"/>
                  </a:lnTo>
                  <a:lnTo>
                    <a:pt x="13" y="20"/>
                  </a:lnTo>
                  <a:lnTo>
                    <a:pt x="5" y="19"/>
                  </a:lnTo>
                  <a:lnTo>
                    <a:pt x="1" y="15"/>
                  </a:lnTo>
                  <a:lnTo>
                    <a:pt x="0" y="11"/>
                  </a:lnTo>
                  <a:lnTo>
                    <a:pt x="7" y="11"/>
                  </a:lnTo>
                  <a:lnTo>
                    <a:pt x="0" y="7"/>
                  </a:lnTo>
                  <a:lnTo>
                    <a:pt x="9" y="9"/>
                  </a:lnTo>
                  <a:lnTo>
                    <a:pt x="7" y="6"/>
                  </a:lnTo>
                  <a:lnTo>
                    <a:pt x="7" y="4"/>
                  </a:lnTo>
                  <a:lnTo>
                    <a:pt x="9" y="6"/>
                  </a:lnTo>
                  <a:lnTo>
                    <a:pt x="12" y="6"/>
                  </a:lnTo>
                  <a:lnTo>
                    <a:pt x="12" y="4"/>
                  </a:lnTo>
                  <a:lnTo>
                    <a:pt x="9" y="4"/>
                  </a:lnTo>
                  <a:lnTo>
                    <a:pt x="7" y="2"/>
                  </a:lnTo>
                  <a:lnTo>
                    <a:pt x="10" y="2"/>
                  </a:lnTo>
                  <a:lnTo>
                    <a:pt x="10" y="0"/>
                  </a:lnTo>
                  <a:lnTo>
                    <a:pt x="14" y="2"/>
                  </a:lnTo>
                </a:path>
              </a:pathLst>
            </a:custGeom>
            <a:solidFill>
              <a:srgbClr val="006000"/>
            </a:solidFill>
            <a:ln w="9525">
              <a:noFill/>
              <a:round/>
              <a:headEnd/>
              <a:tailEnd/>
            </a:ln>
          </p:spPr>
          <p:txBody>
            <a:bodyPr/>
            <a:lstStyle/>
            <a:p>
              <a:endParaRPr lang="en-US" dirty="0"/>
            </a:p>
          </p:txBody>
        </p:sp>
        <p:sp>
          <p:nvSpPr>
            <p:cNvPr id="10346" name="Freeform 605"/>
            <p:cNvSpPr>
              <a:spLocks/>
            </p:cNvSpPr>
            <p:nvPr/>
          </p:nvSpPr>
          <p:spPr bwMode="auto">
            <a:xfrm>
              <a:off x="4426" y="3721"/>
              <a:ext cx="7" cy="9"/>
            </a:xfrm>
            <a:custGeom>
              <a:avLst/>
              <a:gdLst>
                <a:gd name="T0" fmla="*/ 0 w 7"/>
                <a:gd name="T1" fmla="*/ 2 h 9"/>
                <a:gd name="T2" fmla="*/ 1 w 7"/>
                <a:gd name="T3" fmla="*/ 3 h 9"/>
                <a:gd name="T4" fmla="*/ 2 w 7"/>
                <a:gd name="T5" fmla="*/ 5 h 9"/>
                <a:gd name="T6" fmla="*/ 1 w 7"/>
                <a:gd name="T7" fmla="*/ 8 h 9"/>
                <a:gd name="T8" fmla="*/ 3 w 7"/>
                <a:gd name="T9" fmla="*/ 8 h 9"/>
                <a:gd name="T10" fmla="*/ 2 w 7"/>
                <a:gd name="T11" fmla="*/ 5 h 9"/>
                <a:gd name="T12" fmla="*/ 2 w 7"/>
                <a:gd name="T13" fmla="*/ 3 h 9"/>
                <a:gd name="T14" fmla="*/ 3 w 7"/>
                <a:gd name="T15" fmla="*/ 2 h 9"/>
                <a:gd name="T16" fmla="*/ 6 w 7"/>
                <a:gd name="T17" fmla="*/ 2 h 9"/>
                <a:gd name="T18" fmla="*/ 5 w 7"/>
                <a:gd name="T19" fmla="*/ 2 h 9"/>
                <a:gd name="T20" fmla="*/ 2 w 7"/>
                <a:gd name="T21" fmla="*/ 3 h 9"/>
                <a:gd name="T22" fmla="*/ 2 w 7"/>
                <a:gd name="T23" fmla="*/ 0 h 9"/>
                <a:gd name="T24" fmla="*/ 1 w 7"/>
                <a:gd name="T25" fmla="*/ 0 h 9"/>
                <a:gd name="T26" fmla="*/ 1 w 7"/>
                <a:gd name="T27" fmla="*/ 3 h 9"/>
                <a:gd name="T28" fmla="*/ 0 w 7"/>
                <a:gd name="T29" fmla="*/ 2 h 9"/>
                <a:gd name="T30" fmla="*/ 0 w 7"/>
                <a:gd name="T31" fmla="*/ 2 h 9"/>
                <a:gd name="T32" fmla="*/ 0 w 7"/>
                <a:gd name="T33" fmla="*/ 2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9"/>
                <a:gd name="T53" fmla="*/ 7 w 7"/>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9">
                  <a:moveTo>
                    <a:pt x="0" y="2"/>
                  </a:moveTo>
                  <a:lnTo>
                    <a:pt x="1" y="3"/>
                  </a:lnTo>
                  <a:lnTo>
                    <a:pt x="2" y="5"/>
                  </a:lnTo>
                  <a:lnTo>
                    <a:pt x="1" y="8"/>
                  </a:lnTo>
                  <a:lnTo>
                    <a:pt x="3" y="8"/>
                  </a:lnTo>
                  <a:lnTo>
                    <a:pt x="2" y="5"/>
                  </a:lnTo>
                  <a:lnTo>
                    <a:pt x="2" y="3"/>
                  </a:lnTo>
                  <a:lnTo>
                    <a:pt x="3" y="2"/>
                  </a:lnTo>
                  <a:lnTo>
                    <a:pt x="6" y="2"/>
                  </a:lnTo>
                  <a:lnTo>
                    <a:pt x="5" y="2"/>
                  </a:lnTo>
                  <a:lnTo>
                    <a:pt x="2" y="3"/>
                  </a:lnTo>
                  <a:lnTo>
                    <a:pt x="2" y="0"/>
                  </a:lnTo>
                  <a:lnTo>
                    <a:pt x="1" y="0"/>
                  </a:lnTo>
                  <a:lnTo>
                    <a:pt x="1" y="3"/>
                  </a:lnTo>
                  <a:lnTo>
                    <a:pt x="0" y="2"/>
                  </a:lnTo>
                </a:path>
              </a:pathLst>
            </a:custGeom>
            <a:solidFill>
              <a:srgbClr val="600000"/>
            </a:solidFill>
            <a:ln w="9216">
              <a:solidFill>
                <a:srgbClr val="600000"/>
              </a:solidFill>
              <a:round/>
              <a:headEnd/>
              <a:tailEnd/>
            </a:ln>
          </p:spPr>
          <p:txBody>
            <a:bodyPr/>
            <a:lstStyle/>
            <a:p>
              <a:endParaRPr lang="en-US" dirty="0"/>
            </a:p>
          </p:txBody>
        </p:sp>
        <p:sp>
          <p:nvSpPr>
            <p:cNvPr id="10347" name="Freeform 606"/>
            <p:cNvSpPr>
              <a:spLocks/>
            </p:cNvSpPr>
            <p:nvPr/>
          </p:nvSpPr>
          <p:spPr bwMode="auto">
            <a:xfrm>
              <a:off x="4425" y="3704"/>
              <a:ext cx="24" cy="22"/>
            </a:xfrm>
            <a:custGeom>
              <a:avLst/>
              <a:gdLst>
                <a:gd name="T0" fmla="*/ 6 w 24"/>
                <a:gd name="T1" fmla="*/ 2 h 22"/>
                <a:gd name="T2" fmla="*/ 9 w 24"/>
                <a:gd name="T3" fmla="*/ 2 h 22"/>
                <a:gd name="T4" fmla="*/ 9 w 24"/>
                <a:gd name="T5" fmla="*/ 0 h 22"/>
                <a:gd name="T6" fmla="*/ 11 w 24"/>
                <a:gd name="T7" fmla="*/ 4 h 22"/>
                <a:gd name="T8" fmla="*/ 13 w 24"/>
                <a:gd name="T9" fmla="*/ 2 h 22"/>
                <a:gd name="T10" fmla="*/ 16 w 24"/>
                <a:gd name="T11" fmla="*/ 2 h 22"/>
                <a:gd name="T12" fmla="*/ 15 w 24"/>
                <a:gd name="T13" fmla="*/ 4 h 22"/>
                <a:gd name="T14" fmla="*/ 15 w 24"/>
                <a:gd name="T15" fmla="*/ 4 h 22"/>
                <a:gd name="T16" fmla="*/ 14 w 24"/>
                <a:gd name="T17" fmla="*/ 6 h 22"/>
                <a:gd name="T18" fmla="*/ 16 w 24"/>
                <a:gd name="T19" fmla="*/ 4 h 22"/>
                <a:gd name="T20" fmla="*/ 16 w 24"/>
                <a:gd name="T21" fmla="*/ 7 h 22"/>
                <a:gd name="T22" fmla="*/ 17 w 24"/>
                <a:gd name="T23" fmla="*/ 6 h 22"/>
                <a:gd name="T24" fmla="*/ 20 w 24"/>
                <a:gd name="T25" fmla="*/ 4 h 22"/>
                <a:gd name="T26" fmla="*/ 19 w 24"/>
                <a:gd name="T27" fmla="*/ 7 h 22"/>
                <a:gd name="T28" fmla="*/ 21 w 24"/>
                <a:gd name="T29" fmla="*/ 7 h 22"/>
                <a:gd name="T30" fmla="*/ 23 w 24"/>
                <a:gd name="T31" fmla="*/ 7 h 22"/>
                <a:gd name="T32" fmla="*/ 21 w 24"/>
                <a:gd name="T33" fmla="*/ 9 h 22"/>
                <a:gd name="T34" fmla="*/ 20 w 24"/>
                <a:gd name="T35" fmla="*/ 10 h 22"/>
                <a:gd name="T36" fmla="*/ 20 w 24"/>
                <a:gd name="T37" fmla="*/ 11 h 22"/>
                <a:gd name="T38" fmla="*/ 23 w 24"/>
                <a:gd name="T39" fmla="*/ 11 h 22"/>
                <a:gd name="T40" fmla="*/ 20 w 24"/>
                <a:gd name="T41" fmla="*/ 14 h 22"/>
                <a:gd name="T42" fmla="*/ 23 w 24"/>
                <a:gd name="T43" fmla="*/ 14 h 22"/>
                <a:gd name="T44" fmla="*/ 23 w 24"/>
                <a:gd name="T45" fmla="*/ 17 h 22"/>
                <a:gd name="T46" fmla="*/ 20 w 24"/>
                <a:gd name="T47" fmla="*/ 19 h 22"/>
                <a:gd name="T48" fmla="*/ 17 w 24"/>
                <a:gd name="T49" fmla="*/ 20 h 22"/>
                <a:gd name="T50" fmla="*/ 13 w 24"/>
                <a:gd name="T51" fmla="*/ 21 h 22"/>
                <a:gd name="T52" fmla="*/ 10 w 24"/>
                <a:gd name="T53" fmla="*/ 21 h 22"/>
                <a:gd name="T54" fmla="*/ 9 w 24"/>
                <a:gd name="T55" fmla="*/ 21 h 22"/>
                <a:gd name="T56" fmla="*/ 6 w 24"/>
                <a:gd name="T57" fmla="*/ 21 h 22"/>
                <a:gd name="T58" fmla="*/ 2 w 24"/>
                <a:gd name="T59" fmla="*/ 19 h 22"/>
                <a:gd name="T60" fmla="*/ 1 w 24"/>
                <a:gd name="T61" fmla="*/ 15 h 22"/>
                <a:gd name="T62" fmla="*/ 0 w 24"/>
                <a:gd name="T63" fmla="*/ 12 h 22"/>
                <a:gd name="T64" fmla="*/ 2 w 24"/>
                <a:gd name="T65" fmla="*/ 12 h 22"/>
                <a:gd name="T66" fmla="*/ 0 w 24"/>
                <a:gd name="T67" fmla="*/ 10 h 22"/>
                <a:gd name="T68" fmla="*/ 4 w 24"/>
                <a:gd name="T69" fmla="*/ 10 h 22"/>
                <a:gd name="T70" fmla="*/ 2 w 24"/>
                <a:gd name="T71" fmla="*/ 7 h 22"/>
                <a:gd name="T72" fmla="*/ 2 w 24"/>
                <a:gd name="T73" fmla="*/ 4 h 22"/>
                <a:gd name="T74" fmla="*/ 3 w 24"/>
                <a:gd name="T75" fmla="*/ 6 h 22"/>
                <a:gd name="T76" fmla="*/ 5 w 24"/>
                <a:gd name="T77" fmla="*/ 6 h 22"/>
                <a:gd name="T78" fmla="*/ 6 w 24"/>
                <a:gd name="T79" fmla="*/ 6 h 22"/>
                <a:gd name="T80" fmla="*/ 4 w 24"/>
                <a:gd name="T81" fmla="*/ 4 h 22"/>
                <a:gd name="T82" fmla="*/ 3 w 24"/>
                <a:gd name="T83" fmla="*/ 2 h 22"/>
                <a:gd name="T84" fmla="*/ 4 w 24"/>
                <a:gd name="T85" fmla="*/ 4 h 22"/>
                <a:gd name="T86" fmla="*/ 4 w 24"/>
                <a:gd name="T87" fmla="*/ 0 h 22"/>
                <a:gd name="T88" fmla="*/ 6 w 24"/>
                <a:gd name="T89" fmla="*/ 2 h 22"/>
                <a:gd name="T90" fmla="*/ 6 w 24"/>
                <a:gd name="T91" fmla="*/ 2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22"/>
                <a:gd name="T140" fmla="*/ 24 w 24"/>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22">
                  <a:moveTo>
                    <a:pt x="6" y="2"/>
                  </a:moveTo>
                  <a:lnTo>
                    <a:pt x="9" y="2"/>
                  </a:lnTo>
                  <a:lnTo>
                    <a:pt x="9" y="0"/>
                  </a:lnTo>
                  <a:lnTo>
                    <a:pt x="11" y="4"/>
                  </a:lnTo>
                  <a:lnTo>
                    <a:pt x="13" y="2"/>
                  </a:lnTo>
                  <a:lnTo>
                    <a:pt x="16" y="2"/>
                  </a:lnTo>
                  <a:lnTo>
                    <a:pt x="15" y="4"/>
                  </a:lnTo>
                  <a:lnTo>
                    <a:pt x="14" y="6"/>
                  </a:lnTo>
                  <a:lnTo>
                    <a:pt x="16" y="4"/>
                  </a:lnTo>
                  <a:lnTo>
                    <a:pt x="16" y="7"/>
                  </a:lnTo>
                  <a:lnTo>
                    <a:pt x="17" y="6"/>
                  </a:lnTo>
                  <a:lnTo>
                    <a:pt x="20" y="4"/>
                  </a:lnTo>
                  <a:lnTo>
                    <a:pt x="19" y="7"/>
                  </a:lnTo>
                  <a:lnTo>
                    <a:pt x="21" y="7"/>
                  </a:lnTo>
                  <a:lnTo>
                    <a:pt x="23" y="7"/>
                  </a:lnTo>
                  <a:lnTo>
                    <a:pt x="21" y="9"/>
                  </a:lnTo>
                  <a:lnTo>
                    <a:pt x="20" y="10"/>
                  </a:lnTo>
                  <a:lnTo>
                    <a:pt x="20" y="11"/>
                  </a:lnTo>
                  <a:lnTo>
                    <a:pt x="23" y="11"/>
                  </a:lnTo>
                  <a:lnTo>
                    <a:pt x="20" y="14"/>
                  </a:lnTo>
                  <a:lnTo>
                    <a:pt x="23" y="14"/>
                  </a:lnTo>
                  <a:lnTo>
                    <a:pt x="23" y="17"/>
                  </a:lnTo>
                  <a:lnTo>
                    <a:pt x="20" y="19"/>
                  </a:lnTo>
                  <a:lnTo>
                    <a:pt x="17" y="20"/>
                  </a:lnTo>
                  <a:lnTo>
                    <a:pt x="13" y="21"/>
                  </a:lnTo>
                  <a:lnTo>
                    <a:pt x="10" y="21"/>
                  </a:lnTo>
                  <a:lnTo>
                    <a:pt x="9" y="21"/>
                  </a:lnTo>
                  <a:lnTo>
                    <a:pt x="6" y="21"/>
                  </a:lnTo>
                  <a:lnTo>
                    <a:pt x="2" y="19"/>
                  </a:lnTo>
                  <a:lnTo>
                    <a:pt x="1" y="15"/>
                  </a:lnTo>
                  <a:lnTo>
                    <a:pt x="0" y="12"/>
                  </a:lnTo>
                  <a:lnTo>
                    <a:pt x="2" y="12"/>
                  </a:lnTo>
                  <a:lnTo>
                    <a:pt x="0" y="10"/>
                  </a:lnTo>
                  <a:lnTo>
                    <a:pt x="4" y="10"/>
                  </a:lnTo>
                  <a:lnTo>
                    <a:pt x="2" y="7"/>
                  </a:lnTo>
                  <a:lnTo>
                    <a:pt x="2" y="4"/>
                  </a:lnTo>
                  <a:lnTo>
                    <a:pt x="3" y="6"/>
                  </a:lnTo>
                  <a:lnTo>
                    <a:pt x="5" y="6"/>
                  </a:lnTo>
                  <a:lnTo>
                    <a:pt x="6" y="6"/>
                  </a:lnTo>
                  <a:lnTo>
                    <a:pt x="4" y="4"/>
                  </a:lnTo>
                  <a:lnTo>
                    <a:pt x="3" y="2"/>
                  </a:lnTo>
                  <a:lnTo>
                    <a:pt x="4" y="4"/>
                  </a:lnTo>
                  <a:lnTo>
                    <a:pt x="4" y="0"/>
                  </a:lnTo>
                  <a:lnTo>
                    <a:pt x="6" y="2"/>
                  </a:lnTo>
                </a:path>
              </a:pathLst>
            </a:custGeom>
            <a:solidFill>
              <a:srgbClr val="006000"/>
            </a:solidFill>
            <a:ln w="9525">
              <a:noFill/>
              <a:round/>
              <a:headEnd/>
              <a:tailEnd/>
            </a:ln>
          </p:spPr>
          <p:txBody>
            <a:bodyPr/>
            <a:lstStyle/>
            <a:p>
              <a:endParaRPr lang="en-US" dirty="0"/>
            </a:p>
          </p:txBody>
        </p:sp>
        <p:sp>
          <p:nvSpPr>
            <p:cNvPr id="10348" name="Freeform 607"/>
            <p:cNvSpPr>
              <a:spLocks/>
            </p:cNvSpPr>
            <p:nvPr/>
          </p:nvSpPr>
          <p:spPr bwMode="auto">
            <a:xfrm>
              <a:off x="4434" y="3721"/>
              <a:ext cx="6" cy="9"/>
            </a:xfrm>
            <a:custGeom>
              <a:avLst/>
              <a:gdLst>
                <a:gd name="T0" fmla="*/ 0 w 6"/>
                <a:gd name="T1" fmla="*/ 3 h 9"/>
                <a:gd name="T2" fmla="*/ 0 w 6"/>
                <a:gd name="T3" fmla="*/ 3 h 9"/>
                <a:gd name="T4" fmla="*/ 0 w 6"/>
                <a:gd name="T5" fmla="*/ 6 h 9"/>
                <a:gd name="T6" fmla="*/ 0 w 6"/>
                <a:gd name="T7" fmla="*/ 8 h 9"/>
                <a:gd name="T8" fmla="*/ 2 w 6"/>
                <a:gd name="T9" fmla="*/ 8 h 9"/>
                <a:gd name="T10" fmla="*/ 2 w 6"/>
                <a:gd name="T11" fmla="*/ 6 h 9"/>
                <a:gd name="T12" fmla="*/ 2 w 6"/>
                <a:gd name="T13" fmla="*/ 3 h 9"/>
                <a:gd name="T14" fmla="*/ 3 w 6"/>
                <a:gd name="T15" fmla="*/ 3 h 9"/>
                <a:gd name="T16" fmla="*/ 5 w 6"/>
                <a:gd name="T17" fmla="*/ 2 h 9"/>
                <a:gd name="T18" fmla="*/ 4 w 6"/>
                <a:gd name="T19" fmla="*/ 2 h 9"/>
                <a:gd name="T20" fmla="*/ 1 w 6"/>
                <a:gd name="T21" fmla="*/ 3 h 9"/>
                <a:gd name="T22" fmla="*/ 1 w 6"/>
                <a:gd name="T23" fmla="*/ 0 h 9"/>
                <a:gd name="T24" fmla="*/ 0 w 6"/>
                <a:gd name="T25" fmla="*/ 0 h 9"/>
                <a:gd name="T26" fmla="*/ 0 w 6"/>
                <a:gd name="T27" fmla="*/ 3 h 9"/>
                <a:gd name="T28" fmla="*/ 0 w 6"/>
                <a:gd name="T29" fmla="*/ 3 h 9"/>
                <a:gd name="T30" fmla="*/ 0 w 6"/>
                <a:gd name="T31" fmla="*/ 3 h 9"/>
                <a:gd name="T32" fmla="*/ 0 w 6"/>
                <a:gd name="T33" fmla="*/ 3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0" y="3"/>
                  </a:moveTo>
                  <a:lnTo>
                    <a:pt x="0" y="3"/>
                  </a:lnTo>
                  <a:lnTo>
                    <a:pt x="0" y="6"/>
                  </a:lnTo>
                  <a:lnTo>
                    <a:pt x="0" y="8"/>
                  </a:lnTo>
                  <a:lnTo>
                    <a:pt x="2" y="8"/>
                  </a:lnTo>
                  <a:lnTo>
                    <a:pt x="2" y="6"/>
                  </a:lnTo>
                  <a:lnTo>
                    <a:pt x="2" y="3"/>
                  </a:lnTo>
                  <a:lnTo>
                    <a:pt x="3" y="3"/>
                  </a:lnTo>
                  <a:lnTo>
                    <a:pt x="5" y="2"/>
                  </a:lnTo>
                  <a:lnTo>
                    <a:pt x="4" y="2"/>
                  </a:lnTo>
                  <a:lnTo>
                    <a:pt x="1" y="3"/>
                  </a:lnTo>
                  <a:lnTo>
                    <a:pt x="1" y="0"/>
                  </a:lnTo>
                  <a:lnTo>
                    <a:pt x="0" y="0"/>
                  </a:lnTo>
                  <a:lnTo>
                    <a:pt x="0" y="3"/>
                  </a:lnTo>
                </a:path>
              </a:pathLst>
            </a:custGeom>
            <a:solidFill>
              <a:srgbClr val="006000"/>
            </a:solidFill>
            <a:ln w="9525">
              <a:noFill/>
              <a:round/>
              <a:headEnd/>
              <a:tailEnd/>
            </a:ln>
          </p:spPr>
          <p:txBody>
            <a:bodyPr/>
            <a:lstStyle/>
            <a:p>
              <a:endParaRPr lang="en-US" dirty="0"/>
            </a:p>
          </p:txBody>
        </p:sp>
        <p:sp>
          <p:nvSpPr>
            <p:cNvPr id="10349" name="Freeform 608"/>
            <p:cNvSpPr>
              <a:spLocks/>
            </p:cNvSpPr>
            <p:nvPr/>
          </p:nvSpPr>
          <p:spPr bwMode="auto">
            <a:xfrm>
              <a:off x="4438" y="3708"/>
              <a:ext cx="24" cy="22"/>
            </a:xfrm>
            <a:custGeom>
              <a:avLst/>
              <a:gdLst>
                <a:gd name="T0" fmla="*/ 7 w 24"/>
                <a:gd name="T1" fmla="*/ 0 h 22"/>
                <a:gd name="T2" fmla="*/ 10 w 24"/>
                <a:gd name="T3" fmla="*/ 0 h 22"/>
                <a:gd name="T4" fmla="*/ 10 w 24"/>
                <a:gd name="T5" fmla="*/ 0 h 22"/>
                <a:gd name="T6" fmla="*/ 11 w 24"/>
                <a:gd name="T7" fmla="*/ 0 h 22"/>
                <a:gd name="T8" fmla="*/ 11 w 24"/>
                <a:gd name="T9" fmla="*/ 0 h 22"/>
                <a:gd name="T10" fmla="*/ 15 w 24"/>
                <a:gd name="T11" fmla="*/ 0 h 22"/>
                <a:gd name="T12" fmla="*/ 15 w 24"/>
                <a:gd name="T13" fmla="*/ 2 h 22"/>
                <a:gd name="T14" fmla="*/ 12 w 24"/>
                <a:gd name="T15" fmla="*/ 2 h 22"/>
                <a:gd name="T16" fmla="*/ 12 w 24"/>
                <a:gd name="T17" fmla="*/ 3 h 22"/>
                <a:gd name="T18" fmla="*/ 15 w 24"/>
                <a:gd name="T19" fmla="*/ 3 h 22"/>
                <a:gd name="T20" fmla="*/ 15 w 24"/>
                <a:gd name="T21" fmla="*/ 5 h 22"/>
                <a:gd name="T22" fmla="*/ 16 w 24"/>
                <a:gd name="T23" fmla="*/ 3 h 22"/>
                <a:gd name="T24" fmla="*/ 19 w 24"/>
                <a:gd name="T25" fmla="*/ 3 h 22"/>
                <a:gd name="T26" fmla="*/ 18 w 24"/>
                <a:gd name="T27" fmla="*/ 6 h 22"/>
                <a:gd name="T28" fmla="*/ 21 w 24"/>
                <a:gd name="T29" fmla="*/ 6 h 22"/>
                <a:gd name="T30" fmla="*/ 23 w 24"/>
                <a:gd name="T31" fmla="*/ 6 h 22"/>
                <a:gd name="T32" fmla="*/ 22 w 24"/>
                <a:gd name="T33" fmla="*/ 7 h 22"/>
                <a:gd name="T34" fmla="*/ 19 w 24"/>
                <a:gd name="T35" fmla="*/ 8 h 22"/>
                <a:gd name="T36" fmla="*/ 19 w 24"/>
                <a:gd name="T37" fmla="*/ 9 h 22"/>
                <a:gd name="T38" fmla="*/ 22 w 24"/>
                <a:gd name="T39" fmla="*/ 9 h 22"/>
                <a:gd name="T40" fmla="*/ 20 w 24"/>
                <a:gd name="T41" fmla="*/ 13 h 22"/>
                <a:gd name="T42" fmla="*/ 23 w 24"/>
                <a:gd name="T43" fmla="*/ 13 h 22"/>
                <a:gd name="T44" fmla="*/ 22 w 24"/>
                <a:gd name="T45" fmla="*/ 16 h 22"/>
                <a:gd name="T46" fmla="*/ 19 w 24"/>
                <a:gd name="T47" fmla="*/ 17 h 22"/>
                <a:gd name="T48" fmla="*/ 16 w 24"/>
                <a:gd name="T49" fmla="*/ 18 h 22"/>
                <a:gd name="T50" fmla="*/ 11 w 24"/>
                <a:gd name="T51" fmla="*/ 21 h 22"/>
                <a:gd name="T52" fmla="*/ 11 w 24"/>
                <a:gd name="T53" fmla="*/ 21 h 22"/>
                <a:gd name="T54" fmla="*/ 10 w 24"/>
                <a:gd name="T55" fmla="*/ 21 h 22"/>
                <a:gd name="T56" fmla="*/ 7 w 24"/>
                <a:gd name="T57" fmla="*/ 19 h 22"/>
                <a:gd name="T58" fmla="*/ 2 w 24"/>
                <a:gd name="T59" fmla="*/ 17 h 22"/>
                <a:gd name="T60" fmla="*/ 1 w 24"/>
                <a:gd name="T61" fmla="*/ 15 h 22"/>
                <a:gd name="T62" fmla="*/ 0 w 24"/>
                <a:gd name="T63" fmla="*/ 9 h 22"/>
                <a:gd name="T64" fmla="*/ 3 w 24"/>
                <a:gd name="T65" fmla="*/ 10 h 22"/>
                <a:gd name="T66" fmla="*/ 0 w 24"/>
                <a:gd name="T67" fmla="*/ 8 h 22"/>
                <a:gd name="T68" fmla="*/ 5 w 24"/>
                <a:gd name="T69" fmla="*/ 8 h 22"/>
                <a:gd name="T70" fmla="*/ 3 w 24"/>
                <a:gd name="T71" fmla="*/ 5 h 22"/>
                <a:gd name="T72" fmla="*/ 3 w 24"/>
                <a:gd name="T73" fmla="*/ 3 h 22"/>
                <a:gd name="T74" fmla="*/ 5 w 24"/>
                <a:gd name="T75" fmla="*/ 3 h 22"/>
                <a:gd name="T76" fmla="*/ 7 w 24"/>
                <a:gd name="T77" fmla="*/ 3 h 22"/>
                <a:gd name="T78" fmla="*/ 7 w 24"/>
                <a:gd name="T79" fmla="*/ 3 h 22"/>
                <a:gd name="T80" fmla="*/ 5 w 24"/>
                <a:gd name="T81" fmla="*/ 2 h 22"/>
                <a:gd name="T82" fmla="*/ 4 w 24"/>
                <a:gd name="T83" fmla="*/ 0 h 22"/>
                <a:gd name="T84" fmla="*/ 6 w 24"/>
                <a:gd name="T85" fmla="*/ 0 h 22"/>
                <a:gd name="T86" fmla="*/ 6 w 24"/>
                <a:gd name="T87" fmla="*/ 0 h 22"/>
                <a:gd name="T88" fmla="*/ 7 w 24"/>
                <a:gd name="T89" fmla="*/ 0 h 22"/>
                <a:gd name="T90" fmla="*/ 7 w 24"/>
                <a:gd name="T91" fmla="*/ 0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22"/>
                <a:gd name="T140" fmla="*/ 24 w 24"/>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22">
                  <a:moveTo>
                    <a:pt x="7" y="0"/>
                  </a:moveTo>
                  <a:lnTo>
                    <a:pt x="10" y="0"/>
                  </a:lnTo>
                  <a:lnTo>
                    <a:pt x="11" y="0"/>
                  </a:lnTo>
                  <a:lnTo>
                    <a:pt x="15" y="0"/>
                  </a:lnTo>
                  <a:lnTo>
                    <a:pt x="15" y="2"/>
                  </a:lnTo>
                  <a:lnTo>
                    <a:pt x="12" y="2"/>
                  </a:lnTo>
                  <a:lnTo>
                    <a:pt x="12" y="3"/>
                  </a:lnTo>
                  <a:lnTo>
                    <a:pt x="15" y="3"/>
                  </a:lnTo>
                  <a:lnTo>
                    <a:pt x="15" y="5"/>
                  </a:lnTo>
                  <a:lnTo>
                    <a:pt x="16" y="3"/>
                  </a:lnTo>
                  <a:lnTo>
                    <a:pt x="19" y="3"/>
                  </a:lnTo>
                  <a:lnTo>
                    <a:pt x="18" y="6"/>
                  </a:lnTo>
                  <a:lnTo>
                    <a:pt x="21" y="6"/>
                  </a:lnTo>
                  <a:lnTo>
                    <a:pt x="23" y="6"/>
                  </a:lnTo>
                  <a:lnTo>
                    <a:pt x="22" y="7"/>
                  </a:lnTo>
                  <a:lnTo>
                    <a:pt x="19" y="8"/>
                  </a:lnTo>
                  <a:lnTo>
                    <a:pt x="19" y="9"/>
                  </a:lnTo>
                  <a:lnTo>
                    <a:pt x="22" y="9"/>
                  </a:lnTo>
                  <a:lnTo>
                    <a:pt x="20" y="13"/>
                  </a:lnTo>
                  <a:lnTo>
                    <a:pt x="23" y="13"/>
                  </a:lnTo>
                  <a:lnTo>
                    <a:pt x="22" y="16"/>
                  </a:lnTo>
                  <a:lnTo>
                    <a:pt x="19" y="17"/>
                  </a:lnTo>
                  <a:lnTo>
                    <a:pt x="16" y="18"/>
                  </a:lnTo>
                  <a:lnTo>
                    <a:pt x="11" y="21"/>
                  </a:lnTo>
                  <a:lnTo>
                    <a:pt x="10" y="21"/>
                  </a:lnTo>
                  <a:lnTo>
                    <a:pt x="7" y="19"/>
                  </a:lnTo>
                  <a:lnTo>
                    <a:pt x="2" y="17"/>
                  </a:lnTo>
                  <a:lnTo>
                    <a:pt x="1" y="15"/>
                  </a:lnTo>
                  <a:lnTo>
                    <a:pt x="0" y="9"/>
                  </a:lnTo>
                  <a:lnTo>
                    <a:pt x="3" y="10"/>
                  </a:lnTo>
                  <a:lnTo>
                    <a:pt x="0" y="8"/>
                  </a:lnTo>
                  <a:lnTo>
                    <a:pt x="5" y="8"/>
                  </a:lnTo>
                  <a:lnTo>
                    <a:pt x="3" y="5"/>
                  </a:lnTo>
                  <a:lnTo>
                    <a:pt x="3" y="3"/>
                  </a:lnTo>
                  <a:lnTo>
                    <a:pt x="5" y="3"/>
                  </a:lnTo>
                  <a:lnTo>
                    <a:pt x="7" y="3"/>
                  </a:lnTo>
                  <a:lnTo>
                    <a:pt x="5" y="2"/>
                  </a:lnTo>
                  <a:lnTo>
                    <a:pt x="4" y="0"/>
                  </a:lnTo>
                  <a:lnTo>
                    <a:pt x="6" y="0"/>
                  </a:lnTo>
                  <a:lnTo>
                    <a:pt x="7" y="0"/>
                  </a:lnTo>
                </a:path>
              </a:pathLst>
            </a:custGeom>
            <a:solidFill>
              <a:srgbClr val="006000"/>
            </a:solidFill>
            <a:ln w="9525">
              <a:noFill/>
              <a:round/>
              <a:headEnd/>
              <a:tailEnd/>
            </a:ln>
          </p:spPr>
          <p:txBody>
            <a:bodyPr/>
            <a:lstStyle/>
            <a:p>
              <a:endParaRPr lang="en-US" dirty="0"/>
            </a:p>
          </p:txBody>
        </p:sp>
        <p:sp>
          <p:nvSpPr>
            <p:cNvPr id="10350" name="Freeform 609"/>
            <p:cNvSpPr>
              <a:spLocks/>
            </p:cNvSpPr>
            <p:nvPr/>
          </p:nvSpPr>
          <p:spPr bwMode="auto">
            <a:xfrm>
              <a:off x="4446" y="3724"/>
              <a:ext cx="5" cy="8"/>
            </a:xfrm>
            <a:custGeom>
              <a:avLst/>
              <a:gdLst>
                <a:gd name="T0" fmla="*/ 2 w 5"/>
                <a:gd name="T1" fmla="*/ 1 h 8"/>
                <a:gd name="T2" fmla="*/ 2 w 5"/>
                <a:gd name="T3" fmla="*/ 2 h 8"/>
                <a:gd name="T4" fmla="*/ 3 w 5"/>
                <a:gd name="T5" fmla="*/ 6 h 8"/>
                <a:gd name="T6" fmla="*/ 3 w 5"/>
                <a:gd name="T7" fmla="*/ 7 h 8"/>
                <a:gd name="T8" fmla="*/ 3 w 5"/>
                <a:gd name="T9" fmla="*/ 7 h 8"/>
                <a:gd name="T10" fmla="*/ 3 w 5"/>
                <a:gd name="T11" fmla="*/ 6 h 8"/>
                <a:gd name="T12" fmla="*/ 3 w 5"/>
                <a:gd name="T13" fmla="*/ 2 h 8"/>
                <a:gd name="T14" fmla="*/ 3 w 5"/>
                <a:gd name="T15" fmla="*/ 1 h 8"/>
                <a:gd name="T16" fmla="*/ 4 w 5"/>
                <a:gd name="T17" fmla="*/ 1 h 8"/>
                <a:gd name="T18" fmla="*/ 3 w 5"/>
                <a:gd name="T19" fmla="*/ 1 h 8"/>
                <a:gd name="T20" fmla="*/ 3 w 5"/>
                <a:gd name="T21" fmla="*/ 2 h 8"/>
                <a:gd name="T22" fmla="*/ 3 w 5"/>
                <a:gd name="T23" fmla="*/ 0 h 8"/>
                <a:gd name="T24" fmla="*/ 2 w 5"/>
                <a:gd name="T25" fmla="*/ 0 h 8"/>
                <a:gd name="T26" fmla="*/ 2 w 5"/>
                <a:gd name="T27" fmla="*/ 2 h 8"/>
                <a:gd name="T28" fmla="*/ 0 w 5"/>
                <a:gd name="T29" fmla="*/ 1 h 8"/>
                <a:gd name="T30" fmla="*/ 2 w 5"/>
                <a:gd name="T31" fmla="*/ 1 h 8"/>
                <a:gd name="T32" fmla="*/ 2 w 5"/>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8"/>
                <a:gd name="T53" fmla="*/ 5 w 5"/>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8">
                  <a:moveTo>
                    <a:pt x="2" y="1"/>
                  </a:moveTo>
                  <a:lnTo>
                    <a:pt x="2" y="2"/>
                  </a:lnTo>
                  <a:lnTo>
                    <a:pt x="3" y="6"/>
                  </a:lnTo>
                  <a:lnTo>
                    <a:pt x="3" y="7"/>
                  </a:lnTo>
                  <a:lnTo>
                    <a:pt x="3" y="6"/>
                  </a:lnTo>
                  <a:lnTo>
                    <a:pt x="3" y="2"/>
                  </a:lnTo>
                  <a:lnTo>
                    <a:pt x="3" y="1"/>
                  </a:lnTo>
                  <a:lnTo>
                    <a:pt x="4" y="1"/>
                  </a:lnTo>
                  <a:lnTo>
                    <a:pt x="3" y="1"/>
                  </a:lnTo>
                  <a:lnTo>
                    <a:pt x="3" y="2"/>
                  </a:lnTo>
                  <a:lnTo>
                    <a:pt x="3" y="0"/>
                  </a:lnTo>
                  <a:lnTo>
                    <a:pt x="2" y="0"/>
                  </a:lnTo>
                  <a:lnTo>
                    <a:pt x="2" y="2"/>
                  </a:lnTo>
                  <a:lnTo>
                    <a:pt x="0" y="1"/>
                  </a:lnTo>
                  <a:lnTo>
                    <a:pt x="2" y="1"/>
                  </a:lnTo>
                </a:path>
              </a:pathLst>
            </a:custGeom>
            <a:solidFill>
              <a:srgbClr val="600000"/>
            </a:solidFill>
            <a:ln w="9216">
              <a:solidFill>
                <a:srgbClr val="600000"/>
              </a:solidFill>
              <a:round/>
              <a:headEnd/>
              <a:tailEnd/>
            </a:ln>
          </p:spPr>
          <p:txBody>
            <a:bodyPr/>
            <a:lstStyle/>
            <a:p>
              <a:endParaRPr lang="en-US" dirty="0"/>
            </a:p>
          </p:txBody>
        </p:sp>
        <p:sp>
          <p:nvSpPr>
            <p:cNvPr id="10351" name="Freeform 610"/>
            <p:cNvSpPr>
              <a:spLocks/>
            </p:cNvSpPr>
            <p:nvPr/>
          </p:nvSpPr>
          <p:spPr bwMode="auto">
            <a:xfrm>
              <a:off x="4457" y="3730"/>
              <a:ext cx="20" cy="10"/>
            </a:xfrm>
            <a:custGeom>
              <a:avLst/>
              <a:gdLst>
                <a:gd name="T0" fmla="*/ 8 w 20"/>
                <a:gd name="T1" fmla="*/ 0 h 10"/>
                <a:gd name="T2" fmla="*/ 4 w 20"/>
                <a:gd name="T3" fmla="*/ 0 h 10"/>
                <a:gd name="T4" fmla="*/ 0 w 20"/>
                <a:gd name="T5" fmla="*/ 2 h 10"/>
                <a:gd name="T6" fmla="*/ 7 w 20"/>
                <a:gd name="T7" fmla="*/ 8 h 10"/>
                <a:gd name="T8" fmla="*/ 17 w 20"/>
                <a:gd name="T9" fmla="*/ 9 h 10"/>
                <a:gd name="T10" fmla="*/ 19 w 20"/>
                <a:gd name="T11" fmla="*/ 3 h 10"/>
                <a:gd name="T12" fmla="*/ 12 w 20"/>
                <a:gd name="T13" fmla="*/ 0 h 10"/>
                <a:gd name="T14" fmla="*/ 8 w 20"/>
                <a:gd name="T15" fmla="*/ 0 h 10"/>
                <a:gd name="T16" fmla="*/ 8 w 2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0"/>
                <a:gd name="T29" fmla="*/ 20 w 2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0">
                  <a:moveTo>
                    <a:pt x="8" y="0"/>
                  </a:moveTo>
                  <a:lnTo>
                    <a:pt x="4" y="0"/>
                  </a:lnTo>
                  <a:lnTo>
                    <a:pt x="0" y="2"/>
                  </a:lnTo>
                  <a:lnTo>
                    <a:pt x="7" y="8"/>
                  </a:lnTo>
                  <a:lnTo>
                    <a:pt x="17" y="9"/>
                  </a:lnTo>
                  <a:lnTo>
                    <a:pt x="19" y="3"/>
                  </a:lnTo>
                  <a:lnTo>
                    <a:pt x="12" y="0"/>
                  </a:lnTo>
                  <a:lnTo>
                    <a:pt x="8" y="0"/>
                  </a:lnTo>
                </a:path>
              </a:pathLst>
            </a:custGeom>
            <a:solidFill>
              <a:srgbClr val="808080"/>
            </a:solidFill>
            <a:ln w="9216">
              <a:solidFill>
                <a:srgbClr val="808080"/>
              </a:solidFill>
              <a:round/>
              <a:headEnd/>
              <a:tailEnd/>
            </a:ln>
          </p:spPr>
          <p:txBody>
            <a:bodyPr/>
            <a:lstStyle/>
            <a:p>
              <a:endParaRPr lang="en-US" dirty="0"/>
            </a:p>
          </p:txBody>
        </p:sp>
        <p:sp>
          <p:nvSpPr>
            <p:cNvPr id="10352" name="Freeform 611"/>
            <p:cNvSpPr>
              <a:spLocks/>
            </p:cNvSpPr>
            <p:nvPr/>
          </p:nvSpPr>
          <p:spPr bwMode="auto">
            <a:xfrm>
              <a:off x="4462" y="3692"/>
              <a:ext cx="18" cy="33"/>
            </a:xfrm>
            <a:custGeom>
              <a:avLst/>
              <a:gdLst>
                <a:gd name="T0" fmla="*/ 5 w 18"/>
                <a:gd name="T1" fmla="*/ 2 h 33"/>
                <a:gd name="T2" fmla="*/ 6 w 18"/>
                <a:gd name="T3" fmla="*/ 2 h 33"/>
                <a:gd name="T4" fmla="*/ 7 w 18"/>
                <a:gd name="T5" fmla="*/ 0 h 33"/>
                <a:gd name="T6" fmla="*/ 7 w 18"/>
                <a:gd name="T7" fmla="*/ 4 h 33"/>
                <a:gd name="T8" fmla="*/ 8 w 18"/>
                <a:gd name="T9" fmla="*/ 2 h 33"/>
                <a:gd name="T10" fmla="*/ 9 w 18"/>
                <a:gd name="T11" fmla="*/ 0 h 33"/>
                <a:gd name="T12" fmla="*/ 9 w 18"/>
                <a:gd name="T13" fmla="*/ 4 h 33"/>
                <a:gd name="T14" fmla="*/ 9 w 18"/>
                <a:gd name="T15" fmla="*/ 7 h 33"/>
                <a:gd name="T16" fmla="*/ 9 w 18"/>
                <a:gd name="T17" fmla="*/ 7 h 33"/>
                <a:gd name="T18" fmla="*/ 9 w 18"/>
                <a:gd name="T19" fmla="*/ 10 h 33"/>
                <a:gd name="T20" fmla="*/ 9 w 18"/>
                <a:gd name="T21" fmla="*/ 12 h 33"/>
                <a:gd name="T22" fmla="*/ 12 w 18"/>
                <a:gd name="T23" fmla="*/ 12 h 33"/>
                <a:gd name="T24" fmla="*/ 17 w 18"/>
                <a:gd name="T25" fmla="*/ 7 h 33"/>
                <a:gd name="T26" fmla="*/ 17 w 18"/>
                <a:gd name="T27" fmla="*/ 7 h 33"/>
                <a:gd name="T28" fmla="*/ 17 w 18"/>
                <a:gd name="T29" fmla="*/ 9 h 33"/>
                <a:gd name="T30" fmla="*/ 16 w 18"/>
                <a:gd name="T31" fmla="*/ 12 h 33"/>
                <a:gd name="T32" fmla="*/ 14 w 18"/>
                <a:gd name="T33" fmla="*/ 14 h 33"/>
                <a:gd name="T34" fmla="*/ 12 w 18"/>
                <a:gd name="T35" fmla="*/ 16 h 33"/>
                <a:gd name="T36" fmla="*/ 12 w 18"/>
                <a:gd name="T37" fmla="*/ 16 h 33"/>
                <a:gd name="T38" fmla="*/ 13 w 18"/>
                <a:gd name="T39" fmla="*/ 19 h 33"/>
                <a:gd name="T40" fmla="*/ 13 w 18"/>
                <a:gd name="T41" fmla="*/ 23 h 33"/>
                <a:gd name="T42" fmla="*/ 17 w 18"/>
                <a:gd name="T43" fmla="*/ 22 h 33"/>
                <a:gd name="T44" fmla="*/ 14 w 18"/>
                <a:gd name="T45" fmla="*/ 24 h 33"/>
                <a:gd name="T46" fmla="*/ 12 w 18"/>
                <a:gd name="T47" fmla="*/ 27 h 33"/>
                <a:gd name="T48" fmla="*/ 10 w 18"/>
                <a:gd name="T49" fmla="*/ 29 h 33"/>
                <a:gd name="T50" fmla="*/ 8 w 18"/>
                <a:gd name="T51" fmla="*/ 31 h 33"/>
                <a:gd name="T52" fmla="*/ 7 w 18"/>
                <a:gd name="T53" fmla="*/ 32 h 33"/>
                <a:gd name="T54" fmla="*/ 6 w 18"/>
                <a:gd name="T55" fmla="*/ 32 h 33"/>
                <a:gd name="T56" fmla="*/ 5 w 18"/>
                <a:gd name="T57" fmla="*/ 31 h 33"/>
                <a:gd name="T58" fmla="*/ 2 w 18"/>
                <a:gd name="T59" fmla="*/ 27 h 33"/>
                <a:gd name="T60" fmla="*/ 1 w 18"/>
                <a:gd name="T61" fmla="*/ 23 h 33"/>
                <a:gd name="T62" fmla="*/ 0 w 18"/>
                <a:gd name="T63" fmla="*/ 16 h 33"/>
                <a:gd name="T64" fmla="*/ 3 w 18"/>
                <a:gd name="T65" fmla="*/ 18 h 33"/>
                <a:gd name="T66" fmla="*/ 1 w 18"/>
                <a:gd name="T67" fmla="*/ 14 h 33"/>
                <a:gd name="T68" fmla="*/ 3 w 18"/>
                <a:gd name="T69" fmla="*/ 16 h 33"/>
                <a:gd name="T70" fmla="*/ 3 w 18"/>
                <a:gd name="T71" fmla="*/ 10 h 33"/>
                <a:gd name="T72" fmla="*/ 3 w 18"/>
                <a:gd name="T73" fmla="*/ 7 h 33"/>
                <a:gd name="T74" fmla="*/ 3 w 18"/>
                <a:gd name="T75" fmla="*/ 7 h 33"/>
                <a:gd name="T76" fmla="*/ 4 w 18"/>
                <a:gd name="T77" fmla="*/ 9 h 33"/>
                <a:gd name="T78" fmla="*/ 4 w 18"/>
                <a:gd name="T79" fmla="*/ 7 h 33"/>
                <a:gd name="T80" fmla="*/ 3 w 18"/>
                <a:gd name="T81" fmla="*/ 5 h 33"/>
                <a:gd name="T82" fmla="*/ 3 w 18"/>
                <a:gd name="T83" fmla="*/ 2 h 33"/>
                <a:gd name="T84" fmla="*/ 4 w 18"/>
                <a:gd name="T85" fmla="*/ 3 h 33"/>
                <a:gd name="T86" fmla="*/ 4 w 18"/>
                <a:gd name="T87" fmla="*/ 0 h 33"/>
                <a:gd name="T88" fmla="*/ 5 w 18"/>
                <a:gd name="T89" fmla="*/ 2 h 33"/>
                <a:gd name="T90" fmla="*/ 5 w 18"/>
                <a:gd name="T91" fmla="*/ 2 h 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33"/>
                <a:gd name="T140" fmla="*/ 18 w 18"/>
                <a:gd name="T141" fmla="*/ 33 h 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33">
                  <a:moveTo>
                    <a:pt x="5" y="2"/>
                  </a:moveTo>
                  <a:lnTo>
                    <a:pt x="6" y="2"/>
                  </a:lnTo>
                  <a:lnTo>
                    <a:pt x="7" y="0"/>
                  </a:lnTo>
                  <a:lnTo>
                    <a:pt x="7" y="4"/>
                  </a:lnTo>
                  <a:lnTo>
                    <a:pt x="8" y="2"/>
                  </a:lnTo>
                  <a:lnTo>
                    <a:pt x="9" y="0"/>
                  </a:lnTo>
                  <a:lnTo>
                    <a:pt x="9" y="4"/>
                  </a:lnTo>
                  <a:lnTo>
                    <a:pt x="9" y="7"/>
                  </a:lnTo>
                  <a:lnTo>
                    <a:pt x="9" y="10"/>
                  </a:lnTo>
                  <a:lnTo>
                    <a:pt x="9" y="12"/>
                  </a:lnTo>
                  <a:lnTo>
                    <a:pt x="12" y="12"/>
                  </a:lnTo>
                  <a:lnTo>
                    <a:pt x="17" y="7"/>
                  </a:lnTo>
                  <a:lnTo>
                    <a:pt x="17" y="9"/>
                  </a:lnTo>
                  <a:lnTo>
                    <a:pt x="16" y="12"/>
                  </a:lnTo>
                  <a:lnTo>
                    <a:pt x="14" y="14"/>
                  </a:lnTo>
                  <a:lnTo>
                    <a:pt x="12" y="16"/>
                  </a:lnTo>
                  <a:lnTo>
                    <a:pt x="13" y="19"/>
                  </a:lnTo>
                  <a:lnTo>
                    <a:pt x="13" y="23"/>
                  </a:lnTo>
                  <a:lnTo>
                    <a:pt x="17" y="22"/>
                  </a:lnTo>
                  <a:lnTo>
                    <a:pt x="14" y="24"/>
                  </a:lnTo>
                  <a:lnTo>
                    <a:pt x="12" y="27"/>
                  </a:lnTo>
                  <a:lnTo>
                    <a:pt x="10" y="29"/>
                  </a:lnTo>
                  <a:lnTo>
                    <a:pt x="8" y="31"/>
                  </a:lnTo>
                  <a:lnTo>
                    <a:pt x="7" y="32"/>
                  </a:lnTo>
                  <a:lnTo>
                    <a:pt x="6" y="32"/>
                  </a:lnTo>
                  <a:lnTo>
                    <a:pt x="5" y="31"/>
                  </a:lnTo>
                  <a:lnTo>
                    <a:pt x="2" y="27"/>
                  </a:lnTo>
                  <a:lnTo>
                    <a:pt x="1" y="23"/>
                  </a:lnTo>
                  <a:lnTo>
                    <a:pt x="0" y="16"/>
                  </a:lnTo>
                  <a:lnTo>
                    <a:pt x="3" y="18"/>
                  </a:lnTo>
                  <a:lnTo>
                    <a:pt x="1" y="14"/>
                  </a:lnTo>
                  <a:lnTo>
                    <a:pt x="3" y="16"/>
                  </a:lnTo>
                  <a:lnTo>
                    <a:pt x="3" y="10"/>
                  </a:lnTo>
                  <a:lnTo>
                    <a:pt x="3" y="7"/>
                  </a:lnTo>
                  <a:lnTo>
                    <a:pt x="4" y="9"/>
                  </a:lnTo>
                  <a:lnTo>
                    <a:pt x="4" y="7"/>
                  </a:lnTo>
                  <a:lnTo>
                    <a:pt x="3" y="5"/>
                  </a:lnTo>
                  <a:lnTo>
                    <a:pt x="3" y="2"/>
                  </a:lnTo>
                  <a:lnTo>
                    <a:pt x="4" y="3"/>
                  </a:lnTo>
                  <a:lnTo>
                    <a:pt x="4" y="0"/>
                  </a:lnTo>
                  <a:lnTo>
                    <a:pt x="5" y="2"/>
                  </a:lnTo>
                </a:path>
              </a:pathLst>
            </a:custGeom>
            <a:solidFill>
              <a:srgbClr val="006000"/>
            </a:solidFill>
            <a:ln w="9525">
              <a:noFill/>
              <a:round/>
              <a:headEnd/>
              <a:tailEnd/>
            </a:ln>
          </p:spPr>
          <p:txBody>
            <a:bodyPr/>
            <a:lstStyle/>
            <a:p>
              <a:endParaRPr lang="en-US" dirty="0"/>
            </a:p>
          </p:txBody>
        </p:sp>
        <p:sp>
          <p:nvSpPr>
            <p:cNvPr id="10353" name="Freeform 612"/>
            <p:cNvSpPr>
              <a:spLocks/>
            </p:cNvSpPr>
            <p:nvPr/>
          </p:nvSpPr>
          <p:spPr bwMode="auto">
            <a:xfrm>
              <a:off x="4466" y="3714"/>
              <a:ext cx="6" cy="21"/>
            </a:xfrm>
            <a:custGeom>
              <a:avLst/>
              <a:gdLst>
                <a:gd name="T0" fmla="*/ 0 w 6"/>
                <a:gd name="T1" fmla="*/ 3 h 21"/>
                <a:gd name="T2" fmla="*/ 2 w 6"/>
                <a:gd name="T3" fmla="*/ 7 h 21"/>
                <a:gd name="T4" fmla="*/ 2 w 6"/>
                <a:gd name="T5" fmla="*/ 16 h 21"/>
                <a:gd name="T6" fmla="*/ 2 w 6"/>
                <a:gd name="T7" fmla="*/ 20 h 21"/>
                <a:gd name="T8" fmla="*/ 3 w 6"/>
                <a:gd name="T9" fmla="*/ 20 h 21"/>
                <a:gd name="T10" fmla="*/ 3 w 6"/>
                <a:gd name="T11" fmla="*/ 16 h 21"/>
                <a:gd name="T12" fmla="*/ 3 w 6"/>
                <a:gd name="T13" fmla="*/ 7 h 21"/>
                <a:gd name="T14" fmla="*/ 3 w 6"/>
                <a:gd name="T15" fmla="*/ 4 h 21"/>
                <a:gd name="T16" fmla="*/ 5 w 6"/>
                <a:gd name="T17" fmla="*/ 3 h 21"/>
                <a:gd name="T18" fmla="*/ 5 w 6"/>
                <a:gd name="T19" fmla="*/ 2 h 21"/>
                <a:gd name="T20" fmla="*/ 2 w 6"/>
                <a:gd name="T21" fmla="*/ 5 h 21"/>
                <a:gd name="T22" fmla="*/ 3 w 6"/>
                <a:gd name="T23" fmla="*/ 0 h 21"/>
                <a:gd name="T24" fmla="*/ 2 w 6"/>
                <a:gd name="T25" fmla="*/ 0 h 21"/>
                <a:gd name="T26" fmla="*/ 2 w 6"/>
                <a:gd name="T27" fmla="*/ 7 h 21"/>
                <a:gd name="T28" fmla="*/ 0 w 6"/>
                <a:gd name="T29" fmla="*/ 4 h 21"/>
                <a:gd name="T30" fmla="*/ 0 w 6"/>
                <a:gd name="T31" fmla="*/ 3 h 21"/>
                <a:gd name="T32" fmla="*/ 0 w 6"/>
                <a:gd name="T33" fmla="*/ 3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21"/>
                <a:gd name="T53" fmla="*/ 6 w 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21">
                  <a:moveTo>
                    <a:pt x="0" y="3"/>
                  </a:moveTo>
                  <a:lnTo>
                    <a:pt x="2" y="7"/>
                  </a:lnTo>
                  <a:lnTo>
                    <a:pt x="2" y="16"/>
                  </a:lnTo>
                  <a:lnTo>
                    <a:pt x="2" y="20"/>
                  </a:lnTo>
                  <a:lnTo>
                    <a:pt x="3" y="20"/>
                  </a:lnTo>
                  <a:lnTo>
                    <a:pt x="3" y="16"/>
                  </a:lnTo>
                  <a:lnTo>
                    <a:pt x="3" y="7"/>
                  </a:lnTo>
                  <a:lnTo>
                    <a:pt x="3" y="4"/>
                  </a:lnTo>
                  <a:lnTo>
                    <a:pt x="5" y="3"/>
                  </a:lnTo>
                  <a:lnTo>
                    <a:pt x="5" y="2"/>
                  </a:lnTo>
                  <a:lnTo>
                    <a:pt x="2" y="5"/>
                  </a:lnTo>
                  <a:lnTo>
                    <a:pt x="3" y="0"/>
                  </a:lnTo>
                  <a:lnTo>
                    <a:pt x="2" y="0"/>
                  </a:lnTo>
                  <a:lnTo>
                    <a:pt x="2" y="7"/>
                  </a:lnTo>
                  <a:lnTo>
                    <a:pt x="0" y="4"/>
                  </a:lnTo>
                  <a:lnTo>
                    <a:pt x="0" y="3"/>
                  </a:lnTo>
                </a:path>
              </a:pathLst>
            </a:custGeom>
            <a:solidFill>
              <a:srgbClr val="600000"/>
            </a:solidFill>
            <a:ln w="9216">
              <a:solidFill>
                <a:srgbClr val="600000"/>
              </a:solidFill>
              <a:round/>
              <a:headEnd/>
              <a:tailEnd/>
            </a:ln>
          </p:spPr>
          <p:txBody>
            <a:bodyPr/>
            <a:lstStyle/>
            <a:p>
              <a:endParaRPr lang="en-US" dirty="0"/>
            </a:p>
          </p:txBody>
        </p:sp>
        <p:sp>
          <p:nvSpPr>
            <p:cNvPr id="10354" name="Freeform 613"/>
            <p:cNvSpPr>
              <a:spLocks/>
            </p:cNvSpPr>
            <p:nvPr/>
          </p:nvSpPr>
          <p:spPr bwMode="auto">
            <a:xfrm>
              <a:off x="4352" y="3708"/>
              <a:ext cx="59" cy="9"/>
            </a:xfrm>
            <a:custGeom>
              <a:avLst/>
              <a:gdLst>
                <a:gd name="T0" fmla="*/ 16 w 59"/>
                <a:gd name="T1" fmla="*/ 2 h 9"/>
                <a:gd name="T2" fmla="*/ 58 w 59"/>
                <a:gd name="T3" fmla="*/ 8 h 9"/>
                <a:gd name="T4" fmla="*/ 0 w 59"/>
                <a:gd name="T5" fmla="*/ 3 h 9"/>
                <a:gd name="T6" fmla="*/ 16 w 59"/>
                <a:gd name="T7" fmla="*/ 0 h 9"/>
                <a:gd name="T8" fmla="*/ 16 w 59"/>
                <a:gd name="T9" fmla="*/ 2 h 9"/>
                <a:gd name="T10" fmla="*/ 16 w 59"/>
                <a:gd name="T11" fmla="*/ 2 h 9"/>
                <a:gd name="T12" fmla="*/ 0 60000 65536"/>
                <a:gd name="T13" fmla="*/ 0 60000 65536"/>
                <a:gd name="T14" fmla="*/ 0 60000 65536"/>
                <a:gd name="T15" fmla="*/ 0 60000 65536"/>
                <a:gd name="T16" fmla="*/ 0 60000 65536"/>
                <a:gd name="T17" fmla="*/ 0 60000 65536"/>
                <a:gd name="T18" fmla="*/ 0 w 59"/>
                <a:gd name="T19" fmla="*/ 0 h 9"/>
                <a:gd name="T20" fmla="*/ 59 w 59"/>
                <a:gd name="T21" fmla="*/ 9 h 9"/>
              </a:gdLst>
              <a:ahLst/>
              <a:cxnLst>
                <a:cxn ang="T12">
                  <a:pos x="T0" y="T1"/>
                </a:cxn>
                <a:cxn ang="T13">
                  <a:pos x="T2" y="T3"/>
                </a:cxn>
                <a:cxn ang="T14">
                  <a:pos x="T4" y="T5"/>
                </a:cxn>
                <a:cxn ang="T15">
                  <a:pos x="T6" y="T7"/>
                </a:cxn>
                <a:cxn ang="T16">
                  <a:pos x="T8" y="T9"/>
                </a:cxn>
                <a:cxn ang="T17">
                  <a:pos x="T10" y="T11"/>
                </a:cxn>
              </a:cxnLst>
              <a:rect l="T18" t="T19" r="T20" b="T21"/>
              <a:pathLst>
                <a:path w="59" h="9">
                  <a:moveTo>
                    <a:pt x="16" y="2"/>
                  </a:moveTo>
                  <a:lnTo>
                    <a:pt x="58" y="8"/>
                  </a:lnTo>
                  <a:lnTo>
                    <a:pt x="0" y="3"/>
                  </a:lnTo>
                  <a:lnTo>
                    <a:pt x="16" y="0"/>
                  </a:lnTo>
                  <a:lnTo>
                    <a:pt x="16" y="2"/>
                  </a:lnTo>
                </a:path>
              </a:pathLst>
            </a:custGeom>
            <a:solidFill>
              <a:srgbClr val="5F5F5F"/>
            </a:solidFill>
            <a:ln w="9216">
              <a:solidFill>
                <a:srgbClr val="5F5F5F"/>
              </a:solidFill>
              <a:round/>
              <a:headEnd/>
              <a:tailEnd/>
            </a:ln>
          </p:spPr>
          <p:txBody>
            <a:bodyPr/>
            <a:lstStyle/>
            <a:p>
              <a:endParaRPr lang="en-US" dirty="0"/>
            </a:p>
          </p:txBody>
        </p:sp>
        <p:sp>
          <p:nvSpPr>
            <p:cNvPr id="10355" name="Freeform 614"/>
            <p:cNvSpPr>
              <a:spLocks/>
            </p:cNvSpPr>
            <p:nvPr/>
          </p:nvSpPr>
          <p:spPr bwMode="auto">
            <a:xfrm>
              <a:off x="4625" y="3655"/>
              <a:ext cx="11" cy="72"/>
            </a:xfrm>
            <a:custGeom>
              <a:avLst/>
              <a:gdLst>
                <a:gd name="T0" fmla="*/ 1 w 11"/>
                <a:gd name="T1" fmla="*/ 3 h 72"/>
                <a:gd name="T2" fmla="*/ 2 w 11"/>
                <a:gd name="T3" fmla="*/ 12 h 72"/>
                <a:gd name="T4" fmla="*/ 0 w 11"/>
                <a:gd name="T5" fmla="*/ 3 h 72"/>
                <a:gd name="T6" fmla="*/ 0 w 11"/>
                <a:gd name="T7" fmla="*/ 2 h 72"/>
                <a:gd name="T8" fmla="*/ 0 w 11"/>
                <a:gd name="T9" fmla="*/ 0 h 72"/>
                <a:gd name="T10" fmla="*/ 2 w 11"/>
                <a:gd name="T11" fmla="*/ 12 h 72"/>
                <a:gd name="T12" fmla="*/ 2 w 11"/>
                <a:gd name="T13" fmla="*/ 15 h 72"/>
                <a:gd name="T14" fmla="*/ 2 w 11"/>
                <a:gd name="T15" fmla="*/ 16 h 72"/>
                <a:gd name="T16" fmla="*/ 2 w 11"/>
                <a:gd name="T17" fmla="*/ 19 h 72"/>
                <a:gd name="T18" fmla="*/ 2 w 11"/>
                <a:gd name="T19" fmla="*/ 23 h 72"/>
                <a:gd name="T20" fmla="*/ 2 w 11"/>
                <a:gd name="T21" fmla="*/ 27 h 72"/>
                <a:gd name="T22" fmla="*/ 2 w 11"/>
                <a:gd name="T23" fmla="*/ 34 h 72"/>
                <a:gd name="T24" fmla="*/ 3 w 11"/>
                <a:gd name="T25" fmla="*/ 55 h 72"/>
                <a:gd name="T26" fmla="*/ 3 w 11"/>
                <a:gd name="T27" fmla="*/ 69 h 72"/>
                <a:gd name="T28" fmla="*/ 2 w 11"/>
                <a:gd name="T29" fmla="*/ 71 h 72"/>
                <a:gd name="T30" fmla="*/ 5 w 11"/>
                <a:gd name="T31" fmla="*/ 70 h 72"/>
                <a:gd name="T32" fmla="*/ 5 w 11"/>
                <a:gd name="T33" fmla="*/ 66 h 72"/>
                <a:gd name="T34" fmla="*/ 4 w 11"/>
                <a:gd name="T35" fmla="*/ 47 h 72"/>
                <a:gd name="T36" fmla="*/ 4 w 11"/>
                <a:gd name="T37" fmla="*/ 32 h 72"/>
                <a:gd name="T38" fmla="*/ 4 w 11"/>
                <a:gd name="T39" fmla="*/ 24 h 72"/>
                <a:gd name="T40" fmla="*/ 4 w 11"/>
                <a:gd name="T41" fmla="*/ 18 h 72"/>
                <a:gd name="T42" fmla="*/ 5 w 11"/>
                <a:gd name="T43" fmla="*/ 12 h 72"/>
                <a:gd name="T44" fmla="*/ 7 w 11"/>
                <a:gd name="T45" fmla="*/ 8 h 72"/>
                <a:gd name="T46" fmla="*/ 8 w 11"/>
                <a:gd name="T47" fmla="*/ 4 h 72"/>
                <a:gd name="T48" fmla="*/ 10 w 11"/>
                <a:gd name="T49" fmla="*/ 3 h 72"/>
                <a:gd name="T50" fmla="*/ 8 w 11"/>
                <a:gd name="T51" fmla="*/ 2 h 72"/>
                <a:gd name="T52" fmla="*/ 5 w 11"/>
                <a:gd name="T53" fmla="*/ 10 h 72"/>
                <a:gd name="T54" fmla="*/ 4 w 11"/>
                <a:gd name="T55" fmla="*/ 2 h 72"/>
                <a:gd name="T56" fmla="*/ 4 w 11"/>
                <a:gd name="T57" fmla="*/ 2 h 72"/>
                <a:gd name="T58" fmla="*/ 4 w 11"/>
                <a:gd name="T59" fmla="*/ 12 h 72"/>
                <a:gd name="T60" fmla="*/ 2 w 11"/>
                <a:gd name="T61" fmla="*/ 3 h 72"/>
                <a:gd name="T62" fmla="*/ 1 w 11"/>
                <a:gd name="T63" fmla="*/ 3 h 72"/>
                <a:gd name="T64" fmla="*/ 1 w 11"/>
                <a:gd name="T65" fmla="*/ 3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72"/>
                <a:gd name="T101" fmla="*/ 11 w 1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72">
                  <a:moveTo>
                    <a:pt x="1" y="3"/>
                  </a:moveTo>
                  <a:lnTo>
                    <a:pt x="2" y="12"/>
                  </a:lnTo>
                  <a:lnTo>
                    <a:pt x="0" y="3"/>
                  </a:lnTo>
                  <a:lnTo>
                    <a:pt x="0" y="2"/>
                  </a:lnTo>
                  <a:lnTo>
                    <a:pt x="0" y="0"/>
                  </a:lnTo>
                  <a:lnTo>
                    <a:pt x="2" y="12"/>
                  </a:lnTo>
                  <a:lnTo>
                    <a:pt x="2" y="15"/>
                  </a:lnTo>
                  <a:lnTo>
                    <a:pt x="2" y="16"/>
                  </a:lnTo>
                  <a:lnTo>
                    <a:pt x="2" y="19"/>
                  </a:lnTo>
                  <a:lnTo>
                    <a:pt x="2" y="23"/>
                  </a:lnTo>
                  <a:lnTo>
                    <a:pt x="2" y="27"/>
                  </a:lnTo>
                  <a:lnTo>
                    <a:pt x="2" y="34"/>
                  </a:lnTo>
                  <a:lnTo>
                    <a:pt x="3" y="55"/>
                  </a:lnTo>
                  <a:lnTo>
                    <a:pt x="3" y="69"/>
                  </a:lnTo>
                  <a:lnTo>
                    <a:pt x="2" y="71"/>
                  </a:lnTo>
                  <a:lnTo>
                    <a:pt x="5" y="70"/>
                  </a:lnTo>
                  <a:lnTo>
                    <a:pt x="5" y="66"/>
                  </a:lnTo>
                  <a:lnTo>
                    <a:pt x="4" y="47"/>
                  </a:lnTo>
                  <a:lnTo>
                    <a:pt x="4" y="32"/>
                  </a:lnTo>
                  <a:lnTo>
                    <a:pt x="4" y="24"/>
                  </a:lnTo>
                  <a:lnTo>
                    <a:pt x="4" y="18"/>
                  </a:lnTo>
                  <a:lnTo>
                    <a:pt x="5" y="12"/>
                  </a:lnTo>
                  <a:lnTo>
                    <a:pt x="7" y="8"/>
                  </a:lnTo>
                  <a:lnTo>
                    <a:pt x="8" y="4"/>
                  </a:lnTo>
                  <a:lnTo>
                    <a:pt x="10" y="3"/>
                  </a:lnTo>
                  <a:lnTo>
                    <a:pt x="8" y="2"/>
                  </a:lnTo>
                  <a:lnTo>
                    <a:pt x="5" y="10"/>
                  </a:lnTo>
                  <a:lnTo>
                    <a:pt x="4" y="2"/>
                  </a:lnTo>
                  <a:lnTo>
                    <a:pt x="4" y="12"/>
                  </a:lnTo>
                  <a:lnTo>
                    <a:pt x="2" y="3"/>
                  </a:lnTo>
                  <a:lnTo>
                    <a:pt x="1" y="3"/>
                  </a:lnTo>
                </a:path>
              </a:pathLst>
            </a:custGeom>
            <a:solidFill>
              <a:srgbClr val="600000"/>
            </a:solidFill>
            <a:ln w="9216">
              <a:solidFill>
                <a:srgbClr val="600000"/>
              </a:solidFill>
              <a:round/>
              <a:headEnd/>
              <a:tailEnd/>
            </a:ln>
          </p:spPr>
          <p:txBody>
            <a:bodyPr/>
            <a:lstStyle/>
            <a:p>
              <a:endParaRPr lang="en-US" dirty="0"/>
            </a:p>
          </p:txBody>
        </p:sp>
        <p:sp>
          <p:nvSpPr>
            <p:cNvPr id="10356" name="Freeform 615"/>
            <p:cNvSpPr>
              <a:spLocks/>
            </p:cNvSpPr>
            <p:nvPr/>
          </p:nvSpPr>
          <p:spPr bwMode="auto">
            <a:xfrm>
              <a:off x="4629" y="3670"/>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1"/>
                  </a:lnTo>
                  <a:lnTo>
                    <a:pt x="0" y="0"/>
                  </a:lnTo>
                  <a:lnTo>
                    <a:pt x="0" y="1"/>
                  </a:lnTo>
                </a:path>
              </a:pathLst>
            </a:custGeom>
            <a:solidFill>
              <a:srgbClr val="FFFFFF"/>
            </a:solidFill>
            <a:ln w="9216">
              <a:solidFill>
                <a:srgbClr val="000000"/>
              </a:solidFill>
              <a:round/>
              <a:headEnd/>
              <a:tailEnd/>
            </a:ln>
          </p:spPr>
          <p:txBody>
            <a:bodyPr/>
            <a:lstStyle/>
            <a:p>
              <a:endParaRPr lang="en-US" dirty="0"/>
            </a:p>
          </p:txBody>
        </p:sp>
        <p:sp>
          <p:nvSpPr>
            <p:cNvPr id="10357" name="Freeform 616"/>
            <p:cNvSpPr>
              <a:spLocks/>
            </p:cNvSpPr>
            <p:nvPr/>
          </p:nvSpPr>
          <p:spPr bwMode="auto">
            <a:xfrm>
              <a:off x="4618" y="3625"/>
              <a:ext cx="22" cy="40"/>
            </a:xfrm>
            <a:custGeom>
              <a:avLst/>
              <a:gdLst>
                <a:gd name="T0" fmla="*/ 11 w 22"/>
                <a:gd name="T1" fmla="*/ 38 h 40"/>
                <a:gd name="T2" fmla="*/ 12 w 22"/>
                <a:gd name="T3" fmla="*/ 38 h 40"/>
                <a:gd name="T4" fmla="*/ 12 w 22"/>
                <a:gd name="T5" fmla="*/ 39 h 40"/>
                <a:gd name="T6" fmla="*/ 17 w 22"/>
                <a:gd name="T7" fmla="*/ 38 h 40"/>
                <a:gd name="T8" fmla="*/ 17 w 22"/>
                <a:gd name="T9" fmla="*/ 38 h 40"/>
                <a:gd name="T10" fmla="*/ 17 w 22"/>
                <a:gd name="T11" fmla="*/ 34 h 40"/>
                <a:gd name="T12" fmla="*/ 17 w 22"/>
                <a:gd name="T13" fmla="*/ 33 h 40"/>
                <a:gd name="T14" fmla="*/ 17 w 22"/>
                <a:gd name="T15" fmla="*/ 32 h 40"/>
                <a:gd name="T16" fmla="*/ 17 w 22"/>
                <a:gd name="T17" fmla="*/ 33 h 40"/>
                <a:gd name="T18" fmla="*/ 17 w 22"/>
                <a:gd name="T19" fmla="*/ 31 h 40"/>
                <a:gd name="T20" fmla="*/ 17 w 22"/>
                <a:gd name="T21" fmla="*/ 30 h 40"/>
                <a:gd name="T22" fmla="*/ 15 w 22"/>
                <a:gd name="T23" fmla="*/ 29 h 40"/>
                <a:gd name="T24" fmla="*/ 16 w 22"/>
                <a:gd name="T25" fmla="*/ 28 h 40"/>
                <a:gd name="T26" fmla="*/ 15 w 22"/>
                <a:gd name="T27" fmla="*/ 28 h 40"/>
                <a:gd name="T28" fmla="*/ 17 w 22"/>
                <a:gd name="T29" fmla="*/ 27 h 40"/>
                <a:gd name="T30" fmla="*/ 17 w 22"/>
                <a:gd name="T31" fmla="*/ 25 h 40"/>
                <a:gd name="T32" fmla="*/ 21 w 22"/>
                <a:gd name="T33" fmla="*/ 17 h 40"/>
                <a:gd name="T34" fmla="*/ 19 w 22"/>
                <a:gd name="T35" fmla="*/ 20 h 40"/>
                <a:gd name="T36" fmla="*/ 18 w 22"/>
                <a:gd name="T37" fmla="*/ 19 h 40"/>
                <a:gd name="T38" fmla="*/ 19 w 22"/>
                <a:gd name="T39" fmla="*/ 15 h 40"/>
                <a:gd name="T40" fmla="*/ 17 w 22"/>
                <a:gd name="T41" fmla="*/ 15 h 40"/>
                <a:gd name="T42" fmla="*/ 18 w 22"/>
                <a:gd name="T43" fmla="*/ 11 h 40"/>
                <a:gd name="T44" fmla="*/ 18 w 22"/>
                <a:gd name="T45" fmla="*/ 10 h 40"/>
                <a:gd name="T46" fmla="*/ 19 w 22"/>
                <a:gd name="T47" fmla="*/ 6 h 40"/>
                <a:gd name="T48" fmla="*/ 17 w 22"/>
                <a:gd name="T49" fmla="*/ 6 h 40"/>
                <a:gd name="T50" fmla="*/ 17 w 22"/>
                <a:gd name="T51" fmla="*/ 4 h 40"/>
                <a:gd name="T52" fmla="*/ 12 w 22"/>
                <a:gd name="T53" fmla="*/ 4 h 40"/>
                <a:gd name="T54" fmla="*/ 12 w 22"/>
                <a:gd name="T55" fmla="*/ 4 h 40"/>
                <a:gd name="T56" fmla="*/ 9 w 22"/>
                <a:gd name="T57" fmla="*/ 1 h 40"/>
                <a:gd name="T58" fmla="*/ 9 w 22"/>
                <a:gd name="T59" fmla="*/ 2 h 40"/>
                <a:gd name="T60" fmla="*/ 9 w 22"/>
                <a:gd name="T61" fmla="*/ 4 h 40"/>
                <a:gd name="T62" fmla="*/ 8 w 22"/>
                <a:gd name="T63" fmla="*/ 4 h 40"/>
                <a:gd name="T64" fmla="*/ 7 w 22"/>
                <a:gd name="T65" fmla="*/ 2 h 40"/>
                <a:gd name="T66" fmla="*/ 5 w 22"/>
                <a:gd name="T67" fmla="*/ 3 h 40"/>
                <a:gd name="T68" fmla="*/ 5 w 22"/>
                <a:gd name="T69" fmla="*/ 2 h 40"/>
                <a:gd name="T70" fmla="*/ 3 w 22"/>
                <a:gd name="T71" fmla="*/ 1 h 40"/>
                <a:gd name="T72" fmla="*/ 1 w 22"/>
                <a:gd name="T73" fmla="*/ 4 h 40"/>
                <a:gd name="T74" fmla="*/ 0 w 22"/>
                <a:gd name="T75" fmla="*/ 8 h 40"/>
                <a:gd name="T76" fmla="*/ 2 w 22"/>
                <a:gd name="T77" fmla="*/ 9 h 40"/>
                <a:gd name="T78" fmla="*/ 7 w 22"/>
                <a:gd name="T79" fmla="*/ 10 h 40"/>
                <a:gd name="T80" fmla="*/ 5 w 22"/>
                <a:gd name="T81" fmla="*/ 11 h 40"/>
                <a:gd name="T82" fmla="*/ 3 w 22"/>
                <a:gd name="T83" fmla="*/ 11 h 40"/>
                <a:gd name="T84" fmla="*/ 0 w 22"/>
                <a:gd name="T85" fmla="*/ 11 h 40"/>
                <a:gd name="T86" fmla="*/ 1 w 22"/>
                <a:gd name="T87" fmla="*/ 16 h 40"/>
                <a:gd name="T88" fmla="*/ 5 w 22"/>
                <a:gd name="T89" fmla="*/ 16 h 40"/>
                <a:gd name="T90" fmla="*/ 7 w 22"/>
                <a:gd name="T91" fmla="*/ 17 h 40"/>
                <a:gd name="T92" fmla="*/ 7 w 22"/>
                <a:gd name="T93" fmla="*/ 19 h 40"/>
                <a:gd name="T94" fmla="*/ 7 w 22"/>
                <a:gd name="T95" fmla="*/ 19 h 40"/>
                <a:gd name="T96" fmla="*/ 3 w 22"/>
                <a:gd name="T97" fmla="*/ 19 h 40"/>
                <a:gd name="T98" fmla="*/ 3 w 22"/>
                <a:gd name="T99" fmla="*/ 23 h 40"/>
                <a:gd name="T100" fmla="*/ 5 w 22"/>
                <a:gd name="T101" fmla="*/ 23 h 40"/>
                <a:gd name="T102" fmla="*/ 3 w 22"/>
                <a:gd name="T103" fmla="*/ 24 h 40"/>
                <a:gd name="T104" fmla="*/ 5 w 22"/>
                <a:gd name="T105" fmla="*/ 24 h 40"/>
                <a:gd name="T106" fmla="*/ 2 w 22"/>
                <a:gd name="T107" fmla="*/ 26 h 40"/>
                <a:gd name="T108" fmla="*/ 2 w 22"/>
                <a:gd name="T109" fmla="*/ 29 h 40"/>
                <a:gd name="T110" fmla="*/ 5 w 22"/>
                <a:gd name="T111" fmla="*/ 30 h 40"/>
                <a:gd name="T112" fmla="*/ 4 w 22"/>
                <a:gd name="T113" fmla="*/ 31 h 40"/>
                <a:gd name="T114" fmla="*/ 2 w 22"/>
                <a:gd name="T115" fmla="*/ 33 h 40"/>
                <a:gd name="T116" fmla="*/ 0 w 22"/>
                <a:gd name="T117" fmla="*/ 38 h 40"/>
                <a:gd name="T118" fmla="*/ 3 w 22"/>
                <a:gd name="T119" fmla="*/ 38 h 40"/>
                <a:gd name="T120" fmla="*/ 5 w 22"/>
                <a:gd name="T121" fmla="*/ 39 h 40"/>
                <a:gd name="T122" fmla="*/ 7 w 22"/>
                <a:gd name="T123" fmla="*/ 39 h 40"/>
                <a:gd name="T124" fmla="*/ 9 w 22"/>
                <a:gd name="T125" fmla="*/ 38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
                <a:gd name="T190" fmla="*/ 0 h 40"/>
                <a:gd name="T191" fmla="*/ 22 w 22"/>
                <a:gd name="T192" fmla="*/ 40 h 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 h="40">
                  <a:moveTo>
                    <a:pt x="10" y="38"/>
                  </a:moveTo>
                  <a:lnTo>
                    <a:pt x="10" y="38"/>
                  </a:lnTo>
                  <a:lnTo>
                    <a:pt x="11" y="38"/>
                  </a:lnTo>
                  <a:lnTo>
                    <a:pt x="12" y="38"/>
                  </a:lnTo>
                  <a:lnTo>
                    <a:pt x="12" y="39"/>
                  </a:lnTo>
                  <a:lnTo>
                    <a:pt x="14" y="39"/>
                  </a:lnTo>
                  <a:lnTo>
                    <a:pt x="15" y="39"/>
                  </a:lnTo>
                  <a:lnTo>
                    <a:pt x="17" y="38"/>
                  </a:lnTo>
                  <a:lnTo>
                    <a:pt x="18" y="38"/>
                  </a:lnTo>
                  <a:lnTo>
                    <a:pt x="17" y="38"/>
                  </a:lnTo>
                  <a:lnTo>
                    <a:pt x="17" y="36"/>
                  </a:lnTo>
                  <a:lnTo>
                    <a:pt x="17" y="35"/>
                  </a:lnTo>
                  <a:lnTo>
                    <a:pt x="17" y="34"/>
                  </a:lnTo>
                  <a:lnTo>
                    <a:pt x="17" y="33"/>
                  </a:lnTo>
                  <a:lnTo>
                    <a:pt x="17" y="32"/>
                  </a:lnTo>
                  <a:lnTo>
                    <a:pt x="17" y="33"/>
                  </a:lnTo>
                  <a:lnTo>
                    <a:pt x="18" y="32"/>
                  </a:lnTo>
                  <a:lnTo>
                    <a:pt x="17" y="32"/>
                  </a:lnTo>
                  <a:lnTo>
                    <a:pt x="17" y="31"/>
                  </a:lnTo>
                  <a:lnTo>
                    <a:pt x="17" y="29"/>
                  </a:lnTo>
                  <a:lnTo>
                    <a:pt x="17" y="30"/>
                  </a:lnTo>
                  <a:lnTo>
                    <a:pt x="17" y="29"/>
                  </a:lnTo>
                  <a:lnTo>
                    <a:pt x="16" y="29"/>
                  </a:lnTo>
                  <a:lnTo>
                    <a:pt x="15" y="29"/>
                  </a:lnTo>
                  <a:lnTo>
                    <a:pt x="15" y="28"/>
                  </a:lnTo>
                  <a:lnTo>
                    <a:pt x="16" y="28"/>
                  </a:lnTo>
                  <a:lnTo>
                    <a:pt x="17" y="28"/>
                  </a:lnTo>
                  <a:lnTo>
                    <a:pt x="16" y="28"/>
                  </a:lnTo>
                  <a:lnTo>
                    <a:pt x="15" y="28"/>
                  </a:lnTo>
                  <a:lnTo>
                    <a:pt x="16" y="27"/>
                  </a:lnTo>
                  <a:lnTo>
                    <a:pt x="17" y="27"/>
                  </a:lnTo>
                  <a:lnTo>
                    <a:pt x="17" y="25"/>
                  </a:lnTo>
                  <a:lnTo>
                    <a:pt x="18" y="25"/>
                  </a:lnTo>
                  <a:lnTo>
                    <a:pt x="19" y="24"/>
                  </a:lnTo>
                  <a:lnTo>
                    <a:pt x="19" y="23"/>
                  </a:lnTo>
                  <a:lnTo>
                    <a:pt x="21" y="21"/>
                  </a:lnTo>
                  <a:lnTo>
                    <a:pt x="21" y="19"/>
                  </a:lnTo>
                  <a:lnTo>
                    <a:pt x="21" y="18"/>
                  </a:lnTo>
                  <a:lnTo>
                    <a:pt x="21" y="17"/>
                  </a:lnTo>
                  <a:lnTo>
                    <a:pt x="20" y="18"/>
                  </a:lnTo>
                  <a:lnTo>
                    <a:pt x="20" y="19"/>
                  </a:lnTo>
                  <a:lnTo>
                    <a:pt x="19" y="20"/>
                  </a:lnTo>
                  <a:lnTo>
                    <a:pt x="18" y="20"/>
                  </a:lnTo>
                  <a:lnTo>
                    <a:pt x="18" y="19"/>
                  </a:lnTo>
                  <a:lnTo>
                    <a:pt x="19" y="18"/>
                  </a:lnTo>
                  <a:lnTo>
                    <a:pt x="19" y="17"/>
                  </a:lnTo>
                  <a:lnTo>
                    <a:pt x="20" y="15"/>
                  </a:lnTo>
                  <a:lnTo>
                    <a:pt x="19" y="15"/>
                  </a:lnTo>
                  <a:lnTo>
                    <a:pt x="18" y="15"/>
                  </a:lnTo>
                  <a:lnTo>
                    <a:pt x="17" y="15"/>
                  </a:lnTo>
                  <a:lnTo>
                    <a:pt x="17" y="13"/>
                  </a:lnTo>
                  <a:lnTo>
                    <a:pt x="18" y="11"/>
                  </a:lnTo>
                  <a:lnTo>
                    <a:pt x="18" y="10"/>
                  </a:lnTo>
                  <a:lnTo>
                    <a:pt x="19" y="8"/>
                  </a:lnTo>
                  <a:lnTo>
                    <a:pt x="20" y="6"/>
                  </a:lnTo>
                  <a:lnTo>
                    <a:pt x="19" y="6"/>
                  </a:lnTo>
                  <a:lnTo>
                    <a:pt x="17" y="6"/>
                  </a:lnTo>
                  <a:lnTo>
                    <a:pt x="17" y="4"/>
                  </a:lnTo>
                  <a:lnTo>
                    <a:pt x="17" y="6"/>
                  </a:lnTo>
                  <a:lnTo>
                    <a:pt x="17" y="4"/>
                  </a:lnTo>
                  <a:lnTo>
                    <a:pt x="17" y="2"/>
                  </a:lnTo>
                  <a:lnTo>
                    <a:pt x="15" y="4"/>
                  </a:lnTo>
                  <a:lnTo>
                    <a:pt x="14" y="4"/>
                  </a:lnTo>
                  <a:lnTo>
                    <a:pt x="12" y="4"/>
                  </a:lnTo>
                  <a:lnTo>
                    <a:pt x="12" y="2"/>
                  </a:lnTo>
                  <a:lnTo>
                    <a:pt x="10" y="2"/>
                  </a:lnTo>
                  <a:lnTo>
                    <a:pt x="10" y="1"/>
                  </a:lnTo>
                  <a:lnTo>
                    <a:pt x="9" y="1"/>
                  </a:lnTo>
                  <a:lnTo>
                    <a:pt x="9" y="0"/>
                  </a:lnTo>
                  <a:lnTo>
                    <a:pt x="9" y="1"/>
                  </a:lnTo>
                  <a:lnTo>
                    <a:pt x="9" y="2"/>
                  </a:lnTo>
                  <a:lnTo>
                    <a:pt x="9" y="4"/>
                  </a:lnTo>
                  <a:lnTo>
                    <a:pt x="8" y="5"/>
                  </a:lnTo>
                  <a:lnTo>
                    <a:pt x="8" y="4"/>
                  </a:lnTo>
                  <a:lnTo>
                    <a:pt x="8" y="2"/>
                  </a:lnTo>
                  <a:lnTo>
                    <a:pt x="7" y="2"/>
                  </a:lnTo>
                  <a:lnTo>
                    <a:pt x="5" y="3"/>
                  </a:lnTo>
                  <a:lnTo>
                    <a:pt x="5" y="2"/>
                  </a:lnTo>
                  <a:lnTo>
                    <a:pt x="5" y="1"/>
                  </a:lnTo>
                  <a:lnTo>
                    <a:pt x="5" y="0"/>
                  </a:lnTo>
                  <a:lnTo>
                    <a:pt x="3" y="1"/>
                  </a:lnTo>
                  <a:lnTo>
                    <a:pt x="2" y="2"/>
                  </a:lnTo>
                  <a:lnTo>
                    <a:pt x="1" y="4"/>
                  </a:lnTo>
                  <a:lnTo>
                    <a:pt x="1" y="5"/>
                  </a:lnTo>
                  <a:lnTo>
                    <a:pt x="0" y="6"/>
                  </a:lnTo>
                  <a:lnTo>
                    <a:pt x="0" y="8"/>
                  </a:lnTo>
                  <a:lnTo>
                    <a:pt x="2" y="8"/>
                  </a:lnTo>
                  <a:lnTo>
                    <a:pt x="2" y="9"/>
                  </a:lnTo>
                  <a:lnTo>
                    <a:pt x="4" y="9"/>
                  </a:lnTo>
                  <a:lnTo>
                    <a:pt x="5" y="9"/>
                  </a:lnTo>
                  <a:lnTo>
                    <a:pt x="7" y="9"/>
                  </a:lnTo>
                  <a:lnTo>
                    <a:pt x="7" y="10"/>
                  </a:lnTo>
                  <a:lnTo>
                    <a:pt x="5" y="11"/>
                  </a:lnTo>
                  <a:lnTo>
                    <a:pt x="5" y="10"/>
                  </a:lnTo>
                  <a:lnTo>
                    <a:pt x="4" y="11"/>
                  </a:lnTo>
                  <a:lnTo>
                    <a:pt x="3" y="11"/>
                  </a:lnTo>
                  <a:lnTo>
                    <a:pt x="3" y="10"/>
                  </a:lnTo>
                  <a:lnTo>
                    <a:pt x="2" y="11"/>
                  </a:lnTo>
                  <a:lnTo>
                    <a:pt x="0" y="11"/>
                  </a:lnTo>
                  <a:lnTo>
                    <a:pt x="0" y="13"/>
                  </a:lnTo>
                  <a:lnTo>
                    <a:pt x="0" y="14"/>
                  </a:lnTo>
                  <a:lnTo>
                    <a:pt x="1" y="14"/>
                  </a:lnTo>
                  <a:lnTo>
                    <a:pt x="1" y="16"/>
                  </a:lnTo>
                  <a:lnTo>
                    <a:pt x="2" y="16"/>
                  </a:lnTo>
                  <a:lnTo>
                    <a:pt x="3" y="16"/>
                  </a:lnTo>
                  <a:lnTo>
                    <a:pt x="5" y="16"/>
                  </a:lnTo>
                  <a:lnTo>
                    <a:pt x="7" y="16"/>
                  </a:lnTo>
                  <a:lnTo>
                    <a:pt x="7" y="17"/>
                  </a:lnTo>
                  <a:lnTo>
                    <a:pt x="7" y="18"/>
                  </a:lnTo>
                  <a:lnTo>
                    <a:pt x="7" y="19"/>
                  </a:lnTo>
                  <a:lnTo>
                    <a:pt x="5" y="19"/>
                  </a:lnTo>
                  <a:lnTo>
                    <a:pt x="4" y="19"/>
                  </a:lnTo>
                  <a:lnTo>
                    <a:pt x="3" y="19"/>
                  </a:lnTo>
                  <a:lnTo>
                    <a:pt x="3" y="21"/>
                  </a:lnTo>
                  <a:lnTo>
                    <a:pt x="3" y="23"/>
                  </a:lnTo>
                  <a:lnTo>
                    <a:pt x="4" y="23"/>
                  </a:lnTo>
                  <a:lnTo>
                    <a:pt x="5" y="23"/>
                  </a:lnTo>
                  <a:lnTo>
                    <a:pt x="7" y="23"/>
                  </a:lnTo>
                  <a:lnTo>
                    <a:pt x="5" y="23"/>
                  </a:lnTo>
                  <a:lnTo>
                    <a:pt x="3" y="24"/>
                  </a:lnTo>
                  <a:lnTo>
                    <a:pt x="5" y="24"/>
                  </a:lnTo>
                  <a:lnTo>
                    <a:pt x="7" y="24"/>
                  </a:lnTo>
                  <a:lnTo>
                    <a:pt x="5" y="24"/>
                  </a:lnTo>
                  <a:lnTo>
                    <a:pt x="4" y="24"/>
                  </a:lnTo>
                  <a:lnTo>
                    <a:pt x="2" y="24"/>
                  </a:lnTo>
                  <a:lnTo>
                    <a:pt x="2" y="26"/>
                  </a:lnTo>
                  <a:lnTo>
                    <a:pt x="2" y="28"/>
                  </a:lnTo>
                  <a:lnTo>
                    <a:pt x="2" y="29"/>
                  </a:lnTo>
                  <a:lnTo>
                    <a:pt x="3" y="29"/>
                  </a:lnTo>
                  <a:lnTo>
                    <a:pt x="3" y="30"/>
                  </a:lnTo>
                  <a:lnTo>
                    <a:pt x="5" y="30"/>
                  </a:lnTo>
                  <a:lnTo>
                    <a:pt x="7" y="30"/>
                  </a:lnTo>
                  <a:lnTo>
                    <a:pt x="5" y="31"/>
                  </a:lnTo>
                  <a:lnTo>
                    <a:pt x="4" y="31"/>
                  </a:lnTo>
                  <a:lnTo>
                    <a:pt x="3" y="31"/>
                  </a:lnTo>
                  <a:lnTo>
                    <a:pt x="3" y="30"/>
                  </a:lnTo>
                  <a:lnTo>
                    <a:pt x="2" y="32"/>
                  </a:lnTo>
                  <a:lnTo>
                    <a:pt x="2" y="33"/>
                  </a:lnTo>
                  <a:lnTo>
                    <a:pt x="1" y="35"/>
                  </a:lnTo>
                  <a:lnTo>
                    <a:pt x="1" y="36"/>
                  </a:lnTo>
                  <a:lnTo>
                    <a:pt x="0" y="38"/>
                  </a:lnTo>
                  <a:lnTo>
                    <a:pt x="1" y="38"/>
                  </a:lnTo>
                  <a:lnTo>
                    <a:pt x="3" y="38"/>
                  </a:lnTo>
                  <a:lnTo>
                    <a:pt x="4" y="38"/>
                  </a:lnTo>
                  <a:lnTo>
                    <a:pt x="5" y="38"/>
                  </a:lnTo>
                  <a:lnTo>
                    <a:pt x="5" y="39"/>
                  </a:lnTo>
                  <a:lnTo>
                    <a:pt x="7" y="39"/>
                  </a:lnTo>
                  <a:lnTo>
                    <a:pt x="8" y="38"/>
                  </a:lnTo>
                  <a:lnTo>
                    <a:pt x="9" y="38"/>
                  </a:lnTo>
                  <a:lnTo>
                    <a:pt x="10" y="38"/>
                  </a:lnTo>
                </a:path>
              </a:pathLst>
            </a:custGeom>
            <a:solidFill>
              <a:srgbClr val="006000"/>
            </a:solidFill>
            <a:ln w="9525">
              <a:noFill/>
              <a:round/>
              <a:headEnd/>
              <a:tailEnd/>
            </a:ln>
          </p:spPr>
          <p:txBody>
            <a:bodyPr/>
            <a:lstStyle/>
            <a:p>
              <a:endParaRPr lang="en-US" dirty="0"/>
            </a:p>
          </p:txBody>
        </p:sp>
        <p:sp>
          <p:nvSpPr>
            <p:cNvPr id="10358" name="Freeform 617"/>
            <p:cNvSpPr>
              <a:spLocks/>
            </p:cNvSpPr>
            <p:nvPr/>
          </p:nvSpPr>
          <p:spPr bwMode="auto">
            <a:xfrm>
              <a:off x="4513" y="3671"/>
              <a:ext cx="115" cy="61"/>
            </a:xfrm>
            <a:custGeom>
              <a:avLst/>
              <a:gdLst>
                <a:gd name="T0" fmla="*/ 0 w 115"/>
                <a:gd name="T1" fmla="*/ 0 h 61"/>
                <a:gd name="T2" fmla="*/ 0 w 115"/>
                <a:gd name="T3" fmla="*/ 60 h 61"/>
                <a:gd name="T4" fmla="*/ 5 w 115"/>
                <a:gd name="T5" fmla="*/ 60 h 61"/>
                <a:gd name="T6" fmla="*/ 5 w 115"/>
                <a:gd name="T7" fmla="*/ 18 h 61"/>
                <a:gd name="T8" fmla="*/ 27 w 115"/>
                <a:gd name="T9" fmla="*/ 20 h 61"/>
                <a:gd name="T10" fmla="*/ 27 w 115"/>
                <a:gd name="T11" fmla="*/ 59 h 61"/>
                <a:gd name="T12" fmla="*/ 32 w 115"/>
                <a:gd name="T13" fmla="*/ 58 h 61"/>
                <a:gd name="T14" fmla="*/ 32 w 115"/>
                <a:gd name="T15" fmla="*/ 44 h 61"/>
                <a:gd name="T16" fmla="*/ 51 w 115"/>
                <a:gd name="T17" fmla="*/ 44 h 61"/>
                <a:gd name="T18" fmla="*/ 51 w 115"/>
                <a:gd name="T19" fmla="*/ 37 h 61"/>
                <a:gd name="T20" fmla="*/ 32 w 115"/>
                <a:gd name="T21" fmla="*/ 35 h 61"/>
                <a:gd name="T22" fmla="*/ 32 w 115"/>
                <a:gd name="T23" fmla="*/ 20 h 61"/>
                <a:gd name="T24" fmla="*/ 51 w 115"/>
                <a:gd name="T25" fmla="*/ 23 h 61"/>
                <a:gd name="T26" fmla="*/ 51 w 115"/>
                <a:gd name="T27" fmla="*/ 56 h 61"/>
                <a:gd name="T28" fmla="*/ 55 w 115"/>
                <a:gd name="T29" fmla="*/ 55 h 61"/>
                <a:gd name="T30" fmla="*/ 55 w 115"/>
                <a:gd name="T31" fmla="*/ 23 h 61"/>
                <a:gd name="T32" fmla="*/ 76 w 115"/>
                <a:gd name="T33" fmla="*/ 25 h 61"/>
                <a:gd name="T34" fmla="*/ 76 w 115"/>
                <a:gd name="T35" fmla="*/ 54 h 61"/>
                <a:gd name="T36" fmla="*/ 79 w 115"/>
                <a:gd name="T37" fmla="*/ 54 h 61"/>
                <a:gd name="T38" fmla="*/ 79 w 115"/>
                <a:gd name="T39" fmla="*/ 46 h 61"/>
                <a:gd name="T40" fmla="*/ 96 w 115"/>
                <a:gd name="T41" fmla="*/ 45 h 61"/>
                <a:gd name="T42" fmla="*/ 96 w 115"/>
                <a:gd name="T43" fmla="*/ 39 h 61"/>
                <a:gd name="T44" fmla="*/ 79 w 115"/>
                <a:gd name="T45" fmla="*/ 39 h 61"/>
                <a:gd name="T46" fmla="*/ 78 w 115"/>
                <a:gd name="T47" fmla="*/ 26 h 61"/>
                <a:gd name="T48" fmla="*/ 96 w 115"/>
                <a:gd name="T49" fmla="*/ 28 h 61"/>
                <a:gd name="T50" fmla="*/ 96 w 115"/>
                <a:gd name="T51" fmla="*/ 53 h 61"/>
                <a:gd name="T52" fmla="*/ 100 w 115"/>
                <a:gd name="T53" fmla="*/ 52 h 61"/>
                <a:gd name="T54" fmla="*/ 99 w 115"/>
                <a:gd name="T55" fmla="*/ 28 h 61"/>
                <a:gd name="T56" fmla="*/ 112 w 115"/>
                <a:gd name="T57" fmla="*/ 31 h 61"/>
                <a:gd name="T58" fmla="*/ 112 w 115"/>
                <a:gd name="T59" fmla="*/ 50 h 61"/>
                <a:gd name="T60" fmla="*/ 114 w 115"/>
                <a:gd name="T61" fmla="*/ 50 h 61"/>
                <a:gd name="T62" fmla="*/ 112 w 115"/>
                <a:gd name="T63" fmla="*/ 18 h 61"/>
                <a:gd name="T64" fmla="*/ 0 w 115"/>
                <a:gd name="T65" fmla="*/ 0 h 61"/>
                <a:gd name="T66" fmla="*/ 0 w 115"/>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61"/>
                <a:gd name="T104" fmla="*/ 115 w 115"/>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61">
                  <a:moveTo>
                    <a:pt x="0" y="0"/>
                  </a:moveTo>
                  <a:lnTo>
                    <a:pt x="0" y="60"/>
                  </a:lnTo>
                  <a:lnTo>
                    <a:pt x="5" y="60"/>
                  </a:lnTo>
                  <a:lnTo>
                    <a:pt x="5" y="18"/>
                  </a:lnTo>
                  <a:lnTo>
                    <a:pt x="27" y="20"/>
                  </a:lnTo>
                  <a:lnTo>
                    <a:pt x="27" y="59"/>
                  </a:lnTo>
                  <a:lnTo>
                    <a:pt x="32" y="58"/>
                  </a:lnTo>
                  <a:lnTo>
                    <a:pt x="32" y="44"/>
                  </a:lnTo>
                  <a:lnTo>
                    <a:pt x="51" y="44"/>
                  </a:lnTo>
                  <a:lnTo>
                    <a:pt x="51" y="37"/>
                  </a:lnTo>
                  <a:lnTo>
                    <a:pt x="32" y="35"/>
                  </a:lnTo>
                  <a:lnTo>
                    <a:pt x="32" y="20"/>
                  </a:lnTo>
                  <a:lnTo>
                    <a:pt x="51" y="23"/>
                  </a:lnTo>
                  <a:lnTo>
                    <a:pt x="51" y="56"/>
                  </a:lnTo>
                  <a:lnTo>
                    <a:pt x="55" y="55"/>
                  </a:lnTo>
                  <a:lnTo>
                    <a:pt x="55" y="23"/>
                  </a:lnTo>
                  <a:lnTo>
                    <a:pt x="76" y="25"/>
                  </a:lnTo>
                  <a:lnTo>
                    <a:pt x="76" y="54"/>
                  </a:lnTo>
                  <a:lnTo>
                    <a:pt x="79" y="54"/>
                  </a:lnTo>
                  <a:lnTo>
                    <a:pt x="79" y="46"/>
                  </a:lnTo>
                  <a:lnTo>
                    <a:pt x="96" y="45"/>
                  </a:lnTo>
                  <a:lnTo>
                    <a:pt x="96" y="39"/>
                  </a:lnTo>
                  <a:lnTo>
                    <a:pt x="79" y="39"/>
                  </a:lnTo>
                  <a:lnTo>
                    <a:pt x="78" y="26"/>
                  </a:lnTo>
                  <a:lnTo>
                    <a:pt x="96" y="28"/>
                  </a:lnTo>
                  <a:lnTo>
                    <a:pt x="96" y="53"/>
                  </a:lnTo>
                  <a:lnTo>
                    <a:pt x="100" y="52"/>
                  </a:lnTo>
                  <a:lnTo>
                    <a:pt x="99" y="28"/>
                  </a:lnTo>
                  <a:lnTo>
                    <a:pt x="112" y="31"/>
                  </a:lnTo>
                  <a:lnTo>
                    <a:pt x="112" y="50"/>
                  </a:lnTo>
                  <a:lnTo>
                    <a:pt x="114" y="50"/>
                  </a:lnTo>
                  <a:lnTo>
                    <a:pt x="112" y="18"/>
                  </a:lnTo>
                  <a:lnTo>
                    <a:pt x="0" y="0"/>
                  </a:lnTo>
                </a:path>
              </a:pathLst>
            </a:custGeom>
            <a:solidFill>
              <a:srgbClr val="D2BFFF"/>
            </a:solidFill>
            <a:ln w="9216">
              <a:solidFill>
                <a:srgbClr val="D2BFFF"/>
              </a:solidFill>
              <a:round/>
              <a:headEnd/>
              <a:tailEnd/>
            </a:ln>
          </p:spPr>
          <p:txBody>
            <a:bodyPr/>
            <a:lstStyle/>
            <a:p>
              <a:endParaRPr lang="en-US" dirty="0"/>
            </a:p>
          </p:txBody>
        </p:sp>
        <p:sp>
          <p:nvSpPr>
            <p:cNvPr id="10359" name="Freeform 618"/>
            <p:cNvSpPr>
              <a:spLocks/>
            </p:cNvSpPr>
            <p:nvPr/>
          </p:nvSpPr>
          <p:spPr bwMode="auto">
            <a:xfrm>
              <a:off x="4557" y="3729"/>
              <a:ext cx="28" cy="11"/>
            </a:xfrm>
            <a:custGeom>
              <a:avLst/>
              <a:gdLst>
                <a:gd name="T0" fmla="*/ 11 w 28"/>
                <a:gd name="T1" fmla="*/ 0 h 11"/>
                <a:gd name="T2" fmla="*/ 7 w 28"/>
                <a:gd name="T3" fmla="*/ 0 h 11"/>
                <a:gd name="T4" fmla="*/ 0 w 28"/>
                <a:gd name="T5" fmla="*/ 2 h 11"/>
                <a:gd name="T6" fmla="*/ 10 w 28"/>
                <a:gd name="T7" fmla="*/ 10 h 11"/>
                <a:gd name="T8" fmla="*/ 24 w 28"/>
                <a:gd name="T9" fmla="*/ 9 h 11"/>
                <a:gd name="T10" fmla="*/ 27 w 28"/>
                <a:gd name="T11" fmla="*/ 5 h 11"/>
                <a:gd name="T12" fmla="*/ 13 w 28"/>
                <a:gd name="T13" fmla="*/ 1 h 11"/>
                <a:gd name="T14" fmla="*/ 11 w 28"/>
                <a:gd name="T15" fmla="*/ 0 h 11"/>
                <a:gd name="T16" fmla="*/ 11 w 2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1"/>
                <a:gd name="T29" fmla="*/ 28 w 2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1">
                  <a:moveTo>
                    <a:pt x="11" y="0"/>
                  </a:moveTo>
                  <a:lnTo>
                    <a:pt x="7" y="0"/>
                  </a:lnTo>
                  <a:lnTo>
                    <a:pt x="0" y="2"/>
                  </a:lnTo>
                  <a:lnTo>
                    <a:pt x="10" y="10"/>
                  </a:lnTo>
                  <a:lnTo>
                    <a:pt x="24" y="9"/>
                  </a:lnTo>
                  <a:lnTo>
                    <a:pt x="27" y="5"/>
                  </a:lnTo>
                  <a:lnTo>
                    <a:pt x="13" y="1"/>
                  </a:lnTo>
                  <a:lnTo>
                    <a:pt x="11" y="0"/>
                  </a:lnTo>
                </a:path>
              </a:pathLst>
            </a:custGeom>
            <a:solidFill>
              <a:srgbClr val="808080"/>
            </a:solidFill>
            <a:ln w="9216">
              <a:solidFill>
                <a:srgbClr val="808080"/>
              </a:solidFill>
              <a:round/>
              <a:headEnd/>
              <a:tailEnd/>
            </a:ln>
          </p:spPr>
          <p:txBody>
            <a:bodyPr/>
            <a:lstStyle/>
            <a:p>
              <a:endParaRPr lang="en-US" dirty="0"/>
            </a:p>
          </p:txBody>
        </p:sp>
        <p:sp>
          <p:nvSpPr>
            <p:cNvPr id="10360" name="Freeform 619"/>
            <p:cNvSpPr>
              <a:spLocks/>
            </p:cNvSpPr>
            <p:nvPr/>
          </p:nvSpPr>
          <p:spPr bwMode="auto">
            <a:xfrm>
              <a:off x="4570" y="3719"/>
              <a:ext cx="6" cy="16"/>
            </a:xfrm>
            <a:custGeom>
              <a:avLst/>
              <a:gdLst>
                <a:gd name="T0" fmla="*/ 1 w 6"/>
                <a:gd name="T1" fmla="*/ 2 h 16"/>
                <a:gd name="T2" fmla="*/ 1 w 6"/>
                <a:gd name="T3" fmla="*/ 5 h 16"/>
                <a:gd name="T4" fmla="*/ 1 w 6"/>
                <a:gd name="T5" fmla="*/ 7 h 16"/>
                <a:gd name="T6" fmla="*/ 1 w 6"/>
                <a:gd name="T7" fmla="*/ 10 h 16"/>
                <a:gd name="T8" fmla="*/ 0 w 6"/>
                <a:gd name="T9" fmla="*/ 12 h 16"/>
                <a:gd name="T10" fmla="*/ 0 w 6"/>
                <a:gd name="T11" fmla="*/ 15 h 16"/>
                <a:gd name="T12" fmla="*/ 4 w 6"/>
                <a:gd name="T13" fmla="*/ 15 h 16"/>
                <a:gd name="T14" fmla="*/ 4 w 6"/>
                <a:gd name="T15" fmla="*/ 13 h 16"/>
                <a:gd name="T16" fmla="*/ 4 w 6"/>
                <a:gd name="T17" fmla="*/ 10 h 16"/>
                <a:gd name="T18" fmla="*/ 4 w 6"/>
                <a:gd name="T19" fmla="*/ 2 h 16"/>
                <a:gd name="T20" fmla="*/ 5 w 6"/>
                <a:gd name="T21" fmla="*/ 0 h 16"/>
                <a:gd name="T22" fmla="*/ 1 w 6"/>
                <a:gd name="T23" fmla="*/ 2 h 16"/>
                <a:gd name="T24" fmla="*/ 1 w 6"/>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6"/>
                <a:gd name="T41" fmla="*/ 6 w 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6">
                  <a:moveTo>
                    <a:pt x="1" y="2"/>
                  </a:moveTo>
                  <a:lnTo>
                    <a:pt x="1" y="5"/>
                  </a:lnTo>
                  <a:lnTo>
                    <a:pt x="1" y="7"/>
                  </a:lnTo>
                  <a:lnTo>
                    <a:pt x="1" y="10"/>
                  </a:lnTo>
                  <a:lnTo>
                    <a:pt x="0" y="12"/>
                  </a:lnTo>
                  <a:lnTo>
                    <a:pt x="0" y="15"/>
                  </a:lnTo>
                  <a:lnTo>
                    <a:pt x="4" y="15"/>
                  </a:lnTo>
                  <a:lnTo>
                    <a:pt x="4" y="13"/>
                  </a:lnTo>
                  <a:lnTo>
                    <a:pt x="4" y="10"/>
                  </a:lnTo>
                  <a:lnTo>
                    <a:pt x="4" y="2"/>
                  </a:lnTo>
                  <a:lnTo>
                    <a:pt x="5" y="0"/>
                  </a:lnTo>
                  <a:lnTo>
                    <a:pt x="1" y="2"/>
                  </a:lnTo>
                </a:path>
              </a:pathLst>
            </a:custGeom>
            <a:solidFill>
              <a:srgbClr val="600000"/>
            </a:solidFill>
            <a:ln w="9216">
              <a:solidFill>
                <a:srgbClr val="600000"/>
              </a:solidFill>
              <a:round/>
              <a:headEnd/>
              <a:tailEnd/>
            </a:ln>
          </p:spPr>
          <p:txBody>
            <a:bodyPr/>
            <a:lstStyle/>
            <a:p>
              <a:endParaRPr lang="en-US" dirty="0"/>
            </a:p>
          </p:txBody>
        </p:sp>
        <p:sp>
          <p:nvSpPr>
            <p:cNvPr id="10361" name="Freeform 620"/>
            <p:cNvSpPr>
              <a:spLocks/>
            </p:cNvSpPr>
            <p:nvPr/>
          </p:nvSpPr>
          <p:spPr bwMode="auto">
            <a:xfrm>
              <a:off x="4561" y="3680"/>
              <a:ext cx="26" cy="45"/>
            </a:xfrm>
            <a:custGeom>
              <a:avLst/>
              <a:gdLst>
                <a:gd name="T0" fmla="*/ 8 w 26"/>
                <a:gd name="T1" fmla="*/ 4 h 45"/>
                <a:gd name="T2" fmla="*/ 10 w 26"/>
                <a:gd name="T3" fmla="*/ 2 h 45"/>
                <a:gd name="T4" fmla="*/ 13 w 26"/>
                <a:gd name="T5" fmla="*/ 2 h 45"/>
                <a:gd name="T6" fmla="*/ 14 w 26"/>
                <a:gd name="T7" fmla="*/ 4 h 45"/>
                <a:gd name="T8" fmla="*/ 15 w 26"/>
                <a:gd name="T9" fmla="*/ 5 h 45"/>
                <a:gd name="T10" fmla="*/ 16 w 26"/>
                <a:gd name="T11" fmla="*/ 6 h 45"/>
                <a:gd name="T12" fmla="*/ 18 w 26"/>
                <a:gd name="T13" fmla="*/ 7 h 45"/>
                <a:gd name="T14" fmla="*/ 18 w 26"/>
                <a:gd name="T15" fmla="*/ 9 h 45"/>
                <a:gd name="T16" fmla="*/ 18 w 26"/>
                <a:gd name="T17" fmla="*/ 10 h 45"/>
                <a:gd name="T18" fmla="*/ 20 w 26"/>
                <a:gd name="T19" fmla="*/ 11 h 45"/>
                <a:gd name="T20" fmla="*/ 20 w 26"/>
                <a:gd name="T21" fmla="*/ 14 h 45"/>
                <a:gd name="T22" fmla="*/ 18 w 26"/>
                <a:gd name="T23" fmla="*/ 16 h 45"/>
                <a:gd name="T24" fmla="*/ 18 w 26"/>
                <a:gd name="T25" fmla="*/ 18 h 45"/>
                <a:gd name="T26" fmla="*/ 18 w 26"/>
                <a:gd name="T27" fmla="*/ 19 h 45"/>
                <a:gd name="T28" fmla="*/ 20 w 26"/>
                <a:gd name="T29" fmla="*/ 19 h 45"/>
                <a:gd name="T30" fmla="*/ 20 w 26"/>
                <a:gd name="T31" fmla="*/ 19 h 45"/>
                <a:gd name="T32" fmla="*/ 20 w 26"/>
                <a:gd name="T33" fmla="*/ 21 h 45"/>
                <a:gd name="T34" fmla="*/ 20 w 26"/>
                <a:gd name="T35" fmla="*/ 24 h 45"/>
                <a:gd name="T36" fmla="*/ 20 w 26"/>
                <a:gd name="T37" fmla="*/ 24 h 45"/>
                <a:gd name="T38" fmla="*/ 20 w 26"/>
                <a:gd name="T39" fmla="*/ 26 h 45"/>
                <a:gd name="T40" fmla="*/ 23 w 26"/>
                <a:gd name="T41" fmla="*/ 26 h 45"/>
                <a:gd name="T42" fmla="*/ 23 w 26"/>
                <a:gd name="T43" fmla="*/ 28 h 45"/>
                <a:gd name="T44" fmla="*/ 23 w 26"/>
                <a:gd name="T45" fmla="*/ 30 h 45"/>
                <a:gd name="T46" fmla="*/ 22 w 26"/>
                <a:gd name="T47" fmla="*/ 31 h 45"/>
                <a:gd name="T48" fmla="*/ 20 w 26"/>
                <a:gd name="T49" fmla="*/ 31 h 45"/>
                <a:gd name="T50" fmla="*/ 18 w 26"/>
                <a:gd name="T51" fmla="*/ 33 h 45"/>
                <a:gd name="T52" fmla="*/ 18 w 26"/>
                <a:gd name="T53" fmla="*/ 34 h 45"/>
                <a:gd name="T54" fmla="*/ 19 w 26"/>
                <a:gd name="T55" fmla="*/ 34 h 45"/>
                <a:gd name="T56" fmla="*/ 23 w 26"/>
                <a:gd name="T57" fmla="*/ 35 h 45"/>
                <a:gd name="T58" fmla="*/ 23 w 26"/>
                <a:gd name="T59" fmla="*/ 37 h 45"/>
                <a:gd name="T60" fmla="*/ 22 w 26"/>
                <a:gd name="T61" fmla="*/ 38 h 45"/>
                <a:gd name="T62" fmla="*/ 20 w 26"/>
                <a:gd name="T63" fmla="*/ 41 h 45"/>
                <a:gd name="T64" fmla="*/ 18 w 26"/>
                <a:gd name="T65" fmla="*/ 43 h 45"/>
                <a:gd name="T66" fmla="*/ 18 w 26"/>
                <a:gd name="T67" fmla="*/ 44 h 45"/>
                <a:gd name="T68" fmla="*/ 14 w 26"/>
                <a:gd name="T69" fmla="*/ 44 h 45"/>
                <a:gd name="T70" fmla="*/ 9 w 26"/>
                <a:gd name="T71" fmla="*/ 44 h 45"/>
                <a:gd name="T72" fmla="*/ 9 w 26"/>
                <a:gd name="T73" fmla="*/ 44 h 45"/>
                <a:gd name="T74" fmla="*/ 7 w 26"/>
                <a:gd name="T75" fmla="*/ 44 h 45"/>
                <a:gd name="T76" fmla="*/ 6 w 26"/>
                <a:gd name="T77" fmla="*/ 42 h 45"/>
                <a:gd name="T78" fmla="*/ 4 w 26"/>
                <a:gd name="T79" fmla="*/ 41 h 45"/>
                <a:gd name="T80" fmla="*/ 3 w 26"/>
                <a:gd name="T81" fmla="*/ 39 h 45"/>
                <a:gd name="T82" fmla="*/ 3 w 26"/>
                <a:gd name="T83" fmla="*/ 39 h 45"/>
                <a:gd name="T84" fmla="*/ 2 w 26"/>
                <a:gd name="T85" fmla="*/ 39 h 45"/>
                <a:gd name="T86" fmla="*/ 0 w 26"/>
                <a:gd name="T87" fmla="*/ 37 h 45"/>
                <a:gd name="T88" fmla="*/ 1 w 26"/>
                <a:gd name="T89" fmla="*/ 34 h 45"/>
                <a:gd name="T90" fmla="*/ 1 w 26"/>
                <a:gd name="T91" fmla="*/ 31 h 45"/>
                <a:gd name="T92" fmla="*/ 1 w 26"/>
                <a:gd name="T93" fmla="*/ 24 h 45"/>
                <a:gd name="T94" fmla="*/ 1 w 26"/>
                <a:gd name="T95" fmla="*/ 24 h 45"/>
                <a:gd name="T96" fmla="*/ 1 w 26"/>
                <a:gd name="T97" fmla="*/ 19 h 45"/>
                <a:gd name="T98" fmla="*/ 3 w 26"/>
                <a:gd name="T99" fmla="*/ 18 h 45"/>
                <a:gd name="T100" fmla="*/ 3 w 26"/>
                <a:gd name="T101" fmla="*/ 17 h 45"/>
                <a:gd name="T102" fmla="*/ 1 w 26"/>
                <a:gd name="T103" fmla="*/ 14 h 45"/>
                <a:gd name="T104" fmla="*/ 3 w 26"/>
                <a:gd name="T105" fmla="*/ 12 h 45"/>
                <a:gd name="T106" fmla="*/ 2 w 26"/>
                <a:gd name="T107" fmla="*/ 11 h 45"/>
                <a:gd name="T108" fmla="*/ 3 w 26"/>
                <a:gd name="T109" fmla="*/ 9 h 45"/>
                <a:gd name="T110" fmla="*/ 4 w 26"/>
                <a:gd name="T111" fmla="*/ 9 h 45"/>
                <a:gd name="T112" fmla="*/ 6 w 26"/>
                <a:gd name="T113" fmla="*/ 5 h 45"/>
                <a:gd name="T114" fmla="*/ 6 w 26"/>
                <a:gd name="T115" fmla="*/ 5 h 45"/>
                <a:gd name="T116" fmla="*/ 6 w 26"/>
                <a:gd name="T117" fmla="*/ 5 h 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
                <a:gd name="T178" fmla="*/ 0 h 45"/>
                <a:gd name="T179" fmla="*/ 26 w 26"/>
                <a:gd name="T180" fmla="*/ 45 h 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 h="45">
                  <a:moveTo>
                    <a:pt x="7" y="4"/>
                  </a:moveTo>
                  <a:lnTo>
                    <a:pt x="7" y="4"/>
                  </a:lnTo>
                  <a:lnTo>
                    <a:pt x="8" y="4"/>
                  </a:lnTo>
                  <a:lnTo>
                    <a:pt x="9" y="3"/>
                  </a:lnTo>
                  <a:lnTo>
                    <a:pt x="10" y="2"/>
                  </a:lnTo>
                  <a:lnTo>
                    <a:pt x="11" y="2"/>
                  </a:lnTo>
                  <a:lnTo>
                    <a:pt x="13" y="0"/>
                  </a:lnTo>
                  <a:lnTo>
                    <a:pt x="13" y="2"/>
                  </a:lnTo>
                  <a:lnTo>
                    <a:pt x="13" y="3"/>
                  </a:lnTo>
                  <a:lnTo>
                    <a:pt x="14" y="3"/>
                  </a:lnTo>
                  <a:lnTo>
                    <a:pt x="14" y="4"/>
                  </a:lnTo>
                  <a:lnTo>
                    <a:pt x="14" y="5"/>
                  </a:lnTo>
                  <a:lnTo>
                    <a:pt x="15" y="5"/>
                  </a:lnTo>
                  <a:lnTo>
                    <a:pt x="15" y="6"/>
                  </a:lnTo>
                  <a:lnTo>
                    <a:pt x="16" y="6"/>
                  </a:lnTo>
                  <a:lnTo>
                    <a:pt x="18" y="6"/>
                  </a:lnTo>
                  <a:lnTo>
                    <a:pt x="18" y="7"/>
                  </a:lnTo>
                  <a:lnTo>
                    <a:pt x="19" y="6"/>
                  </a:lnTo>
                  <a:lnTo>
                    <a:pt x="18" y="8"/>
                  </a:lnTo>
                  <a:lnTo>
                    <a:pt x="18" y="9"/>
                  </a:lnTo>
                  <a:lnTo>
                    <a:pt x="18" y="10"/>
                  </a:lnTo>
                  <a:lnTo>
                    <a:pt x="20" y="9"/>
                  </a:lnTo>
                  <a:lnTo>
                    <a:pt x="20" y="11"/>
                  </a:lnTo>
                  <a:lnTo>
                    <a:pt x="20" y="12"/>
                  </a:lnTo>
                  <a:lnTo>
                    <a:pt x="20" y="14"/>
                  </a:lnTo>
                  <a:lnTo>
                    <a:pt x="18" y="15"/>
                  </a:lnTo>
                  <a:lnTo>
                    <a:pt x="18" y="16"/>
                  </a:lnTo>
                  <a:lnTo>
                    <a:pt x="18" y="18"/>
                  </a:lnTo>
                  <a:lnTo>
                    <a:pt x="18" y="19"/>
                  </a:lnTo>
                  <a:lnTo>
                    <a:pt x="20" y="19"/>
                  </a:lnTo>
                  <a:lnTo>
                    <a:pt x="20" y="20"/>
                  </a:lnTo>
                  <a:lnTo>
                    <a:pt x="20" y="21"/>
                  </a:lnTo>
                  <a:lnTo>
                    <a:pt x="20" y="22"/>
                  </a:lnTo>
                  <a:lnTo>
                    <a:pt x="20" y="23"/>
                  </a:lnTo>
                  <a:lnTo>
                    <a:pt x="20" y="24"/>
                  </a:lnTo>
                  <a:lnTo>
                    <a:pt x="20" y="26"/>
                  </a:lnTo>
                  <a:lnTo>
                    <a:pt x="21" y="26"/>
                  </a:lnTo>
                  <a:lnTo>
                    <a:pt x="22" y="26"/>
                  </a:lnTo>
                  <a:lnTo>
                    <a:pt x="23" y="26"/>
                  </a:lnTo>
                  <a:lnTo>
                    <a:pt x="23" y="27"/>
                  </a:lnTo>
                  <a:lnTo>
                    <a:pt x="23" y="28"/>
                  </a:lnTo>
                  <a:lnTo>
                    <a:pt x="25" y="28"/>
                  </a:lnTo>
                  <a:lnTo>
                    <a:pt x="23" y="29"/>
                  </a:lnTo>
                  <a:lnTo>
                    <a:pt x="23" y="30"/>
                  </a:lnTo>
                  <a:lnTo>
                    <a:pt x="22" y="31"/>
                  </a:lnTo>
                  <a:lnTo>
                    <a:pt x="20" y="31"/>
                  </a:lnTo>
                  <a:lnTo>
                    <a:pt x="19" y="31"/>
                  </a:lnTo>
                  <a:lnTo>
                    <a:pt x="18" y="33"/>
                  </a:lnTo>
                  <a:lnTo>
                    <a:pt x="18" y="34"/>
                  </a:lnTo>
                  <a:lnTo>
                    <a:pt x="19" y="34"/>
                  </a:lnTo>
                  <a:lnTo>
                    <a:pt x="20" y="34"/>
                  </a:lnTo>
                  <a:lnTo>
                    <a:pt x="22" y="34"/>
                  </a:lnTo>
                  <a:lnTo>
                    <a:pt x="22" y="35"/>
                  </a:lnTo>
                  <a:lnTo>
                    <a:pt x="23" y="35"/>
                  </a:lnTo>
                  <a:lnTo>
                    <a:pt x="25" y="35"/>
                  </a:lnTo>
                  <a:lnTo>
                    <a:pt x="23" y="37"/>
                  </a:lnTo>
                  <a:lnTo>
                    <a:pt x="22" y="38"/>
                  </a:lnTo>
                  <a:lnTo>
                    <a:pt x="22" y="39"/>
                  </a:lnTo>
                  <a:lnTo>
                    <a:pt x="20" y="41"/>
                  </a:lnTo>
                  <a:lnTo>
                    <a:pt x="19" y="42"/>
                  </a:lnTo>
                  <a:lnTo>
                    <a:pt x="18" y="43"/>
                  </a:lnTo>
                  <a:lnTo>
                    <a:pt x="18" y="44"/>
                  </a:lnTo>
                  <a:lnTo>
                    <a:pt x="16" y="44"/>
                  </a:lnTo>
                  <a:lnTo>
                    <a:pt x="14" y="44"/>
                  </a:lnTo>
                  <a:lnTo>
                    <a:pt x="12" y="44"/>
                  </a:lnTo>
                  <a:lnTo>
                    <a:pt x="11" y="44"/>
                  </a:lnTo>
                  <a:lnTo>
                    <a:pt x="9" y="44"/>
                  </a:lnTo>
                  <a:lnTo>
                    <a:pt x="7" y="44"/>
                  </a:lnTo>
                  <a:lnTo>
                    <a:pt x="7" y="43"/>
                  </a:lnTo>
                  <a:lnTo>
                    <a:pt x="6" y="43"/>
                  </a:lnTo>
                  <a:lnTo>
                    <a:pt x="6" y="42"/>
                  </a:lnTo>
                  <a:lnTo>
                    <a:pt x="6" y="41"/>
                  </a:lnTo>
                  <a:lnTo>
                    <a:pt x="4" y="41"/>
                  </a:lnTo>
                  <a:lnTo>
                    <a:pt x="3" y="41"/>
                  </a:lnTo>
                  <a:lnTo>
                    <a:pt x="3" y="39"/>
                  </a:lnTo>
                  <a:lnTo>
                    <a:pt x="4" y="39"/>
                  </a:lnTo>
                  <a:lnTo>
                    <a:pt x="6" y="39"/>
                  </a:lnTo>
                  <a:lnTo>
                    <a:pt x="3" y="39"/>
                  </a:lnTo>
                  <a:lnTo>
                    <a:pt x="2" y="39"/>
                  </a:lnTo>
                  <a:lnTo>
                    <a:pt x="1" y="39"/>
                  </a:lnTo>
                  <a:lnTo>
                    <a:pt x="1" y="37"/>
                  </a:lnTo>
                  <a:lnTo>
                    <a:pt x="0" y="37"/>
                  </a:lnTo>
                  <a:lnTo>
                    <a:pt x="0" y="36"/>
                  </a:lnTo>
                  <a:lnTo>
                    <a:pt x="0" y="34"/>
                  </a:lnTo>
                  <a:lnTo>
                    <a:pt x="1" y="34"/>
                  </a:lnTo>
                  <a:lnTo>
                    <a:pt x="2" y="33"/>
                  </a:lnTo>
                  <a:lnTo>
                    <a:pt x="1" y="33"/>
                  </a:lnTo>
                  <a:lnTo>
                    <a:pt x="1" y="31"/>
                  </a:lnTo>
                  <a:lnTo>
                    <a:pt x="1" y="29"/>
                  </a:lnTo>
                  <a:lnTo>
                    <a:pt x="0" y="29"/>
                  </a:lnTo>
                  <a:lnTo>
                    <a:pt x="0" y="27"/>
                  </a:lnTo>
                  <a:lnTo>
                    <a:pt x="0" y="26"/>
                  </a:lnTo>
                  <a:lnTo>
                    <a:pt x="1" y="24"/>
                  </a:lnTo>
                  <a:lnTo>
                    <a:pt x="3" y="24"/>
                  </a:lnTo>
                  <a:lnTo>
                    <a:pt x="2" y="24"/>
                  </a:lnTo>
                  <a:lnTo>
                    <a:pt x="2" y="22"/>
                  </a:lnTo>
                  <a:lnTo>
                    <a:pt x="2" y="21"/>
                  </a:lnTo>
                  <a:lnTo>
                    <a:pt x="1" y="21"/>
                  </a:lnTo>
                  <a:lnTo>
                    <a:pt x="1" y="19"/>
                  </a:lnTo>
                  <a:lnTo>
                    <a:pt x="1" y="17"/>
                  </a:lnTo>
                  <a:lnTo>
                    <a:pt x="1" y="18"/>
                  </a:lnTo>
                  <a:lnTo>
                    <a:pt x="3" y="18"/>
                  </a:lnTo>
                  <a:lnTo>
                    <a:pt x="4" y="18"/>
                  </a:lnTo>
                  <a:lnTo>
                    <a:pt x="6" y="17"/>
                  </a:lnTo>
                  <a:lnTo>
                    <a:pt x="4" y="17"/>
                  </a:lnTo>
                  <a:lnTo>
                    <a:pt x="3" y="17"/>
                  </a:lnTo>
                  <a:lnTo>
                    <a:pt x="3" y="16"/>
                  </a:lnTo>
                  <a:lnTo>
                    <a:pt x="2" y="16"/>
                  </a:lnTo>
                  <a:lnTo>
                    <a:pt x="2" y="15"/>
                  </a:lnTo>
                  <a:lnTo>
                    <a:pt x="2" y="14"/>
                  </a:lnTo>
                  <a:lnTo>
                    <a:pt x="1" y="14"/>
                  </a:lnTo>
                  <a:lnTo>
                    <a:pt x="2" y="13"/>
                  </a:lnTo>
                  <a:lnTo>
                    <a:pt x="3" y="12"/>
                  </a:lnTo>
                  <a:lnTo>
                    <a:pt x="2" y="12"/>
                  </a:lnTo>
                  <a:lnTo>
                    <a:pt x="2" y="11"/>
                  </a:lnTo>
                  <a:lnTo>
                    <a:pt x="2" y="9"/>
                  </a:lnTo>
                  <a:lnTo>
                    <a:pt x="3" y="9"/>
                  </a:lnTo>
                  <a:lnTo>
                    <a:pt x="4" y="9"/>
                  </a:lnTo>
                  <a:lnTo>
                    <a:pt x="6" y="9"/>
                  </a:lnTo>
                  <a:lnTo>
                    <a:pt x="4" y="9"/>
                  </a:lnTo>
                  <a:lnTo>
                    <a:pt x="4" y="7"/>
                  </a:lnTo>
                  <a:lnTo>
                    <a:pt x="4" y="6"/>
                  </a:lnTo>
                  <a:lnTo>
                    <a:pt x="6" y="5"/>
                  </a:lnTo>
                  <a:lnTo>
                    <a:pt x="7" y="4"/>
                  </a:lnTo>
                </a:path>
              </a:pathLst>
            </a:custGeom>
            <a:solidFill>
              <a:srgbClr val="006000"/>
            </a:solidFill>
            <a:ln w="9525">
              <a:noFill/>
              <a:round/>
              <a:headEnd/>
              <a:tailEnd/>
            </a:ln>
          </p:spPr>
          <p:txBody>
            <a:bodyPr/>
            <a:lstStyle/>
            <a:p>
              <a:endParaRPr lang="en-US" dirty="0"/>
            </a:p>
          </p:txBody>
        </p:sp>
        <p:sp>
          <p:nvSpPr>
            <p:cNvPr id="10362" name="Freeform 621"/>
            <p:cNvSpPr>
              <a:spLocks/>
            </p:cNvSpPr>
            <p:nvPr/>
          </p:nvSpPr>
          <p:spPr bwMode="auto">
            <a:xfrm>
              <a:off x="4503" y="3732"/>
              <a:ext cx="23" cy="11"/>
            </a:xfrm>
            <a:custGeom>
              <a:avLst/>
              <a:gdLst>
                <a:gd name="T0" fmla="*/ 9 w 23"/>
                <a:gd name="T1" fmla="*/ 0 h 11"/>
                <a:gd name="T2" fmla="*/ 7 w 23"/>
                <a:gd name="T3" fmla="*/ 0 h 11"/>
                <a:gd name="T4" fmla="*/ 0 w 23"/>
                <a:gd name="T5" fmla="*/ 3 h 11"/>
                <a:gd name="T6" fmla="*/ 7 w 23"/>
                <a:gd name="T7" fmla="*/ 9 h 11"/>
                <a:gd name="T8" fmla="*/ 20 w 23"/>
                <a:gd name="T9" fmla="*/ 10 h 11"/>
                <a:gd name="T10" fmla="*/ 22 w 23"/>
                <a:gd name="T11" fmla="*/ 6 h 11"/>
                <a:gd name="T12" fmla="*/ 11 w 23"/>
                <a:gd name="T13" fmla="*/ 2 h 11"/>
                <a:gd name="T14" fmla="*/ 9 w 23"/>
                <a:gd name="T15" fmla="*/ 0 h 11"/>
                <a:gd name="T16" fmla="*/ 9 w 23"/>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1"/>
                <a:gd name="T29" fmla="*/ 23 w 2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1">
                  <a:moveTo>
                    <a:pt x="9" y="0"/>
                  </a:moveTo>
                  <a:lnTo>
                    <a:pt x="7" y="0"/>
                  </a:lnTo>
                  <a:lnTo>
                    <a:pt x="0" y="3"/>
                  </a:lnTo>
                  <a:lnTo>
                    <a:pt x="7" y="9"/>
                  </a:lnTo>
                  <a:lnTo>
                    <a:pt x="20" y="10"/>
                  </a:lnTo>
                  <a:lnTo>
                    <a:pt x="22" y="6"/>
                  </a:lnTo>
                  <a:lnTo>
                    <a:pt x="11" y="2"/>
                  </a:lnTo>
                  <a:lnTo>
                    <a:pt x="9" y="0"/>
                  </a:lnTo>
                </a:path>
              </a:pathLst>
            </a:custGeom>
            <a:solidFill>
              <a:srgbClr val="808080"/>
            </a:solidFill>
            <a:ln w="9216">
              <a:solidFill>
                <a:srgbClr val="808080"/>
              </a:solidFill>
              <a:round/>
              <a:headEnd/>
              <a:tailEnd/>
            </a:ln>
          </p:spPr>
          <p:txBody>
            <a:bodyPr/>
            <a:lstStyle/>
            <a:p>
              <a:endParaRPr lang="en-US" dirty="0"/>
            </a:p>
          </p:txBody>
        </p:sp>
        <p:sp>
          <p:nvSpPr>
            <p:cNvPr id="10363" name="Freeform 622"/>
            <p:cNvSpPr>
              <a:spLocks/>
            </p:cNvSpPr>
            <p:nvPr/>
          </p:nvSpPr>
          <p:spPr bwMode="auto">
            <a:xfrm>
              <a:off x="4502" y="3732"/>
              <a:ext cx="22" cy="13"/>
            </a:xfrm>
            <a:custGeom>
              <a:avLst/>
              <a:gdLst>
                <a:gd name="T0" fmla="*/ 8 w 22"/>
                <a:gd name="T1" fmla="*/ 0 h 13"/>
                <a:gd name="T2" fmla="*/ 4 w 22"/>
                <a:gd name="T3" fmla="*/ 2 h 13"/>
                <a:gd name="T4" fmla="*/ 0 w 22"/>
                <a:gd name="T5" fmla="*/ 7 h 13"/>
                <a:gd name="T6" fmla="*/ 5 w 22"/>
                <a:gd name="T7" fmla="*/ 12 h 13"/>
                <a:gd name="T8" fmla="*/ 20 w 22"/>
                <a:gd name="T9" fmla="*/ 12 h 13"/>
                <a:gd name="T10" fmla="*/ 21 w 22"/>
                <a:gd name="T11" fmla="*/ 6 h 13"/>
                <a:gd name="T12" fmla="*/ 17 w 22"/>
                <a:gd name="T13" fmla="*/ 2 h 13"/>
                <a:gd name="T14" fmla="*/ 8 w 22"/>
                <a:gd name="T15" fmla="*/ 0 h 13"/>
                <a:gd name="T16" fmla="*/ 8 w 2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3"/>
                <a:gd name="T29" fmla="*/ 22 w 2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3">
                  <a:moveTo>
                    <a:pt x="8" y="0"/>
                  </a:moveTo>
                  <a:lnTo>
                    <a:pt x="4" y="2"/>
                  </a:lnTo>
                  <a:lnTo>
                    <a:pt x="0" y="7"/>
                  </a:lnTo>
                  <a:lnTo>
                    <a:pt x="5" y="12"/>
                  </a:lnTo>
                  <a:lnTo>
                    <a:pt x="20" y="12"/>
                  </a:lnTo>
                  <a:lnTo>
                    <a:pt x="21" y="6"/>
                  </a:lnTo>
                  <a:lnTo>
                    <a:pt x="17" y="2"/>
                  </a:lnTo>
                  <a:lnTo>
                    <a:pt x="8" y="0"/>
                  </a:lnTo>
                </a:path>
              </a:pathLst>
            </a:custGeom>
            <a:solidFill>
              <a:srgbClr val="808080"/>
            </a:solidFill>
            <a:ln w="9216">
              <a:solidFill>
                <a:srgbClr val="808080"/>
              </a:solidFill>
              <a:round/>
              <a:headEnd/>
              <a:tailEnd/>
            </a:ln>
          </p:spPr>
          <p:txBody>
            <a:bodyPr/>
            <a:lstStyle/>
            <a:p>
              <a:endParaRPr lang="en-US" dirty="0"/>
            </a:p>
          </p:txBody>
        </p:sp>
        <p:sp>
          <p:nvSpPr>
            <p:cNvPr id="10364" name="Freeform 623"/>
            <p:cNvSpPr>
              <a:spLocks/>
            </p:cNvSpPr>
            <p:nvPr/>
          </p:nvSpPr>
          <p:spPr bwMode="auto">
            <a:xfrm>
              <a:off x="4510" y="3697"/>
              <a:ext cx="14" cy="42"/>
            </a:xfrm>
            <a:custGeom>
              <a:avLst/>
              <a:gdLst>
                <a:gd name="T0" fmla="*/ 7 w 14"/>
                <a:gd name="T1" fmla="*/ 7 h 42"/>
                <a:gd name="T2" fmla="*/ 5 w 14"/>
                <a:gd name="T3" fmla="*/ 16 h 42"/>
                <a:gd name="T4" fmla="*/ 4 w 14"/>
                <a:gd name="T5" fmla="*/ 14 h 42"/>
                <a:gd name="T6" fmla="*/ 2 w 14"/>
                <a:gd name="T7" fmla="*/ 8 h 42"/>
                <a:gd name="T8" fmla="*/ 0 w 14"/>
                <a:gd name="T9" fmla="*/ 7 h 42"/>
                <a:gd name="T10" fmla="*/ 4 w 14"/>
                <a:gd name="T11" fmla="*/ 14 h 42"/>
                <a:gd name="T12" fmla="*/ 4 w 14"/>
                <a:gd name="T13" fmla="*/ 19 h 42"/>
                <a:gd name="T14" fmla="*/ 4 w 14"/>
                <a:gd name="T15" fmla="*/ 27 h 42"/>
                <a:gd name="T16" fmla="*/ 4 w 14"/>
                <a:gd name="T17" fmla="*/ 34 h 42"/>
                <a:gd name="T18" fmla="*/ 4 w 14"/>
                <a:gd name="T19" fmla="*/ 37 h 42"/>
                <a:gd name="T20" fmla="*/ 3 w 14"/>
                <a:gd name="T21" fmla="*/ 41 h 42"/>
                <a:gd name="T22" fmla="*/ 7 w 14"/>
                <a:gd name="T23" fmla="*/ 41 h 42"/>
                <a:gd name="T24" fmla="*/ 7 w 14"/>
                <a:gd name="T25" fmla="*/ 38 h 42"/>
                <a:gd name="T26" fmla="*/ 7 w 14"/>
                <a:gd name="T27" fmla="*/ 26 h 42"/>
                <a:gd name="T28" fmla="*/ 7 w 14"/>
                <a:gd name="T29" fmla="*/ 20 h 42"/>
                <a:gd name="T30" fmla="*/ 8 w 14"/>
                <a:gd name="T31" fmla="*/ 17 h 42"/>
                <a:gd name="T32" fmla="*/ 13 w 14"/>
                <a:gd name="T33" fmla="*/ 9 h 42"/>
                <a:gd name="T34" fmla="*/ 10 w 14"/>
                <a:gd name="T35" fmla="*/ 9 h 42"/>
                <a:gd name="T36" fmla="*/ 7 w 14"/>
                <a:gd name="T37" fmla="*/ 14 h 42"/>
                <a:gd name="T38" fmla="*/ 7 w 14"/>
                <a:gd name="T39" fmla="*/ 0 h 42"/>
                <a:gd name="T40" fmla="*/ 7 w 14"/>
                <a:gd name="T41" fmla="*/ 7 h 42"/>
                <a:gd name="T42" fmla="*/ 7 w 14"/>
                <a:gd name="T43" fmla="*/ 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42"/>
                <a:gd name="T68" fmla="*/ 14 w 14"/>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42">
                  <a:moveTo>
                    <a:pt x="7" y="7"/>
                  </a:moveTo>
                  <a:lnTo>
                    <a:pt x="5" y="16"/>
                  </a:lnTo>
                  <a:lnTo>
                    <a:pt x="4" y="14"/>
                  </a:lnTo>
                  <a:lnTo>
                    <a:pt x="2" y="8"/>
                  </a:lnTo>
                  <a:lnTo>
                    <a:pt x="0" y="7"/>
                  </a:lnTo>
                  <a:lnTo>
                    <a:pt x="4" y="14"/>
                  </a:lnTo>
                  <a:lnTo>
                    <a:pt x="4" y="19"/>
                  </a:lnTo>
                  <a:lnTo>
                    <a:pt x="4" y="27"/>
                  </a:lnTo>
                  <a:lnTo>
                    <a:pt x="4" y="34"/>
                  </a:lnTo>
                  <a:lnTo>
                    <a:pt x="4" y="37"/>
                  </a:lnTo>
                  <a:lnTo>
                    <a:pt x="3" y="41"/>
                  </a:lnTo>
                  <a:lnTo>
                    <a:pt x="7" y="41"/>
                  </a:lnTo>
                  <a:lnTo>
                    <a:pt x="7" y="38"/>
                  </a:lnTo>
                  <a:lnTo>
                    <a:pt x="7" y="26"/>
                  </a:lnTo>
                  <a:lnTo>
                    <a:pt x="7" y="20"/>
                  </a:lnTo>
                  <a:lnTo>
                    <a:pt x="8" y="17"/>
                  </a:lnTo>
                  <a:lnTo>
                    <a:pt x="13" y="9"/>
                  </a:lnTo>
                  <a:lnTo>
                    <a:pt x="10" y="9"/>
                  </a:lnTo>
                  <a:lnTo>
                    <a:pt x="7" y="14"/>
                  </a:lnTo>
                  <a:lnTo>
                    <a:pt x="7" y="0"/>
                  </a:lnTo>
                  <a:lnTo>
                    <a:pt x="7" y="7"/>
                  </a:lnTo>
                </a:path>
              </a:pathLst>
            </a:custGeom>
            <a:solidFill>
              <a:srgbClr val="600000"/>
            </a:solidFill>
            <a:ln w="9216">
              <a:solidFill>
                <a:srgbClr val="600000"/>
              </a:solidFill>
              <a:round/>
              <a:headEnd/>
              <a:tailEnd/>
            </a:ln>
          </p:spPr>
          <p:txBody>
            <a:bodyPr/>
            <a:lstStyle/>
            <a:p>
              <a:endParaRPr lang="en-US" dirty="0"/>
            </a:p>
          </p:txBody>
        </p:sp>
        <p:sp>
          <p:nvSpPr>
            <p:cNvPr id="10365" name="Freeform 624"/>
            <p:cNvSpPr>
              <a:spLocks/>
            </p:cNvSpPr>
            <p:nvPr/>
          </p:nvSpPr>
          <p:spPr bwMode="auto">
            <a:xfrm>
              <a:off x="4509" y="3689"/>
              <a:ext cx="19" cy="35"/>
            </a:xfrm>
            <a:custGeom>
              <a:avLst/>
              <a:gdLst>
                <a:gd name="T0" fmla="*/ 8 w 19"/>
                <a:gd name="T1" fmla="*/ 6 h 35"/>
                <a:gd name="T2" fmla="*/ 8 w 19"/>
                <a:gd name="T3" fmla="*/ 3 h 35"/>
                <a:gd name="T4" fmla="*/ 5 w 19"/>
                <a:gd name="T5" fmla="*/ 3 h 35"/>
                <a:gd name="T6" fmla="*/ 4 w 19"/>
                <a:gd name="T7" fmla="*/ 5 h 35"/>
                <a:gd name="T8" fmla="*/ 2 w 19"/>
                <a:gd name="T9" fmla="*/ 3 h 35"/>
                <a:gd name="T10" fmla="*/ 0 w 19"/>
                <a:gd name="T11" fmla="*/ 3 h 35"/>
                <a:gd name="T12" fmla="*/ 0 w 19"/>
                <a:gd name="T13" fmla="*/ 5 h 35"/>
                <a:gd name="T14" fmla="*/ 0 w 19"/>
                <a:gd name="T15" fmla="*/ 7 h 35"/>
                <a:gd name="T16" fmla="*/ 0 w 19"/>
                <a:gd name="T17" fmla="*/ 8 h 35"/>
                <a:gd name="T18" fmla="*/ 0 w 19"/>
                <a:gd name="T19" fmla="*/ 10 h 35"/>
                <a:gd name="T20" fmla="*/ 1 w 19"/>
                <a:gd name="T21" fmla="*/ 11 h 35"/>
                <a:gd name="T22" fmla="*/ 5 w 19"/>
                <a:gd name="T23" fmla="*/ 10 h 35"/>
                <a:gd name="T24" fmla="*/ 5 w 19"/>
                <a:gd name="T25" fmla="*/ 10 h 35"/>
                <a:gd name="T26" fmla="*/ 6 w 19"/>
                <a:gd name="T27" fmla="*/ 13 h 35"/>
                <a:gd name="T28" fmla="*/ 6 w 19"/>
                <a:gd name="T29" fmla="*/ 15 h 35"/>
                <a:gd name="T30" fmla="*/ 5 w 19"/>
                <a:gd name="T31" fmla="*/ 17 h 35"/>
                <a:gd name="T32" fmla="*/ 6 w 19"/>
                <a:gd name="T33" fmla="*/ 19 h 35"/>
                <a:gd name="T34" fmla="*/ 8 w 19"/>
                <a:gd name="T35" fmla="*/ 19 h 35"/>
                <a:gd name="T36" fmla="*/ 10 w 19"/>
                <a:gd name="T37" fmla="*/ 19 h 35"/>
                <a:gd name="T38" fmla="*/ 11 w 19"/>
                <a:gd name="T39" fmla="*/ 21 h 35"/>
                <a:gd name="T40" fmla="*/ 11 w 19"/>
                <a:gd name="T41" fmla="*/ 24 h 35"/>
                <a:gd name="T42" fmla="*/ 12 w 19"/>
                <a:gd name="T43" fmla="*/ 26 h 35"/>
                <a:gd name="T44" fmla="*/ 8 w 19"/>
                <a:gd name="T45" fmla="*/ 28 h 35"/>
                <a:gd name="T46" fmla="*/ 8 w 19"/>
                <a:gd name="T47" fmla="*/ 30 h 35"/>
                <a:gd name="T48" fmla="*/ 6 w 19"/>
                <a:gd name="T49" fmla="*/ 28 h 35"/>
                <a:gd name="T50" fmla="*/ 8 w 19"/>
                <a:gd name="T51" fmla="*/ 25 h 35"/>
                <a:gd name="T52" fmla="*/ 10 w 19"/>
                <a:gd name="T53" fmla="*/ 25 h 35"/>
                <a:gd name="T54" fmla="*/ 10 w 19"/>
                <a:gd name="T55" fmla="*/ 22 h 35"/>
                <a:gd name="T56" fmla="*/ 10 w 19"/>
                <a:gd name="T57" fmla="*/ 21 h 35"/>
                <a:gd name="T58" fmla="*/ 10 w 19"/>
                <a:gd name="T59" fmla="*/ 19 h 35"/>
                <a:gd name="T60" fmla="*/ 9 w 19"/>
                <a:gd name="T61" fmla="*/ 20 h 35"/>
                <a:gd name="T62" fmla="*/ 8 w 19"/>
                <a:gd name="T63" fmla="*/ 21 h 35"/>
                <a:gd name="T64" fmla="*/ 5 w 19"/>
                <a:gd name="T65" fmla="*/ 19 h 35"/>
                <a:gd name="T66" fmla="*/ 5 w 19"/>
                <a:gd name="T67" fmla="*/ 15 h 35"/>
                <a:gd name="T68" fmla="*/ 5 w 19"/>
                <a:gd name="T69" fmla="*/ 15 h 35"/>
                <a:gd name="T70" fmla="*/ 3 w 19"/>
                <a:gd name="T71" fmla="*/ 13 h 35"/>
                <a:gd name="T72" fmla="*/ 2 w 19"/>
                <a:gd name="T73" fmla="*/ 15 h 35"/>
                <a:gd name="T74" fmla="*/ 0 w 19"/>
                <a:gd name="T75" fmla="*/ 17 h 35"/>
                <a:gd name="T76" fmla="*/ 0 w 19"/>
                <a:gd name="T77" fmla="*/ 19 h 35"/>
                <a:gd name="T78" fmla="*/ 1 w 19"/>
                <a:gd name="T79" fmla="*/ 21 h 35"/>
                <a:gd name="T80" fmla="*/ 0 w 19"/>
                <a:gd name="T81" fmla="*/ 22 h 35"/>
                <a:gd name="T82" fmla="*/ 1 w 19"/>
                <a:gd name="T83" fmla="*/ 25 h 35"/>
                <a:gd name="T84" fmla="*/ 3 w 19"/>
                <a:gd name="T85" fmla="*/ 26 h 35"/>
                <a:gd name="T86" fmla="*/ 5 w 19"/>
                <a:gd name="T87" fmla="*/ 30 h 35"/>
                <a:gd name="T88" fmla="*/ 8 w 19"/>
                <a:gd name="T89" fmla="*/ 33 h 35"/>
                <a:gd name="T90" fmla="*/ 10 w 19"/>
                <a:gd name="T91" fmla="*/ 34 h 35"/>
                <a:gd name="T92" fmla="*/ 15 w 19"/>
                <a:gd name="T93" fmla="*/ 30 h 35"/>
                <a:gd name="T94" fmla="*/ 17 w 19"/>
                <a:gd name="T95" fmla="*/ 27 h 35"/>
                <a:gd name="T96" fmla="*/ 16 w 19"/>
                <a:gd name="T97" fmla="*/ 23 h 35"/>
                <a:gd name="T98" fmla="*/ 17 w 19"/>
                <a:gd name="T99" fmla="*/ 21 h 35"/>
                <a:gd name="T100" fmla="*/ 17 w 19"/>
                <a:gd name="T101" fmla="*/ 19 h 35"/>
                <a:gd name="T102" fmla="*/ 17 w 19"/>
                <a:gd name="T103" fmla="*/ 15 h 35"/>
                <a:gd name="T104" fmla="*/ 14 w 19"/>
                <a:gd name="T105" fmla="*/ 13 h 35"/>
                <a:gd name="T106" fmla="*/ 15 w 19"/>
                <a:gd name="T107" fmla="*/ 11 h 35"/>
                <a:gd name="T108" fmla="*/ 17 w 19"/>
                <a:gd name="T109" fmla="*/ 7 h 35"/>
                <a:gd name="T110" fmla="*/ 14 w 19"/>
                <a:gd name="T111" fmla="*/ 6 h 35"/>
                <a:gd name="T112" fmla="*/ 13 w 19"/>
                <a:gd name="T113" fmla="*/ 8 h 35"/>
                <a:gd name="T114" fmla="*/ 13 w 19"/>
                <a:gd name="T115" fmla="*/ 6 h 35"/>
                <a:gd name="T116" fmla="*/ 14 w 19"/>
                <a:gd name="T117" fmla="*/ 3 h 35"/>
                <a:gd name="T118" fmla="*/ 9 w 19"/>
                <a:gd name="T119" fmla="*/ 2 h 35"/>
                <a:gd name="T120" fmla="*/ 9 w 19"/>
                <a:gd name="T121" fmla="*/ 6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
                <a:gd name="T184" fmla="*/ 0 h 35"/>
                <a:gd name="T185" fmla="*/ 19 w 19"/>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 h="35">
                  <a:moveTo>
                    <a:pt x="9" y="7"/>
                  </a:moveTo>
                  <a:lnTo>
                    <a:pt x="8" y="7"/>
                  </a:lnTo>
                  <a:lnTo>
                    <a:pt x="8" y="6"/>
                  </a:lnTo>
                  <a:lnTo>
                    <a:pt x="8" y="5"/>
                  </a:lnTo>
                  <a:lnTo>
                    <a:pt x="8" y="4"/>
                  </a:lnTo>
                  <a:lnTo>
                    <a:pt x="9" y="3"/>
                  </a:lnTo>
                  <a:lnTo>
                    <a:pt x="8" y="3"/>
                  </a:lnTo>
                  <a:lnTo>
                    <a:pt x="8" y="2"/>
                  </a:lnTo>
                  <a:lnTo>
                    <a:pt x="6" y="2"/>
                  </a:lnTo>
                  <a:lnTo>
                    <a:pt x="5" y="3"/>
                  </a:lnTo>
                  <a:lnTo>
                    <a:pt x="4" y="5"/>
                  </a:lnTo>
                  <a:lnTo>
                    <a:pt x="3" y="5"/>
                  </a:lnTo>
                  <a:lnTo>
                    <a:pt x="3" y="4"/>
                  </a:lnTo>
                  <a:lnTo>
                    <a:pt x="3" y="3"/>
                  </a:lnTo>
                  <a:lnTo>
                    <a:pt x="2" y="3"/>
                  </a:lnTo>
                  <a:lnTo>
                    <a:pt x="2" y="2"/>
                  </a:lnTo>
                  <a:lnTo>
                    <a:pt x="1" y="2"/>
                  </a:lnTo>
                  <a:lnTo>
                    <a:pt x="1" y="0"/>
                  </a:lnTo>
                  <a:lnTo>
                    <a:pt x="0" y="2"/>
                  </a:lnTo>
                  <a:lnTo>
                    <a:pt x="0" y="3"/>
                  </a:lnTo>
                  <a:lnTo>
                    <a:pt x="0" y="5"/>
                  </a:lnTo>
                  <a:lnTo>
                    <a:pt x="0" y="6"/>
                  </a:lnTo>
                  <a:lnTo>
                    <a:pt x="0" y="7"/>
                  </a:lnTo>
                  <a:lnTo>
                    <a:pt x="0" y="8"/>
                  </a:lnTo>
                  <a:lnTo>
                    <a:pt x="0" y="10"/>
                  </a:lnTo>
                  <a:lnTo>
                    <a:pt x="0" y="11"/>
                  </a:lnTo>
                  <a:lnTo>
                    <a:pt x="1" y="11"/>
                  </a:lnTo>
                  <a:lnTo>
                    <a:pt x="3" y="10"/>
                  </a:lnTo>
                  <a:lnTo>
                    <a:pt x="5" y="10"/>
                  </a:lnTo>
                  <a:lnTo>
                    <a:pt x="6" y="9"/>
                  </a:lnTo>
                  <a:lnTo>
                    <a:pt x="6" y="10"/>
                  </a:lnTo>
                  <a:lnTo>
                    <a:pt x="8" y="10"/>
                  </a:lnTo>
                  <a:lnTo>
                    <a:pt x="6" y="10"/>
                  </a:lnTo>
                  <a:lnTo>
                    <a:pt x="5" y="10"/>
                  </a:lnTo>
                  <a:lnTo>
                    <a:pt x="5" y="12"/>
                  </a:lnTo>
                  <a:lnTo>
                    <a:pt x="6" y="12"/>
                  </a:lnTo>
                  <a:lnTo>
                    <a:pt x="6" y="13"/>
                  </a:lnTo>
                  <a:lnTo>
                    <a:pt x="8" y="13"/>
                  </a:lnTo>
                  <a:lnTo>
                    <a:pt x="8" y="14"/>
                  </a:lnTo>
                  <a:lnTo>
                    <a:pt x="8" y="15"/>
                  </a:lnTo>
                  <a:lnTo>
                    <a:pt x="6" y="15"/>
                  </a:lnTo>
                  <a:lnTo>
                    <a:pt x="5" y="16"/>
                  </a:lnTo>
                  <a:lnTo>
                    <a:pt x="5" y="17"/>
                  </a:lnTo>
                  <a:lnTo>
                    <a:pt x="5" y="19"/>
                  </a:lnTo>
                  <a:lnTo>
                    <a:pt x="6" y="19"/>
                  </a:lnTo>
                  <a:lnTo>
                    <a:pt x="8" y="19"/>
                  </a:lnTo>
                  <a:lnTo>
                    <a:pt x="10" y="19"/>
                  </a:lnTo>
                  <a:lnTo>
                    <a:pt x="11" y="19"/>
                  </a:lnTo>
                  <a:lnTo>
                    <a:pt x="11" y="21"/>
                  </a:lnTo>
                  <a:lnTo>
                    <a:pt x="12" y="21"/>
                  </a:lnTo>
                  <a:lnTo>
                    <a:pt x="14" y="21"/>
                  </a:lnTo>
                  <a:lnTo>
                    <a:pt x="12" y="22"/>
                  </a:lnTo>
                  <a:lnTo>
                    <a:pt x="11" y="22"/>
                  </a:lnTo>
                  <a:lnTo>
                    <a:pt x="11" y="24"/>
                  </a:lnTo>
                  <a:lnTo>
                    <a:pt x="11" y="26"/>
                  </a:lnTo>
                  <a:lnTo>
                    <a:pt x="12" y="26"/>
                  </a:lnTo>
                  <a:lnTo>
                    <a:pt x="13" y="26"/>
                  </a:lnTo>
                  <a:lnTo>
                    <a:pt x="11" y="27"/>
                  </a:lnTo>
                  <a:lnTo>
                    <a:pt x="10" y="27"/>
                  </a:lnTo>
                  <a:lnTo>
                    <a:pt x="8" y="28"/>
                  </a:lnTo>
                  <a:lnTo>
                    <a:pt x="8" y="29"/>
                  </a:lnTo>
                  <a:lnTo>
                    <a:pt x="8" y="30"/>
                  </a:lnTo>
                  <a:lnTo>
                    <a:pt x="6" y="30"/>
                  </a:lnTo>
                  <a:lnTo>
                    <a:pt x="5" y="30"/>
                  </a:lnTo>
                  <a:lnTo>
                    <a:pt x="5" y="29"/>
                  </a:lnTo>
                  <a:lnTo>
                    <a:pt x="6" y="28"/>
                  </a:lnTo>
                  <a:lnTo>
                    <a:pt x="8" y="27"/>
                  </a:lnTo>
                  <a:lnTo>
                    <a:pt x="8" y="25"/>
                  </a:lnTo>
                  <a:lnTo>
                    <a:pt x="9" y="25"/>
                  </a:lnTo>
                  <a:lnTo>
                    <a:pt x="11" y="25"/>
                  </a:lnTo>
                  <a:lnTo>
                    <a:pt x="10" y="25"/>
                  </a:lnTo>
                  <a:lnTo>
                    <a:pt x="10" y="24"/>
                  </a:lnTo>
                  <a:lnTo>
                    <a:pt x="10" y="22"/>
                  </a:lnTo>
                  <a:lnTo>
                    <a:pt x="10" y="21"/>
                  </a:lnTo>
                  <a:lnTo>
                    <a:pt x="11" y="19"/>
                  </a:lnTo>
                  <a:lnTo>
                    <a:pt x="10" y="19"/>
                  </a:lnTo>
                  <a:lnTo>
                    <a:pt x="9" y="19"/>
                  </a:lnTo>
                  <a:lnTo>
                    <a:pt x="9" y="20"/>
                  </a:lnTo>
                  <a:lnTo>
                    <a:pt x="9" y="21"/>
                  </a:lnTo>
                  <a:lnTo>
                    <a:pt x="8" y="21"/>
                  </a:lnTo>
                  <a:lnTo>
                    <a:pt x="6" y="21"/>
                  </a:lnTo>
                  <a:lnTo>
                    <a:pt x="5" y="21"/>
                  </a:lnTo>
                  <a:lnTo>
                    <a:pt x="5" y="19"/>
                  </a:lnTo>
                  <a:lnTo>
                    <a:pt x="5" y="17"/>
                  </a:lnTo>
                  <a:lnTo>
                    <a:pt x="5" y="16"/>
                  </a:lnTo>
                  <a:lnTo>
                    <a:pt x="5" y="15"/>
                  </a:lnTo>
                  <a:lnTo>
                    <a:pt x="5" y="13"/>
                  </a:lnTo>
                  <a:lnTo>
                    <a:pt x="5" y="12"/>
                  </a:lnTo>
                  <a:lnTo>
                    <a:pt x="3" y="13"/>
                  </a:lnTo>
                  <a:lnTo>
                    <a:pt x="3" y="14"/>
                  </a:lnTo>
                  <a:lnTo>
                    <a:pt x="3" y="15"/>
                  </a:lnTo>
                  <a:lnTo>
                    <a:pt x="2" y="15"/>
                  </a:lnTo>
                  <a:lnTo>
                    <a:pt x="1" y="15"/>
                  </a:lnTo>
                  <a:lnTo>
                    <a:pt x="0" y="17"/>
                  </a:lnTo>
                  <a:lnTo>
                    <a:pt x="0" y="18"/>
                  </a:lnTo>
                  <a:lnTo>
                    <a:pt x="0" y="19"/>
                  </a:lnTo>
                  <a:lnTo>
                    <a:pt x="1" y="19"/>
                  </a:lnTo>
                  <a:lnTo>
                    <a:pt x="1" y="20"/>
                  </a:lnTo>
                  <a:lnTo>
                    <a:pt x="1" y="21"/>
                  </a:lnTo>
                  <a:lnTo>
                    <a:pt x="0" y="22"/>
                  </a:lnTo>
                  <a:lnTo>
                    <a:pt x="1" y="22"/>
                  </a:lnTo>
                  <a:lnTo>
                    <a:pt x="1" y="24"/>
                  </a:lnTo>
                  <a:lnTo>
                    <a:pt x="1" y="25"/>
                  </a:lnTo>
                  <a:lnTo>
                    <a:pt x="2" y="25"/>
                  </a:lnTo>
                  <a:lnTo>
                    <a:pt x="3" y="25"/>
                  </a:lnTo>
                  <a:lnTo>
                    <a:pt x="3" y="26"/>
                  </a:lnTo>
                  <a:lnTo>
                    <a:pt x="4" y="26"/>
                  </a:lnTo>
                  <a:lnTo>
                    <a:pt x="4" y="27"/>
                  </a:lnTo>
                  <a:lnTo>
                    <a:pt x="4" y="28"/>
                  </a:lnTo>
                  <a:lnTo>
                    <a:pt x="5" y="28"/>
                  </a:lnTo>
                  <a:lnTo>
                    <a:pt x="5" y="29"/>
                  </a:lnTo>
                  <a:lnTo>
                    <a:pt x="5" y="30"/>
                  </a:lnTo>
                  <a:lnTo>
                    <a:pt x="5" y="32"/>
                  </a:lnTo>
                  <a:lnTo>
                    <a:pt x="6" y="32"/>
                  </a:lnTo>
                  <a:lnTo>
                    <a:pt x="8" y="32"/>
                  </a:lnTo>
                  <a:lnTo>
                    <a:pt x="8" y="33"/>
                  </a:lnTo>
                  <a:lnTo>
                    <a:pt x="8" y="34"/>
                  </a:lnTo>
                  <a:lnTo>
                    <a:pt x="9" y="34"/>
                  </a:lnTo>
                  <a:lnTo>
                    <a:pt x="10" y="34"/>
                  </a:lnTo>
                  <a:lnTo>
                    <a:pt x="12" y="34"/>
                  </a:lnTo>
                  <a:lnTo>
                    <a:pt x="14" y="32"/>
                  </a:lnTo>
                  <a:lnTo>
                    <a:pt x="14" y="30"/>
                  </a:lnTo>
                  <a:lnTo>
                    <a:pt x="15" y="30"/>
                  </a:lnTo>
                  <a:lnTo>
                    <a:pt x="16" y="29"/>
                  </a:lnTo>
                  <a:lnTo>
                    <a:pt x="17" y="28"/>
                  </a:lnTo>
                  <a:lnTo>
                    <a:pt x="17" y="27"/>
                  </a:lnTo>
                  <a:lnTo>
                    <a:pt x="17" y="26"/>
                  </a:lnTo>
                  <a:lnTo>
                    <a:pt x="16" y="26"/>
                  </a:lnTo>
                  <a:lnTo>
                    <a:pt x="16" y="24"/>
                  </a:lnTo>
                  <a:lnTo>
                    <a:pt x="16" y="23"/>
                  </a:lnTo>
                  <a:lnTo>
                    <a:pt x="17" y="22"/>
                  </a:lnTo>
                  <a:lnTo>
                    <a:pt x="17" y="21"/>
                  </a:lnTo>
                  <a:lnTo>
                    <a:pt x="17" y="20"/>
                  </a:lnTo>
                  <a:lnTo>
                    <a:pt x="17" y="19"/>
                  </a:lnTo>
                  <a:lnTo>
                    <a:pt x="17" y="17"/>
                  </a:lnTo>
                  <a:lnTo>
                    <a:pt x="17" y="16"/>
                  </a:lnTo>
                  <a:lnTo>
                    <a:pt x="17" y="15"/>
                  </a:lnTo>
                  <a:lnTo>
                    <a:pt x="17" y="14"/>
                  </a:lnTo>
                  <a:lnTo>
                    <a:pt x="18" y="13"/>
                  </a:lnTo>
                  <a:lnTo>
                    <a:pt x="16" y="13"/>
                  </a:lnTo>
                  <a:lnTo>
                    <a:pt x="15" y="13"/>
                  </a:lnTo>
                  <a:lnTo>
                    <a:pt x="14" y="13"/>
                  </a:lnTo>
                  <a:lnTo>
                    <a:pt x="14" y="12"/>
                  </a:lnTo>
                  <a:lnTo>
                    <a:pt x="15" y="11"/>
                  </a:lnTo>
                  <a:lnTo>
                    <a:pt x="16" y="10"/>
                  </a:lnTo>
                  <a:lnTo>
                    <a:pt x="16" y="9"/>
                  </a:lnTo>
                  <a:lnTo>
                    <a:pt x="17" y="7"/>
                  </a:lnTo>
                  <a:lnTo>
                    <a:pt x="17" y="6"/>
                  </a:lnTo>
                  <a:lnTo>
                    <a:pt x="17" y="5"/>
                  </a:lnTo>
                  <a:lnTo>
                    <a:pt x="16" y="6"/>
                  </a:lnTo>
                  <a:lnTo>
                    <a:pt x="15" y="6"/>
                  </a:lnTo>
                  <a:lnTo>
                    <a:pt x="14" y="6"/>
                  </a:lnTo>
                  <a:lnTo>
                    <a:pt x="14" y="8"/>
                  </a:lnTo>
                  <a:lnTo>
                    <a:pt x="13" y="8"/>
                  </a:lnTo>
                  <a:lnTo>
                    <a:pt x="12" y="8"/>
                  </a:lnTo>
                  <a:lnTo>
                    <a:pt x="13" y="6"/>
                  </a:lnTo>
                  <a:lnTo>
                    <a:pt x="13" y="5"/>
                  </a:lnTo>
                  <a:lnTo>
                    <a:pt x="14" y="3"/>
                  </a:lnTo>
                  <a:lnTo>
                    <a:pt x="14" y="2"/>
                  </a:lnTo>
                  <a:lnTo>
                    <a:pt x="12" y="2"/>
                  </a:lnTo>
                  <a:lnTo>
                    <a:pt x="12" y="1"/>
                  </a:lnTo>
                  <a:lnTo>
                    <a:pt x="11" y="1"/>
                  </a:lnTo>
                  <a:lnTo>
                    <a:pt x="11" y="0"/>
                  </a:lnTo>
                  <a:lnTo>
                    <a:pt x="9" y="2"/>
                  </a:lnTo>
                  <a:lnTo>
                    <a:pt x="9" y="3"/>
                  </a:lnTo>
                  <a:lnTo>
                    <a:pt x="9" y="5"/>
                  </a:lnTo>
                  <a:lnTo>
                    <a:pt x="9" y="6"/>
                  </a:lnTo>
                  <a:lnTo>
                    <a:pt x="9" y="7"/>
                  </a:lnTo>
                </a:path>
              </a:pathLst>
            </a:custGeom>
            <a:solidFill>
              <a:srgbClr val="006000"/>
            </a:solidFill>
            <a:ln w="9525">
              <a:noFill/>
              <a:round/>
              <a:headEnd/>
              <a:tailEnd/>
            </a:ln>
          </p:spPr>
          <p:txBody>
            <a:bodyPr/>
            <a:lstStyle/>
            <a:p>
              <a:endParaRPr lang="en-US" dirty="0"/>
            </a:p>
          </p:txBody>
        </p:sp>
      </p:grpSp>
      <p:pic>
        <p:nvPicPr>
          <p:cNvPr id="17026" name="Picture 642" descr="Rheem Truck"/>
          <p:cNvPicPr>
            <a:picLocks noChangeAspect="1" noChangeArrowheads="1"/>
          </p:cNvPicPr>
          <p:nvPr/>
        </p:nvPicPr>
        <p:blipFill>
          <a:blip r:embed="rId4"/>
          <a:srcRect/>
          <a:stretch>
            <a:fillRect/>
          </a:stretch>
        </p:blipFill>
        <p:spPr bwMode="auto">
          <a:xfrm>
            <a:off x="6797028" y="5757813"/>
            <a:ext cx="909638" cy="536575"/>
          </a:xfrm>
          <a:prstGeom prst="rect">
            <a:avLst/>
          </a:prstGeom>
          <a:noFill/>
          <a:ln w="9525">
            <a:noFill/>
            <a:miter lim="800000"/>
            <a:headEnd/>
            <a:tailEnd/>
          </a:ln>
        </p:spPr>
      </p:pic>
      <p:sp>
        <p:nvSpPr>
          <p:cNvPr id="10259" name="AutoShape 80"/>
          <p:cNvSpPr>
            <a:spLocks noChangeArrowheads="1"/>
          </p:cNvSpPr>
          <p:nvPr/>
        </p:nvSpPr>
        <p:spPr bwMode="auto">
          <a:xfrm>
            <a:off x="1258888" y="4914900"/>
            <a:ext cx="263525" cy="217488"/>
          </a:xfrm>
          <a:prstGeom prst="triangle">
            <a:avLst>
              <a:gd name="adj" fmla="val 50000"/>
            </a:avLst>
          </a:prstGeom>
          <a:solidFill>
            <a:srgbClr val="FF3300"/>
          </a:solidFill>
          <a:ln w="9525">
            <a:solidFill>
              <a:schemeClr val="tx1"/>
            </a:solidFill>
            <a:miter lim="800000"/>
            <a:headEnd/>
            <a:tailEnd/>
          </a:ln>
        </p:spPr>
        <p:txBody>
          <a:bodyPr wrap="none" anchor="ctr"/>
          <a:lstStyle/>
          <a:p>
            <a:endParaRPr lang="en-US" dirty="0"/>
          </a:p>
        </p:txBody>
      </p:sp>
      <p:sp>
        <p:nvSpPr>
          <p:cNvPr id="10261" name="AutoShape 80"/>
          <p:cNvSpPr>
            <a:spLocks noChangeArrowheads="1"/>
          </p:cNvSpPr>
          <p:nvPr/>
        </p:nvSpPr>
        <p:spPr bwMode="auto">
          <a:xfrm>
            <a:off x="6237288" y="5008563"/>
            <a:ext cx="263525" cy="217487"/>
          </a:xfrm>
          <a:prstGeom prst="triangle">
            <a:avLst>
              <a:gd name="adj" fmla="val 50000"/>
            </a:avLst>
          </a:prstGeom>
          <a:solidFill>
            <a:srgbClr val="FF3300"/>
          </a:solidFill>
          <a:ln w="9525">
            <a:solidFill>
              <a:schemeClr val="tx1"/>
            </a:solidFill>
            <a:miter lim="800000"/>
            <a:headEnd/>
            <a:tailEnd/>
          </a:ln>
        </p:spPr>
        <p:txBody>
          <a:bodyPr wrap="none" anchor="ctr"/>
          <a:lstStyle/>
          <a:p>
            <a:endParaRPr lang="en-US" dirty="0"/>
          </a:p>
        </p:txBody>
      </p:sp>
      <p:sp>
        <p:nvSpPr>
          <p:cNvPr id="10262" name="AutoShape 80"/>
          <p:cNvSpPr>
            <a:spLocks noChangeArrowheads="1"/>
          </p:cNvSpPr>
          <p:nvPr/>
        </p:nvSpPr>
        <p:spPr bwMode="auto">
          <a:xfrm>
            <a:off x="3851275" y="6064250"/>
            <a:ext cx="263525" cy="217488"/>
          </a:xfrm>
          <a:prstGeom prst="triangle">
            <a:avLst>
              <a:gd name="adj" fmla="val 50000"/>
            </a:avLst>
          </a:prstGeom>
          <a:solidFill>
            <a:srgbClr val="FF3300"/>
          </a:solidFill>
          <a:ln w="9525">
            <a:solidFill>
              <a:schemeClr val="tx1"/>
            </a:solidFill>
            <a:miter lim="800000"/>
            <a:headEnd/>
            <a:tailEnd/>
          </a:ln>
        </p:spPr>
        <p:txBody>
          <a:bodyPr wrap="none" anchor="ctr"/>
          <a:lstStyle/>
          <a:p>
            <a:endParaRPr lang="en-US" dirty="0"/>
          </a:p>
        </p:txBody>
      </p:sp>
      <p:sp>
        <p:nvSpPr>
          <p:cNvPr id="10263" name="AutoShape 80"/>
          <p:cNvSpPr>
            <a:spLocks noChangeArrowheads="1"/>
          </p:cNvSpPr>
          <p:nvPr/>
        </p:nvSpPr>
        <p:spPr bwMode="auto">
          <a:xfrm>
            <a:off x="5003800" y="4633913"/>
            <a:ext cx="263525" cy="217487"/>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dirty="0"/>
          </a:p>
        </p:txBody>
      </p:sp>
      <p:sp>
        <p:nvSpPr>
          <p:cNvPr id="10264" name="AutoShape 80"/>
          <p:cNvSpPr>
            <a:spLocks noChangeArrowheads="1"/>
          </p:cNvSpPr>
          <p:nvPr/>
        </p:nvSpPr>
        <p:spPr bwMode="auto">
          <a:xfrm>
            <a:off x="7210425" y="4173538"/>
            <a:ext cx="263525" cy="217487"/>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dirty="0"/>
          </a:p>
        </p:txBody>
      </p:sp>
      <p:sp>
        <p:nvSpPr>
          <p:cNvPr id="10265" name="AutoShape 80"/>
          <p:cNvSpPr>
            <a:spLocks noChangeArrowheads="1"/>
          </p:cNvSpPr>
          <p:nvPr/>
        </p:nvSpPr>
        <p:spPr bwMode="auto">
          <a:xfrm>
            <a:off x="904875" y="4211638"/>
            <a:ext cx="263525" cy="217487"/>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dirty="0"/>
          </a:p>
        </p:txBody>
      </p:sp>
      <p:grpSp>
        <p:nvGrpSpPr>
          <p:cNvPr id="5" name="Group 20"/>
          <p:cNvGrpSpPr>
            <a:grpSpLocks/>
          </p:cNvGrpSpPr>
          <p:nvPr/>
        </p:nvGrpSpPr>
        <p:grpSpPr bwMode="auto">
          <a:xfrm>
            <a:off x="6165572" y="5270565"/>
            <a:ext cx="438150" cy="270080"/>
            <a:chOff x="4351" y="3562"/>
            <a:chExt cx="304" cy="193"/>
          </a:xfrm>
          <a:effectLst>
            <a:glow rad="63500">
              <a:srgbClr val="FFFF00">
                <a:alpha val="40000"/>
              </a:srgbClr>
            </a:glow>
          </a:effectLst>
        </p:grpSpPr>
        <p:sp>
          <p:nvSpPr>
            <p:cNvPr id="631" name="Freeform 21"/>
            <p:cNvSpPr>
              <a:spLocks/>
            </p:cNvSpPr>
            <p:nvPr/>
          </p:nvSpPr>
          <p:spPr bwMode="auto">
            <a:xfrm>
              <a:off x="4351" y="3689"/>
              <a:ext cx="304" cy="66"/>
            </a:xfrm>
            <a:custGeom>
              <a:avLst/>
              <a:gdLst>
                <a:gd name="T0" fmla="*/ 21 w 304"/>
                <a:gd name="T1" fmla="*/ 19 h 66"/>
                <a:gd name="T2" fmla="*/ 0 w 304"/>
                <a:gd name="T3" fmla="*/ 22 h 66"/>
                <a:gd name="T4" fmla="*/ 166 w 304"/>
                <a:gd name="T5" fmla="*/ 65 h 66"/>
                <a:gd name="T6" fmla="*/ 303 w 304"/>
                <a:gd name="T7" fmla="*/ 35 h 66"/>
                <a:gd name="T8" fmla="*/ 159 w 304"/>
                <a:gd name="T9" fmla="*/ 0 h 66"/>
                <a:gd name="T10" fmla="*/ 21 w 304"/>
                <a:gd name="T11" fmla="*/ 19 h 66"/>
                <a:gd name="T12" fmla="*/ 21 w 304"/>
                <a:gd name="T13" fmla="*/ 19 h 66"/>
                <a:gd name="T14" fmla="*/ 0 60000 65536"/>
                <a:gd name="T15" fmla="*/ 0 60000 65536"/>
                <a:gd name="T16" fmla="*/ 0 60000 65536"/>
                <a:gd name="T17" fmla="*/ 0 60000 65536"/>
                <a:gd name="T18" fmla="*/ 0 60000 65536"/>
                <a:gd name="T19" fmla="*/ 0 60000 65536"/>
                <a:gd name="T20" fmla="*/ 0 60000 65536"/>
                <a:gd name="T21" fmla="*/ 0 w 304"/>
                <a:gd name="T22" fmla="*/ 0 h 66"/>
                <a:gd name="T23" fmla="*/ 304 w 304"/>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66">
                  <a:moveTo>
                    <a:pt x="21" y="19"/>
                  </a:moveTo>
                  <a:lnTo>
                    <a:pt x="0" y="22"/>
                  </a:lnTo>
                  <a:lnTo>
                    <a:pt x="166" y="65"/>
                  </a:lnTo>
                  <a:lnTo>
                    <a:pt x="303" y="35"/>
                  </a:lnTo>
                  <a:lnTo>
                    <a:pt x="159" y="0"/>
                  </a:lnTo>
                  <a:lnTo>
                    <a:pt x="21" y="19"/>
                  </a:lnTo>
                </a:path>
              </a:pathLst>
            </a:custGeom>
            <a:solidFill>
              <a:srgbClr val="C0C0C0"/>
            </a:solidFill>
            <a:ln w="9216">
              <a:solidFill>
                <a:srgbClr val="C0C0C0"/>
              </a:solidFill>
              <a:round/>
              <a:headEnd/>
              <a:tailEnd/>
            </a:ln>
          </p:spPr>
          <p:txBody>
            <a:bodyPr/>
            <a:lstStyle/>
            <a:p>
              <a:pPr>
                <a:defRPr/>
              </a:pPr>
              <a:endParaRPr lang="en-US" dirty="0"/>
            </a:p>
          </p:txBody>
        </p:sp>
        <p:sp>
          <p:nvSpPr>
            <p:cNvPr id="632" name="Freeform 22"/>
            <p:cNvSpPr>
              <a:spLocks/>
            </p:cNvSpPr>
            <p:nvPr/>
          </p:nvSpPr>
          <p:spPr bwMode="auto">
            <a:xfrm>
              <a:off x="4614" y="3717"/>
              <a:ext cx="41" cy="16"/>
            </a:xfrm>
            <a:custGeom>
              <a:avLst/>
              <a:gdLst>
                <a:gd name="T0" fmla="*/ 12 w 41"/>
                <a:gd name="T1" fmla="*/ 0 h 16"/>
                <a:gd name="T2" fmla="*/ 40 w 41"/>
                <a:gd name="T3" fmla="*/ 7 h 16"/>
                <a:gd name="T4" fmla="*/ 4 w 41"/>
                <a:gd name="T5" fmla="*/ 15 h 16"/>
                <a:gd name="T6" fmla="*/ 4 w 41"/>
                <a:gd name="T7" fmla="*/ 13 h 16"/>
                <a:gd name="T8" fmla="*/ 1 w 41"/>
                <a:gd name="T9" fmla="*/ 11 h 16"/>
                <a:gd name="T10" fmla="*/ 1 w 41"/>
                <a:gd name="T11" fmla="*/ 9 h 16"/>
                <a:gd name="T12" fmla="*/ 1 w 41"/>
                <a:gd name="T13" fmla="*/ 7 h 16"/>
                <a:gd name="T14" fmla="*/ 0 w 41"/>
                <a:gd name="T15" fmla="*/ 6 h 16"/>
                <a:gd name="T16" fmla="*/ 12 w 41"/>
                <a:gd name="T17" fmla="*/ 0 h 16"/>
                <a:gd name="T18" fmla="*/ 12 w 4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6"/>
                <a:gd name="T32" fmla="*/ 41 w 4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6">
                  <a:moveTo>
                    <a:pt x="12" y="0"/>
                  </a:moveTo>
                  <a:lnTo>
                    <a:pt x="40" y="7"/>
                  </a:lnTo>
                  <a:lnTo>
                    <a:pt x="4" y="15"/>
                  </a:lnTo>
                  <a:lnTo>
                    <a:pt x="4" y="13"/>
                  </a:lnTo>
                  <a:lnTo>
                    <a:pt x="1" y="11"/>
                  </a:lnTo>
                  <a:lnTo>
                    <a:pt x="1" y="9"/>
                  </a:lnTo>
                  <a:lnTo>
                    <a:pt x="1" y="7"/>
                  </a:lnTo>
                  <a:lnTo>
                    <a:pt x="0" y="6"/>
                  </a:lnTo>
                  <a:lnTo>
                    <a:pt x="12" y="0"/>
                  </a:lnTo>
                </a:path>
              </a:pathLst>
            </a:custGeom>
            <a:solidFill>
              <a:srgbClr val="808080"/>
            </a:solidFill>
            <a:ln w="9216">
              <a:solidFill>
                <a:srgbClr val="808080"/>
              </a:solidFill>
              <a:round/>
              <a:headEnd/>
              <a:tailEnd/>
            </a:ln>
          </p:spPr>
          <p:txBody>
            <a:bodyPr/>
            <a:lstStyle/>
            <a:p>
              <a:pPr>
                <a:defRPr/>
              </a:pPr>
              <a:endParaRPr lang="en-US" dirty="0"/>
            </a:p>
          </p:txBody>
        </p:sp>
        <p:sp>
          <p:nvSpPr>
            <p:cNvPr id="633" name="Freeform 23"/>
            <p:cNvSpPr>
              <a:spLocks/>
            </p:cNvSpPr>
            <p:nvPr/>
          </p:nvSpPr>
          <p:spPr bwMode="auto">
            <a:xfrm>
              <a:off x="4625" y="3682"/>
              <a:ext cx="15" cy="35"/>
            </a:xfrm>
            <a:custGeom>
              <a:avLst/>
              <a:gdLst>
                <a:gd name="T0" fmla="*/ 4 w 15"/>
                <a:gd name="T1" fmla="*/ 4 h 35"/>
                <a:gd name="T2" fmla="*/ 4 w 15"/>
                <a:gd name="T3" fmla="*/ 4 h 35"/>
                <a:gd name="T4" fmla="*/ 5 w 15"/>
                <a:gd name="T5" fmla="*/ 4 h 35"/>
                <a:gd name="T6" fmla="*/ 5 w 15"/>
                <a:gd name="T7" fmla="*/ 5 h 35"/>
                <a:gd name="T8" fmla="*/ 8 w 15"/>
                <a:gd name="T9" fmla="*/ 7 h 35"/>
                <a:gd name="T10" fmla="*/ 5 w 15"/>
                <a:gd name="T11" fmla="*/ 7 h 35"/>
                <a:gd name="T12" fmla="*/ 9 w 15"/>
                <a:gd name="T13" fmla="*/ 7 h 35"/>
                <a:gd name="T14" fmla="*/ 10 w 15"/>
                <a:gd name="T15" fmla="*/ 10 h 35"/>
                <a:gd name="T16" fmla="*/ 10 w 15"/>
                <a:gd name="T17" fmla="*/ 10 h 35"/>
                <a:gd name="T18" fmla="*/ 11 w 15"/>
                <a:gd name="T19" fmla="*/ 12 h 35"/>
                <a:gd name="T20" fmla="*/ 13 w 15"/>
                <a:gd name="T21" fmla="*/ 15 h 35"/>
                <a:gd name="T22" fmla="*/ 10 w 15"/>
                <a:gd name="T23" fmla="*/ 14 h 35"/>
                <a:gd name="T24" fmla="*/ 10 w 15"/>
                <a:gd name="T25" fmla="*/ 14 h 35"/>
                <a:gd name="T26" fmla="*/ 10 w 15"/>
                <a:gd name="T27" fmla="*/ 14 h 35"/>
                <a:gd name="T28" fmla="*/ 8 w 15"/>
                <a:gd name="T29" fmla="*/ 13 h 35"/>
                <a:gd name="T30" fmla="*/ 7 w 15"/>
                <a:gd name="T31" fmla="*/ 13 h 35"/>
                <a:gd name="T32" fmla="*/ 5 w 15"/>
                <a:gd name="T33" fmla="*/ 13 h 35"/>
                <a:gd name="T34" fmla="*/ 7 w 15"/>
                <a:gd name="T35" fmla="*/ 15 h 35"/>
                <a:gd name="T36" fmla="*/ 5 w 15"/>
                <a:gd name="T37" fmla="*/ 15 h 35"/>
                <a:gd name="T38" fmla="*/ 5 w 15"/>
                <a:gd name="T39" fmla="*/ 17 h 35"/>
                <a:gd name="T40" fmla="*/ 8 w 15"/>
                <a:gd name="T41" fmla="*/ 20 h 35"/>
                <a:gd name="T42" fmla="*/ 10 w 15"/>
                <a:gd name="T43" fmla="*/ 19 h 35"/>
                <a:gd name="T44" fmla="*/ 9 w 15"/>
                <a:gd name="T45" fmla="*/ 20 h 35"/>
                <a:gd name="T46" fmla="*/ 11 w 15"/>
                <a:gd name="T47" fmla="*/ 20 h 35"/>
                <a:gd name="T48" fmla="*/ 13 w 15"/>
                <a:gd name="T49" fmla="*/ 20 h 35"/>
                <a:gd name="T50" fmla="*/ 11 w 15"/>
                <a:gd name="T51" fmla="*/ 22 h 35"/>
                <a:gd name="T52" fmla="*/ 10 w 15"/>
                <a:gd name="T53" fmla="*/ 22 h 35"/>
                <a:gd name="T54" fmla="*/ 11 w 15"/>
                <a:gd name="T55" fmla="*/ 22 h 35"/>
                <a:gd name="T56" fmla="*/ 14 w 15"/>
                <a:gd name="T57" fmla="*/ 22 h 35"/>
                <a:gd name="T58" fmla="*/ 11 w 15"/>
                <a:gd name="T59" fmla="*/ 24 h 35"/>
                <a:gd name="T60" fmla="*/ 11 w 15"/>
                <a:gd name="T61" fmla="*/ 26 h 35"/>
                <a:gd name="T62" fmla="*/ 10 w 15"/>
                <a:gd name="T63" fmla="*/ 26 h 35"/>
                <a:gd name="T64" fmla="*/ 10 w 15"/>
                <a:gd name="T65" fmla="*/ 26 h 35"/>
                <a:gd name="T66" fmla="*/ 10 w 15"/>
                <a:gd name="T67" fmla="*/ 26 h 35"/>
                <a:gd name="T68" fmla="*/ 8 w 15"/>
                <a:gd name="T69" fmla="*/ 26 h 35"/>
                <a:gd name="T70" fmla="*/ 8 w 15"/>
                <a:gd name="T71" fmla="*/ 26 h 35"/>
                <a:gd name="T72" fmla="*/ 10 w 15"/>
                <a:gd name="T73" fmla="*/ 29 h 35"/>
                <a:gd name="T74" fmla="*/ 10 w 15"/>
                <a:gd name="T75" fmla="*/ 29 h 35"/>
                <a:gd name="T76" fmla="*/ 10 w 15"/>
                <a:gd name="T77" fmla="*/ 32 h 35"/>
                <a:gd name="T78" fmla="*/ 10 w 15"/>
                <a:gd name="T79" fmla="*/ 32 h 35"/>
                <a:gd name="T80" fmla="*/ 9 w 15"/>
                <a:gd name="T81" fmla="*/ 33 h 35"/>
                <a:gd name="T82" fmla="*/ 8 w 15"/>
                <a:gd name="T83" fmla="*/ 34 h 35"/>
                <a:gd name="T84" fmla="*/ 7 w 15"/>
                <a:gd name="T85" fmla="*/ 32 h 35"/>
                <a:gd name="T86" fmla="*/ 2 w 15"/>
                <a:gd name="T87" fmla="*/ 34 h 35"/>
                <a:gd name="T88" fmla="*/ 0 w 15"/>
                <a:gd name="T89" fmla="*/ 31 h 35"/>
                <a:gd name="T90" fmla="*/ 0 w 15"/>
                <a:gd name="T91" fmla="*/ 0 h 35"/>
                <a:gd name="T92" fmla="*/ 3 w 15"/>
                <a:gd name="T93" fmla="*/ 3 h 35"/>
                <a:gd name="T94" fmla="*/ 4 w 15"/>
                <a:gd name="T95" fmla="*/ 3 h 35"/>
                <a:gd name="T96" fmla="*/ 4 w 15"/>
                <a:gd name="T97" fmla="*/ 4 h 35"/>
                <a:gd name="T98" fmla="*/ 4 w 15"/>
                <a:gd name="T99" fmla="*/ 4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
                <a:gd name="T151" fmla="*/ 0 h 35"/>
                <a:gd name="T152" fmla="*/ 15 w 15"/>
                <a:gd name="T153" fmla="*/ 35 h 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 h="35">
                  <a:moveTo>
                    <a:pt x="4" y="4"/>
                  </a:moveTo>
                  <a:lnTo>
                    <a:pt x="4" y="4"/>
                  </a:lnTo>
                  <a:lnTo>
                    <a:pt x="5" y="4"/>
                  </a:lnTo>
                  <a:lnTo>
                    <a:pt x="5" y="5"/>
                  </a:lnTo>
                  <a:lnTo>
                    <a:pt x="8" y="7"/>
                  </a:lnTo>
                  <a:lnTo>
                    <a:pt x="5" y="7"/>
                  </a:lnTo>
                  <a:lnTo>
                    <a:pt x="9" y="7"/>
                  </a:lnTo>
                  <a:lnTo>
                    <a:pt x="10" y="10"/>
                  </a:lnTo>
                  <a:lnTo>
                    <a:pt x="11" y="12"/>
                  </a:lnTo>
                  <a:lnTo>
                    <a:pt x="13" y="15"/>
                  </a:lnTo>
                  <a:lnTo>
                    <a:pt x="10" y="14"/>
                  </a:lnTo>
                  <a:lnTo>
                    <a:pt x="8" y="13"/>
                  </a:lnTo>
                  <a:lnTo>
                    <a:pt x="7" y="13"/>
                  </a:lnTo>
                  <a:lnTo>
                    <a:pt x="5" y="13"/>
                  </a:lnTo>
                  <a:lnTo>
                    <a:pt x="7" y="15"/>
                  </a:lnTo>
                  <a:lnTo>
                    <a:pt x="5" y="15"/>
                  </a:lnTo>
                  <a:lnTo>
                    <a:pt x="5" y="17"/>
                  </a:lnTo>
                  <a:lnTo>
                    <a:pt x="8" y="20"/>
                  </a:lnTo>
                  <a:lnTo>
                    <a:pt x="10" y="19"/>
                  </a:lnTo>
                  <a:lnTo>
                    <a:pt x="9" y="20"/>
                  </a:lnTo>
                  <a:lnTo>
                    <a:pt x="11" y="20"/>
                  </a:lnTo>
                  <a:lnTo>
                    <a:pt x="13" y="20"/>
                  </a:lnTo>
                  <a:lnTo>
                    <a:pt x="11" y="22"/>
                  </a:lnTo>
                  <a:lnTo>
                    <a:pt x="10" y="22"/>
                  </a:lnTo>
                  <a:lnTo>
                    <a:pt x="11" y="22"/>
                  </a:lnTo>
                  <a:lnTo>
                    <a:pt x="14" y="22"/>
                  </a:lnTo>
                  <a:lnTo>
                    <a:pt x="11" y="24"/>
                  </a:lnTo>
                  <a:lnTo>
                    <a:pt x="11" y="26"/>
                  </a:lnTo>
                  <a:lnTo>
                    <a:pt x="10" y="26"/>
                  </a:lnTo>
                  <a:lnTo>
                    <a:pt x="8" y="26"/>
                  </a:lnTo>
                  <a:lnTo>
                    <a:pt x="10" y="29"/>
                  </a:lnTo>
                  <a:lnTo>
                    <a:pt x="10" y="32"/>
                  </a:lnTo>
                  <a:lnTo>
                    <a:pt x="9" y="33"/>
                  </a:lnTo>
                  <a:lnTo>
                    <a:pt x="8" y="34"/>
                  </a:lnTo>
                  <a:lnTo>
                    <a:pt x="7" y="32"/>
                  </a:lnTo>
                  <a:lnTo>
                    <a:pt x="2" y="34"/>
                  </a:lnTo>
                  <a:lnTo>
                    <a:pt x="0" y="31"/>
                  </a:lnTo>
                  <a:lnTo>
                    <a:pt x="0" y="0"/>
                  </a:lnTo>
                  <a:lnTo>
                    <a:pt x="3" y="3"/>
                  </a:lnTo>
                  <a:lnTo>
                    <a:pt x="4" y="3"/>
                  </a:lnTo>
                  <a:lnTo>
                    <a:pt x="4" y="4"/>
                  </a:lnTo>
                </a:path>
              </a:pathLst>
            </a:custGeom>
            <a:solidFill>
              <a:srgbClr val="006000"/>
            </a:solidFill>
            <a:ln w="9525">
              <a:noFill/>
              <a:round/>
              <a:headEnd/>
              <a:tailEnd/>
            </a:ln>
          </p:spPr>
          <p:txBody>
            <a:bodyPr/>
            <a:lstStyle/>
            <a:p>
              <a:pPr>
                <a:defRPr/>
              </a:pPr>
              <a:endParaRPr lang="en-US" dirty="0"/>
            </a:p>
          </p:txBody>
        </p:sp>
        <p:sp>
          <p:nvSpPr>
            <p:cNvPr id="634" name="Freeform 24"/>
            <p:cNvSpPr>
              <a:spLocks/>
            </p:cNvSpPr>
            <p:nvPr/>
          </p:nvSpPr>
          <p:spPr bwMode="auto">
            <a:xfrm>
              <a:off x="4368" y="3566"/>
              <a:ext cx="260" cy="166"/>
            </a:xfrm>
            <a:custGeom>
              <a:avLst/>
              <a:gdLst>
                <a:gd name="T0" fmla="*/ 0 w 260"/>
                <a:gd name="T1" fmla="*/ 61 h 166"/>
                <a:gd name="T2" fmla="*/ 0 w 260"/>
                <a:gd name="T3" fmla="*/ 61 h 166"/>
                <a:gd name="T4" fmla="*/ 0 w 260"/>
                <a:gd name="T5" fmla="*/ 144 h 166"/>
                <a:gd name="T6" fmla="*/ 145 w 260"/>
                <a:gd name="T7" fmla="*/ 165 h 166"/>
                <a:gd name="T8" fmla="*/ 259 w 260"/>
                <a:gd name="T9" fmla="*/ 155 h 166"/>
                <a:gd name="T10" fmla="*/ 253 w 260"/>
                <a:gd name="T11" fmla="*/ 44 h 166"/>
                <a:gd name="T12" fmla="*/ 146 w 260"/>
                <a:gd name="T13" fmla="*/ 0 h 166"/>
                <a:gd name="T14" fmla="*/ 0 w 260"/>
                <a:gd name="T15" fmla="*/ 61 h 166"/>
                <a:gd name="T16" fmla="*/ 0 w 260"/>
                <a:gd name="T17" fmla="*/ 61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
                <a:gd name="T28" fmla="*/ 0 h 166"/>
                <a:gd name="T29" fmla="*/ 260 w 260"/>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 h="166">
                  <a:moveTo>
                    <a:pt x="0" y="61"/>
                  </a:moveTo>
                  <a:lnTo>
                    <a:pt x="0" y="61"/>
                  </a:lnTo>
                  <a:lnTo>
                    <a:pt x="0" y="144"/>
                  </a:lnTo>
                  <a:lnTo>
                    <a:pt x="145" y="165"/>
                  </a:lnTo>
                  <a:lnTo>
                    <a:pt x="259" y="155"/>
                  </a:lnTo>
                  <a:lnTo>
                    <a:pt x="253" y="44"/>
                  </a:lnTo>
                  <a:lnTo>
                    <a:pt x="146" y="0"/>
                  </a:lnTo>
                  <a:lnTo>
                    <a:pt x="0" y="61"/>
                  </a:lnTo>
                </a:path>
              </a:pathLst>
            </a:custGeom>
            <a:solidFill>
              <a:srgbClr val="00603C"/>
            </a:solidFill>
            <a:ln w="9525">
              <a:noFill/>
              <a:round/>
              <a:headEnd/>
              <a:tailEnd/>
            </a:ln>
          </p:spPr>
          <p:txBody>
            <a:bodyPr/>
            <a:lstStyle/>
            <a:p>
              <a:pPr>
                <a:defRPr/>
              </a:pPr>
              <a:endParaRPr lang="en-US" dirty="0"/>
            </a:p>
          </p:txBody>
        </p:sp>
        <p:sp>
          <p:nvSpPr>
            <p:cNvPr id="635" name="AutoShape 25"/>
            <p:cNvSpPr>
              <a:spLocks noChangeArrowheads="1"/>
            </p:cNvSpPr>
            <p:nvPr/>
          </p:nvSpPr>
          <p:spPr bwMode="auto">
            <a:xfrm flipV="1">
              <a:off x="4621" y="3609"/>
              <a:ext cx="2" cy="92"/>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36" name="AutoShape 26"/>
            <p:cNvSpPr>
              <a:spLocks noChangeArrowheads="1"/>
            </p:cNvSpPr>
            <p:nvPr/>
          </p:nvSpPr>
          <p:spPr bwMode="auto">
            <a:xfrm flipV="1">
              <a:off x="4517"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37" name="AutoShape 27"/>
            <p:cNvSpPr>
              <a:spLocks noChangeArrowheads="1"/>
            </p:cNvSpPr>
            <p:nvPr/>
          </p:nvSpPr>
          <p:spPr bwMode="auto">
            <a:xfrm flipV="1">
              <a:off x="4525"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38" name="AutoShape 28"/>
            <p:cNvSpPr>
              <a:spLocks noChangeArrowheads="1"/>
            </p:cNvSpPr>
            <p:nvPr/>
          </p:nvSpPr>
          <p:spPr bwMode="auto">
            <a:xfrm flipV="1">
              <a:off x="4530" y="3578"/>
              <a:ext cx="0"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39" name="AutoShape 29"/>
            <p:cNvSpPr>
              <a:spLocks noChangeArrowheads="1"/>
            </p:cNvSpPr>
            <p:nvPr/>
          </p:nvSpPr>
          <p:spPr bwMode="auto">
            <a:xfrm flipV="1">
              <a:off x="4535"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40" name="AutoShape 30"/>
            <p:cNvSpPr>
              <a:spLocks noChangeArrowheads="1"/>
            </p:cNvSpPr>
            <p:nvPr/>
          </p:nvSpPr>
          <p:spPr bwMode="auto">
            <a:xfrm flipV="1">
              <a:off x="4540" y="3578"/>
              <a:ext cx="0"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41" name="AutoShape 31"/>
            <p:cNvSpPr>
              <a:spLocks noChangeArrowheads="1"/>
            </p:cNvSpPr>
            <p:nvPr/>
          </p:nvSpPr>
          <p:spPr bwMode="auto">
            <a:xfrm flipV="1">
              <a:off x="4546" y="3582"/>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42" name="AutoShape 32"/>
            <p:cNvSpPr>
              <a:spLocks noChangeArrowheads="1"/>
            </p:cNvSpPr>
            <p:nvPr/>
          </p:nvSpPr>
          <p:spPr bwMode="auto">
            <a:xfrm flipV="1">
              <a:off x="4551" y="3583"/>
              <a:ext cx="2"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43" name="AutoShape 33"/>
            <p:cNvSpPr>
              <a:spLocks noChangeArrowheads="1"/>
            </p:cNvSpPr>
            <p:nvPr/>
          </p:nvSpPr>
          <p:spPr bwMode="auto">
            <a:xfrm flipV="1">
              <a:off x="4557" y="3585"/>
              <a:ext cx="2"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44" name="AutoShape 34"/>
            <p:cNvSpPr>
              <a:spLocks noChangeArrowheads="1"/>
            </p:cNvSpPr>
            <p:nvPr/>
          </p:nvSpPr>
          <p:spPr bwMode="auto">
            <a:xfrm flipV="1">
              <a:off x="4564" y="3588"/>
              <a:ext cx="3"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45" name="AutoShape 35"/>
            <p:cNvSpPr>
              <a:spLocks noChangeArrowheads="1"/>
            </p:cNvSpPr>
            <p:nvPr/>
          </p:nvSpPr>
          <p:spPr bwMode="auto">
            <a:xfrm flipV="1">
              <a:off x="4568" y="3590"/>
              <a:ext cx="2"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46" name="AutoShape 36"/>
            <p:cNvSpPr>
              <a:spLocks noChangeArrowheads="1"/>
            </p:cNvSpPr>
            <p:nvPr/>
          </p:nvSpPr>
          <p:spPr bwMode="auto">
            <a:xfrm flipV="1">
              <a:off x="4575" y="3591"/>
              <a:ext cx="1"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47" name="AutoShape 37"/>
            <p:cNvSpPr>
              <a:spLocks noChangeArrowheads="1"/>
            </p:cNvSpPr>
            <p:nvPr/>
          </p:nvSpPr>
          <p:spPr bwMode="auto">
            <a:xfrm flipV="1">
              <a:off x="4581" y="3595"/>
              <a:ext cx="2" cy="94"/>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48" name="AutoShape 38"/>
            <p:cNvSpPr>
              <a:spLocks noChangeArrowheads="1"/>
            </p:cNvSpPr>
            <p:nvPr/>
          </p:nvSpPr>
          <p:spPr bwMode="auto">
            <a:xfrm flipV="1">
              <a:off x="4586" y="3597"/>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49" name="AutoShape 39"/>
            <p:cNvSpPr>
              <a:spLocks noChangeArrowheads="1"/>
            </p:cNvSpPr>
            <p:nvPr/>
          </p:nvSpPr>
          <p:spPr bwMode="auto">
            <a:xfrm flipV="1">
              <a:off x="4590" y="3599"/>
              <a:ext cx="2"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50" name="AutoShape 40"/>
            <p:cNvSpPr>
              <a:spLocks noChangeArrowheads="1"/>
            </p:cNvSpPr>
            <p:nvPr/>
          </p:nvSpPr>
          <p:spPr bwMode="auto">
            <a:xfrm flipV="1">
              <a:off x="4595" y="3599"/>
              <a:ext cx="1"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51" name="AutoShape 41"/>
            <p:cNvSpPr>
              <a:spLocks noChangeArrowheads="1"/>
            </p:cNvSpPr>
            <p:nvPr/>
          </p:nvSpPr>
          <p:spPr bwMode="auto">
            <a:xfrm flipV="1">
              <a:off x="4601" y="3600"/>
              <a:ext cx="1" cy="9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52" name="AutoShape 42"/>
            <p:cNvSpPr>
              <a:spLocks noChangeArrowheads="1"/>
            </p:cNvSpPr>
            <p:nvPr/>
          </p:nvSpPr>
          <p:spPr bwMode="auto">
            <a:xfrm flipV="1">
              <a:off x="4606" y="3606"/>
              <a:ext cx="2" cy="93"/>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53" name="AutoShape 43"/>
            <p:cNvSpPr>
              <a:spLocks noChangeArrowheads="1"/>
            </p:cNvSpPr>
            <p:nvPr/>
          </p:nvSpPr>
          <p:spPr bwMode="auto">
            <a:xfrm flipV="1">
              <a:off x="4612" y="3608"/>
              <a:ext cx="2" cy="9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54" name="AutoShape 44"/>
            <p:cNvSpPr>
              <a:spLocks noChangeArrowheads="1"/>
            </p:cNvSpPr>
            <p:nvPr/>
          </p:nvSpPr>
          <p:spPr bwMode="auto">
            <a:xfrm flipV="1">
              <a:off x="4618" y="3612"/>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55" name="AutoShape 45"/>
            <p:cNvSpPr>
              <a:spLocks noChangeArrowheads="1"/>
            </p:cNvSpPr>
            <p:nvPr/>
          </p:nvSpPr>
          <p:spPr bwMode="auto">
            <a:xfrm flipV="1">
              <a:off x="4403" y="3616"/>
              <a:ext cx="1"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56" name="AutoShape 46"/>
            <p:cNvSpPr>
              <a:spLocks noChangeArrowheads="1"/>
            </p:cNvSpPr>
            <p:nvPr/>
          </p:nvSpPr>
          <p:spPr bwMode="auto">
            <a:xfrm flipV="1">
              <a:off x="4396" y="3616"/>
              <a:ext cx="2"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57" name="AutoShape 47"/>
            <p:cNvSpPr>
              <a:spLocks noChangeArrowheads="1"/>
            </p:cNvSpPr>
            <p:nvPr/>
          </p:nvSpPr>
          <p:spPr bwMode="auto">
            <a:xfrm flipV="1">
              <a:off x="4389" y="3622"/>
              <a:ext cx="1"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58" name="AutoShape 48"/>
            <p:cNvSpPr>
              <a:spLocks noChangeArrowheads="1"/>
            </p:cNvSpPr>
            <p:nvPr/>
          </p:nvSpPr>
          <p:spPr bwMode="auto">
            <a:xfrm flipV="1">
              <a:off x="4403" y="3616"/>
              <a:ext cx="1"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59" name="AutoShape 49"/>
            <p:cNvSpPr>
              <a:spLocks noChangeArrowheads="1"/>
            </p:cNvSpPr>
            <p:nvPr/>
          </p:nvSpPr>
          <p:spPr bwMode="auto">
            <a:xfrm flipV="1">
              <a:off x="4384" y="3622"/>
              <a:ext cx="2"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60" name="AutoShape 50"/>
            <p:cNvSpPr>
              <a:spLocks noChangeArrowheads="1"/>
            </p:cNvSpPr>
            <p:nvPr/>
          </p:nvSpPr>
          <p:spPr bwMode="auto">
            <a:xfrm flipV="1">
              <a:off x="4380" y="3622"/>
              <a:ext cx="1"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61" name="AutoShape 51"/>
            <p:cNvSpPr>
              <a:spLocks noChangeArrowheads="1"/>
            </p:cNvSpPr>
            <p:nvPr/>
          </p:nvSpPr>
          <p:spPr bwMode="auto">
            <a:xfrm flipV="1">
              <a:off x="4373" y="3622"/>
              <a:ext cx="2"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62" name="AutoShape 52"/>
            <p:cNvSpPr>
              <a:spLocks noChangeArrowheads="1"/>
            </p:cNvSpPr>
            <p:nvPr/>
          </p:nvSpPr>
          <p:spPr bwMode="auto">
            <a:xfrm flipV="1">
              <a:off x="4369" y="3631"/>
              <a:ext cx="0" cy="6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63" name="Freeform 53"/>
            <p:cNvSpPr>
              <a:spLocks/>
            </p:cNvSpPr>
            <p:nvPr/>
          </p:nvSpPr>
          <p:spPr bwMode="auto">
            <a:xfrm>
              <a:off x="4523" y="3612"/>
              <a:ext cx="87" cy="75"/>
            </a:xfrm>
            <a:custGeom>
              <a:avLst/>
              <a:gdLst>
                <a:gd name="T0" fmla="*/ 66 w 87"/>
                <a:gd name="T1" fmla="*/ 25 h 75"/>
                <a:gd name="T2" fmla="*/ 70 w 87"/>
                <a:gd name="T3" fmla="*/ 24 h 75"/>
                <a:gd name="T4" fmla="*/ 76 w 87"/>
                <a:gd name="T5" fmla="*/ 23 h 75"/>
                <a:gd name="T6" fmla="*/ 78 w 87"/>
                <a:gd name="T7" fmla="*/ 21 h 75"/>
                <a:gd name="T8" fmla="*/ 82 w 87"/>
                <a:gd name="T9" fmla="*/ 19 h 75"/>
                <a:gd name="T10" fmla="*/ 84 w 87"/>
                <a:gd name="T11" fmla="*/ 17 h 75"/>
                <a:gd name="T12" fmla="*/ 85 w 87"/>
                <a:gd name="T13" fmla="*/ 14 h 75"/>
                <a:gd name="T14" fmla="*/ 81 w 87"/>
                <a:gd name="T15" fmla="*/ 9 h 75"/>
                <a:gd name="T16" fmla="*/ 76 w 87"/>
                <a:gd name="T17" fmla="*/ 6 h 75"/>
                <a:gd name="T18" fmla="*/ 70 w 87"/>
                <a:gd name="T19" fmla="*/ 2 h 75"/>
                <a:gd name="T20" fmla="*/ 64 w 87"/>
                <a:gd name="T21" fmla="*/ 2 h 75"/>
                <a:gd name="T22" fmla="*/ 56 w 87"/>
                <a:gd name="T23" fmla="*/ 1 h 75"/>
                <a:gd name="T24" fmla="*/ 53 w 87"/>
                <a:gd name="T25" fmla="*/ 0 h 75"/>
                <a:gd name="T26" fmla="*/ 45 w 87"/>
                <a:gd name="T27" fmla="*/ 1 h 75"/>
                <a:gd name="T28" fmla="*/ 38 w 87"/>
                <a:gd name="T29" fmla="*/ 2 h 75"/>
                <a:gd name="T30" fmla="*/ 33 w 87"/>
                <a:gd name="T31" fmla="*/ 2 h 75"/>
                <a:gd name="T32" fmla="*/ 28 w 87"/>
                <a:gd name="T33" fmla="*/ 4 h 75"/>
                <a:gd name="T34" fmla="*/ 22 w 87"/>
                <a:gd name="T35" fmla="*/ 6 h 75"/>
                <a:gd name="T36" fmla="*/ 16 w 87"/>
                <a:gd name="T37" fmla="*/ 6 h 75"/>
                <a:gd name="T38" fmla="*/ 11 w 87"/>
                <a:gd name="T39" fmla="*/ 7 h 75"/>
                <a:gd name="T40" fmla="*/ 8 w 87"/>
                <a:gd name="T41" fmla="*/ 7 h 75"/>
                <a:gd name="T42" fmla="*/ 5 w 87"/>
                <a:gd name="T43" fmla="*/ 7 h 75"/>
                <a:gd name="T44" fmla="*/ 5 w 87"/>
                <a:gd name="T45" fmla="*/ 9 h 75"/>
                <a:gd name="T46" fmla="*/ 5 w 87"/>
                <a:gd name="T47" fmla="*/ 13 h 75"/>
                <a:gd name="T48" fmla="*/ 9 w 87"/>
                <a:gd name="T49" fmla="*/ 16 h 75"/>
                <a:gd name="T50" fmla="*/ 12 w 87"/>
                <a:gd name="T51" fmla="*/ 19 h 75"/>
                <a:gd name="T52" fmla="*/ 16 w 87"/>
                <a:gd name="T53" fmla="*/ 23 h 75"/>
                <a:gd name="T54" fmla="*/ 20 w 87"/>
                <a:gd name="T55" fmla="*/ 27 h 75"/>
                <a:gd name="T56" fmla="*/ 24 w 87"/>
                <a:gd name="T57" fmla="*/ 29 h 75"/>
                <a:gd name="T58" fmla="*/ 19 w 87"/>
                <a:gd name="T59" fmla="*/ 32 h 75"/>
                <a:gd name="T60" fmla="*/ 16 w 87"/>
                <a:gd name="T61" fmla="*/ 32 h 75"/>
                <a:gd name="T62" fmla="*/ 12 w 87"/>
                <a:gd name="T63" fmla="*/ 32 h 75"/>
                <a:gd name="T64" fmla="*/ 9 w 87"/>
                <a:gd name="T65" fmla="*/ 30 h 75"/>
                <a:gd name="T66" fmla="*/ 5 w 87"/>
                <a:gd name="T67" fmla="*/ 28 h 75"/>
                <a:gd name="T68" fmla="*/ 3 w 87"/>
                <a:gd name="T69" fmla="*/ 26 h 75"/>
                <a:gd name="T70" fmla="*/ 1 w 87"/>
                <a:gd name="T71" fmla="*/ 26 h 75"/>
                <a:gd name="T72" fmla="*/ 1 w 87"/>
                <a:gd name="T73" fmla="*/ 28 h 75"/>
                <a:gd name="T74" fmla="*/ 0 w 87"/>
                <a:gd name="T75" fmla="*/ 32 h 75"/>
                <a:gd name="T76" fmla="*/ 0 w 87"/>
                <a:gd name="T77" fmla="*/ 36 h 75"/>
                <a:gd name="T78" fmla="*/ 6 w 87"/>
                <a:gd name="T79" fmla="*/ 41 h 75"/>
                <a:gd name="T80" fmla="*/ 14 w 87"/>
                <a:gd name="T81" fmla="*/ 46 h 75"/>
                <a:gd name="T82" fmla="*/ 16 w 87"/>
                <a:gd name="T83" fmla="*/ 53 h 75"/>
                <a:gd name="T84" fmla="*/ 12 w 87"/>
                <a:gd name="T85" fmla="*/ 57 h 75"/>
                <a:gd name="T86" fmla="*/ 5 w 87"/>
                <a:gd name="T87" fmla="*/ 59 h 75"/>
                <a:gd name="T88" fmla="*/ 4 w 87"/>
                <a:gd name="T89" fmla="*/ 61 h 75"/>
                <a:gd name="T90" fmla="*/ 15 w 87"/>
                <a:gd name="T91" fmla="*/ 71 h 75"/>
                <a:gd name="T92" fmla="*/ 35 w 87"/>
                <a:gd name="T93" fmla="*/ 74 h 75"/>
                <a:gd name="T94" fmla="*/ 54 w 87"/>
                <a:gd name="T95" fmla="*/ 72 h 75"/>
                <a:gd name="T96" fmla="*/ 60 w 87"/>
                <a:gd name="T97" fmla="*/ 68 h 75"/>
                <a:gd name="T98" fmla="*/ 62 w 87"/>
                <a:gd name="T99" fmla="*/ 65 h 75"/>
                <a:gd name="T100" fmla="*/ 63 w 87"/>
                <a:gd name="T101" fmla="*/ 59 h 75"/>
                <a:gd name="T102" fmla="*/ 60 w 87"/>
                <a:gd name="T103" fmla="*/ 56 h 75"/>
                <a:gd name="T104" fmla="*/ 55 w 87"/>
                <a:gd name="T105" fmla="*/ 51 h 75"/>
                <a:gd name="T106" fmla="*/ 48 w 87"/>
                <a:gd name="T107" fmla="*/ 47 h 75"/>
                <a:gd name="T108" fmla="*/ 49 w 87"/>
                <a:gd name="T109" fmla="*/ 43 h 75"/>
                <a:gd name="T110" fmla="*/ 56 w 87"/>
                <a:gd name="T111" fmla="*/ 42 h 75"/>
                <a:gd name="T112" fmla="*/ 66 w 87"/>
                <a:gd name="T113" fmla="*/ 41 h 75"/>
                <a:gd name="T114" fmla="*/ 69 w 87"/>
                <a:gd name="T115" fmla="*/ 38 h 75"/>
                <a:gd name="T116" fmla="*/ 67 w 87"/>
                <a:gd name="T117" fmla="*/ 35 h 75"/>
                <a:gd name="T118" fmla="*/ 64 w 87"/>
                <a:gd name="T119" fmla="*/ 31 h 75"/>
                <a:gd name="T120" fmla="*/ 64 w 87"/>
                <a:gd name="T121" fmla="*/ 26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
                <a:gd name="T184" fmla="*/ 0 h 75"/>
                <a:gd name="T185" fmla="*/ 87 w 87"/>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 h="75">
                  <a:moveTo>
                    <a:pt x="64" y="26"/>
                  </a:moveTo>
                  <a:lnTo>
                    <a:pt x="64" y="26"/>
                  </a:lnTo>
                  <a:lnTo>
                    <a:pt x="66" y="25"/>
                  </a:lnTo>
                  <a:lnTo>
                    <a:pt x="68" y="25"/>
                  </a:lnTo>
                  <a:lnTo>
                    <a:pt x="70" y="24"/>
                  </a:lnTo>
                  <a:lnTo>
                    <a:pt x="72" y="24"/>
                  </a:lnTo>
                  <a:lnTo>
                    <a:pt x="74" y="23"/>
                  </a:lnTo>
                  <a:lnTo>
                    <a:pt x="76" y="23"/>
                  </a:lnTo>
                  <a:lnTo>
                    <a:pt x="78" y="21"/>
                  </a:lnTo>
                  <a:lnTo>
                    <a:pt x="80" y="21"/>
                  </a:lnTo>
                  <a:lnTo>
                    <a:pt x="82" y="19"/>
                  </a:lnTo>
                  <a:lnTo>
                    <a:pt x="84" y="17"/>
                  </a:lnTo>
                  <a:lnTo>
                    <a:pt x="85" y="17"/>
                  </a:lnTo>
                  <a:lnTo>
                    <a:pt x="86" y="15"/>
                  </a:lnTo>
                  <a:lnTo>
                    <a:pt x="85" y="15"/>
                  </a:lnTo>
                  <a:lnTo>
                    <a:pt x="85" y="14"/>
                  </a:lnTo>
                  <a:lnTo>
                    <a:pt x="84" y="14"/>
                  </a:lnTo>
                  <a:lnTo>
                    <a:pt x="84" y="12"/>
                  </a:lnTo>
                  <a:lnTo>
                    <a:pt x="82" y="12"/>
                  </a:lnTo>
                  <a:lnTo>
                    <a:pt x="82" y="9"/>
                  </a:lnTo>
                  <a:lnTo>
                    <a:pt x="81" y="9"/>
                  </a:lnTo>
                  <a:lnTo>
                    <a:pt x="81" y="8"/>
                  </a:lnTo>
                  <a:lnTo>
                    <a:pt x="79" y="8"/>
                  </a:lnTo>
                  <a:lnTo>
                    <a:pt x="78" y="8"/>
                  </a:lnTo>
                  <a:lnTo>
                    <a:pt x="76" y="8"/>
                  </a:lnTo>
                  <a:lnTo>
                    <a:pt x="76" y="6"/>
                  </a:lnTo>
                  <a:lnTo>
                    <a:pt x="74" y="6"/>
                  </a:lnTo>
                  <a:lnTo>
                    <a:pt x="74" y="4"/>
                  </a:lnTo>
                  <a:lnTo>
                    <a:pt x="72" y="4"/>
                  </a:lnTo>
                  <a:lnTo>
                    <a:pt x="72" y="2"/>
                  </a:lnTo>
                  <a:lnTo>
                    <a:pt x="70" y="2"/>
                  </a:lnTo>
                  <a:lnTo>
                    <a:pt x="69" y="2"/>
                  </a:lnTo>
                  <a:lnTo>
                    <a:pt x="67" y="2"/>
                  </a:lnTo>
                  <a:lnTo>
                    <a:pt x="66" y="2"/>
                  </a:lnTo>
                  <a:lnTo>
                    <a:pt x="64" y="2"/>
                  </a:lnTo>
                  <a:lnTo>
                    <a:pt x="62" y="2"/>
                  </a:lnTo>
                  <a:lnTo>
                    <a:pt x="62" y="1"/>
                  </a:lnTo>
                  <a:lnTo>
                    <a:pt x="60" y="1"/>
                  </a:lnTo>
                  <a:lnTo>
                    <a:pt x="58" y="1"/>
                  </a:lnTo>
                  <a:lnTo>
                    <a:pt x="56" y="1"/>
                  </a:lnTo>
                  <a:lnTo>
                    <a:pt x="54" y="1"/>
                  </a:lnTo>
                  <a:lnTo>
                    <a:pt x="53" y="1"/>
                  </a:lnTo>
                  <a:lnTo>
                    <a:pt x="53" y="0"/>
                  </a:lnTo>
                  <a:lnTo>
                    <a:pt x="51" y="1"/>
                  </a:lnTo>
                  <a:lnTo>
                    <a:pt x="49" y="1"/>
                  </a:lnTo>
                  <a:lnTo>
                    <a:pt x="47" y="1"/>
                  </a:lnTo>
                  <a:lnTo>
                    <a:pt x="45" y="1"/>
                  </a:lnTo>
                  <a:lnTo>
                    <a:pt x="44" y="1"/>
                  </a:lnTo>
                  <a:lnTo>
                    <a:pt x="42" y="1"/>
                  </a:lnTo>
                  <a:lnTo>
                    <a:pt x="40" y="2"/>
                  </a:lnTo>
                  <a:lnTo>
                    <a:pt x="38" y="2"/>
                  </a:lnTo>
                  <a:lnTo>
                    <a:pt x="36" y="2"/>
                  </a:lnTo>
                  <a:lnTo>
                    <a:pt x="34" y="2"/>
                  </a:lnTo>
                  <a:lnTo>
                    <a:pt x="33" y="2"/>
                  </a:lnTo>
                  <a:lnTo>
                    <a:pt x="31" y="4"/>
                  </a:lnTo>
                  <a:lnTo>
                    <a:pt x="30" y="4"/>
                  </a:lnTo>
                  <a:lnTo>
                    <a:pt x="28" y="4"/>
                  </a:lnTo>
                  <a:lnTo>
                    <a:pt x="26" y="4"/>
                  </a:lnTo>
                  <a:lnTo>
                    <a:pt x="25" y="4"/>
                  </a:lnTo>
                  <a:lnTo>
                    <a:pt x="23" y="4"/>
                  </a:lnTo>
                  <a:lnTo>
                    <a:pt x="22" y="6"/>
                  </a:lnTo>
                  <a:lnTo>
                    <a:pt x="20" y="6"/>
                  </a:lnTo>
                  <a:lnTo>
                    <a:pt x="18" y="6"/>
                  </a:lnTo>
                  <a:lnTo>
                    <a:pt x="16" y="6"/>
                  </a:lnTo>
                  <a:lnTo>
                    <a:pt x="15" y="6"/>
                  </a:lnTo>
                  <a:lnTo>
                    <a:pt x="12" y="7"/>
                  </a:lnTo>
                  <a:lnTo>
                    <a:pt x="11" y="7"/>
                  </a:lnTo>
                  <a:lnTo>
                    <a:pt x="9" y="7"/>
                  </a:lnTo>
                  <a:lnTo>
                    <a:pt x="8" y="7"/>
                  </a:lnTo>
                  <a:lnTo>
                    <a:pt x="7" y="7"/>
                  </a:lnTo>
                  <a:lnTo>
                    <a:pt x="6" y="7"/>
                  </a:lnTo>
                  <a:lnTo>
                    <a:pt x="5" y="7"/>
                  </a:lnTo>
                  <a:lnTo>
                    <a:pt x="5" y="9"/>
                  </a:lnTo>
                  <a:lnTo>
                    <a:pt x="5" y="11"/>
                  </a:lnTo>
                  <a:lnTo>
                    <a:pt x="5" y="13"/>
                  </a:lnTo>
                  <a:lnTo>
                    <a:pt x="7" y="13"/>
                  </a:lnTo>
                  <a:lnTo>
                    <a:pt x="7" y="15"/>
                  </a:lnTo>
                  <a:lnTo>
                    <a:pt x="7" y="16"/>
                  </a:lnTo>
                  <a:lnTo>
                    <a:pt x="9" y="16"/>
                  </a:lnTo>
                  <a:lnTo>
                    <a:pt x="9" y="17"/>
                  </a:lnTo>
                  <a:lnTo>
                    <a:pt x="10" y="17"/>
                  </a:lnTo>
                  <a:lnTo>
                    <a:pt x="12" y="17"/>
                  </a:lnTo>
                  <a:lnTo>
                    <a:pt x="12" y="19"/>
                  </a:lnTo>
                  <a:lnTo>
                    <a:pt x="12" y="21"/>
                  </a:lnTo>
                  <a:lnTo>
                    <a:pt x="15" y="21"/>
                  </a:lnTo>
                  <a:lnTo>
                    <a:pt x="15" y="23"/>
                  </a:lnTo>
                  <a:lnTo>
                    <a:pt x="16" y="23"/>
                  </a:lnTo>
                  <a:lnTo>
                    <a:pt x="17" y="23"/>
                  </a:lnTo>
                  <a:lnTo>
                    <a:pt x="19" y="23"/>
                  </a:lnTo>
                  <a:lnTo>
                    <a:pt x="19" y="25"/>
                  </a:lnTo>
                  <a:lnTo>
                    <a:pt x="20" y="25"/>
                  </a:lnTo>
                  <a:lnTo>
                    <a:pt x="20" y="27"/>
                  </a:lnTo>
                  <a:lnTo>
                    <a:pt x="22" y="27"/>
                  </a:lnTo>
                  <a:lnTo>
                    <a:pt x="22" y="29"/>
                  </a:lnTo>
                  <a:lnTo>
                    <a:pt x="23" y="29"/>
                  </a:lnTo>
                  <a:lnTo>
                    <a:pt x="24" y="29"/>
                  </a:lnTo>
                  <a:lnTo>
                    <a:pt x="22" y="31"/>
                  </a:lnTo>
                  <a:lnTo>
                    <a:pt x="19" y="32"/>
                  </a:lnTo>
                  <a:lnTo>
                    <a:pt x="18" y="32"/>
                  </a:lnTo>
                  <a:lnTo>
                    <a:pt x="16" y="32"/>
                  </a:lnTo>
                  <a:lnTo>
                    <a:pt x="15" y="32"/>
                  </a:lnTo>
                  <a:lnTo>
                    <a:pt x="12" y="32"/>
                  </a:lnTo>
                  <a:lnTo>
                    <a:pt x="12" y="30"/>
                  </a:lnTo>
                  <a:lnTo>
                    <a:pt x="10" y="30"/>
                  </a:lnTo>
                  <a:lnTo>
                    <a:pt x="9" y="30"/>
                  </a:lnTo>
                  <a:lnTo>
                    <a:pt x="7" y="30"/>
                  </a:lnTo>
                  <a:lnTo>
                    <a:pt x="7" y="28"/>
                  </a:lnTo>
                  <a:lnTo>
                    <a:pt x="5" y="28"/>
                  </a:lnTo>
                  <a:lnTo>
                    <a:pt x="5" y="26"/>
                  </a:lnTo>
                  <a:lnTo>
                    <a:pt x="3" y="26"/>
                  </a:lnTo>
                  <a:lnTo>
                    <a:pt x="3" y="25"/>
                  </a:lnTo>
                  <a:lnTo>
                    <a:pt x="1" y="26"/>
                  </a:lnTo>
                  <a:lnTo>
                    <a:pt x="1" y="28"/>
                  </a:lnTo>
                  <a:lnTo>
                    <a:pt x="0" y="30"/>
                  </a:lnTo>
                  <a:lnTo>
                    <a:pt x="0" y="32"/>
                  </a:lnTo>
                  <a:lnTo>
                    <a:pt x="0" y="34"/>
                  </a:lnTo>
                  <a:lnTo>
                    <a:pt x="0" y="36"/>
                  </a:lnTo>
                  <a:lnTo>
                    <a:pt x="0" y="37"/>
                  </a:lnTo>
                  <a:lnTo>
                    <a:pt x="1" y="37"/>
                  </a:lnTo>
                  <a:lnTo>
                    <a:pt x="2" y="39"/>
                  </a:lnTo>
                  <a:lnTo>
                    <a:pt x="4" y="39"/>
                  </a:lnTo>
                  <a:lnTo>
                    <a:pt x="6" y="41"/>
                  </a:lnTo>
                  <a:lnTo>
                    <a:pt x="8" y="41"/>
                  </a:lnTo>
                  <a:lnTo>
                    <a:pt x="8" y="43"/>
                  </a:lnTo>
                  <a:lnTo>
                    <a:pt x="10" y="45"/>
                  </a:lnTo>
                  <a:lnTo>
                    <a:pt x="12" y="46"/>
                  </a:lnTo>
                  <a:lnTo>
                    <a:pt x="14" y="46"/>
                  </a:lnTo>
                  <a:lnTo>
                    <a:pt x="14" y="48"/>
                  </a:lnTo>
                  <a:lnTo>
                    <a:pt x="16" y="49"/>
                  </a:lnTo>
                  <a:lnTo>
                    <a:pt x="16" y="51"/>
                  </a:lnTo>
                  <a:lnTo>
                    <a:pt x="17" y="51"/>
                  </a:lnTo>
                  <a:lnTo>
                    <a:pt x="16" y="53"/>
                  </a:lnTo>
                  <a:lnTo>
                    <a:pt x="15" y="55"/>
                  </a:lnTo>
                  <a:lnTo>
                    <a:pt x="12" y="57"/>
                  </a:lnTo>
                  <a:lnTo>
                    <a:pt x="10" y="58"/>
                  </a:lnTo>
                  <a:lnTo>
                    <a:pt x="8" y="59"/>
                  </a:lnTo>
                  <a:lnTo>
                    <a:pt x="7" y="59"/>
                  </a:lnTo>
                  <a:lnTo>
                    <a:pt x="5" y="59"/>
                  </a:lnTo>
                  <a:lnTo>
                    <a:pt x="4" y="61"/>
                  </a:lnTo>
                  <a:lnTo>
                    <a:pt x="4" y="63"/>
                  </a:lnTo>
                  <a:lnTo>
                    <a:pt x="6" y="65"/>
                  </a:lnTo>
                  <a:lnTo>
                    <a:pt x="8" y="67"/>
                  </a:lnTo>
                  <a:lnTo>
                    <a:pt x="11" y="69"/>
                  </a:lnTo>
                  <a:lnTo>
                    <a:pt x="15" y="71"/>
                  </a:lnTo>
                  <a:lnTo>
                    <a:pt x="18" y="72"/>
                  </a:lnTo>
                  <a:lnTo>
                    <a:pt x="22" y="73"/>
                  </a:lnTo>
                  <a:lnTo>
                    <a:pt x="27" y="73"/>
                  </a:lnTo>
                  <a:lnTo>
                    <a:pt x="31" y="74"/>
                  </a:lnTo>
                  <a:lnTo>
                    <a:pt x="35" y="74"/>
                  </a:lnTo>
                  <a:lnTo>
                    <a:pt x="39" y="74"/>
                  </a:lnTo>
                  <a:lnTo>
                    <a:pt x="44" y="74"/>
                  </a:lnTo>
                  <a:lnTo>
                    <a:pt x="47" y="74"/>
                  </a:lnTo>
                  <a:lnTo>
                    <a:pt x="51" y="72"/>
                  </a:lnTo>
                  <a:lnTo>
                    <a:pt x="54" y="72"/>
                  </a:lnTo>
                  <a:lnTo>
                    <a:pt x="58" y="70"/>
                  </a:lnTo>
                  <a:lnTo>
                    <a:pt x="60" y="68"/>
                  </a:lnTo>
                  <a:lnTo>
                    <a:pt x="60" y="67"/>
                  </a:lnTo>
                  <a:lnTo>
                    <a:pt x="62" y="65"/>
                  </a:lnTo>
                  <a:lnTo>
                    <a:pt x="62" y="63"/>
                  </a:lnTo>
                  <a:lnTo>
                    <a:pt x="63" y="61"/>
                  </a:lnTo>
                  <a:lnTo>
                    <a:pt x="63" y="59"/>
                  </a:lnTo>
                  <a:lnTo>
                    <a:pt x="64" y="58"/>
                  </a:lnTo>
                  <a:lnTo>
                    <a:pt x="62" y="58"/>
                  </a:lnTo>
                  <a:lnTo>
                    <a:pt x="62" y="56"/>
                  </a:lnTo>
                  <a:lnTo>
                    <a:pt x="60" y="56"/>
                  </a:lnTo>
                  <a:lnTo>
                    <a:pt x="60" y="54"/>
                  </a:lnTo>
                  <a:lnTo>
                    <a:pt x="58" y="54"/>
                  </a:lnTo>
                  <a:lnTo>
                    <a:pt x="57" y="52"/>
                  </a:lnTo>
                  <a:lnTo>
                    <a:pt x="55" y="52"/>
                  </a:lnTo>
                  <a:lnTo>
                    <a:pt x="55" y="51"/>
                  </a:lnTo>
                  <a:lnTo>
                    <a:pt x="53" y="51"/>
                  </a:lnTo>
                  <a:lnTo>
                    <a:pt x="52" y="49"/>
                  </a:lnTo>
                  <a:lnTo>
                    <a:pt x="50" y="49"/>
                  </a:lnTo>
                  <a:lnTo>
                    <a:pt x="50" y="47"/>
                  </a:lnTo>
                  <a:lnTo>
                    <a:pt x="48" y="47"/>
                  </a:lnTo>
                  <a:lnTo>
                    <a:pt x="48" y="45"/>
                  </a:lnTo>
                  <a:lnTo>
                    <a:pt x="49" y="43"/>
                  </a:lnTo>
                  <a:lnTo>
                    <a:pt x="51" y="42"/>
                  </a:lnTo>
                  <a:lnTo>
                    <a:pt x="53" y="42"/>
                  </a:lnTo>
                  <a:lnTo>
                    <a:pt x="54" y="42"/>
                  </a:lnTo>
                  <a:lnTo>
                    <a:pt x="56" y="42"/>
                  </a:lnTo>
                  <a:lnTo>
                    <a:pt x="58" y="41"/>
                  </a:lnTo>
                  <a:lnTo>
                    <a:pt x="60" y="41"/>
                  </a:lnTo>
                  <a:lnTo>
                    <a:pt x="61" y="41"/>
                  </a:lnTo>
                  <a:lnTo>
                    <a:pt x="63" y="41"/>
                  </a:lnTo>
                  <a:lnTo>
                    <a:pt x="66" y="41"/>
                  </a:lnTo>
                  <a:lnTo>
                    <a:pt x="67" y="40"/>
                  </a:lnTo>
                  <a:lnTo>
                    <a:pt x="68" y="40"/>
                  </a:lnTo>
                  <a:lnTo>
                    <a:pt x="70" y="38"/>
                  </a:lnTo>
                  <a:lnTo>
                    <a:pt x="69" y="38"/>
                  </a:lnTo>
                  <a:lnTo>
                    <a:pt x="69" y="36"/>
                  </a:lnTo>
                  <a:lnTo>
                    <a:pt x="67" y="36"/>
                  </a:lnTo>
                  <a:lnTo>
                    <a:pt x="67" y="35"/>
                  </a:lnTo>
                  <a:lnTo>
                    <a:pt x="67" y="33"/>
                  </a:lnTo>
                  <a:lnTo>
                    <a:pt x="65" y="33"/>
                  </a:lnTo>
                  <a:lnTo>
                    <a:pt x="65" y="31"/>
                  </a:lnTo>
                  <a:lnTo>
                    <a:pt x="64" y="31"/>
                  </a:lnTo>
                  <a:lnTo>
                    <a:pt x="64" y="30"/>
                  </a:lnTo>
                  <a:lnTo>
                    <a:pt x="63" y="30"/>
                  </a:lnTo>
                  <a:lnTo>
                    <a:pt x="63" y="28"/>
                  </a:lnTo>
                  <a:lnTo>
                    <a:pt x="64" y="26"/>
                  </a:lnTo>
                </a:path>
              </a:pathLst>
            </a:custGeom>
            <a:solidFill>
              <a:srgbClr val="37605E"/>
            </a:solidFill>
            <a:ln w="9525">
              <a:noFill/>
              <a:round/>
              <a:headEnd/>
              <a:tailEnd/>
            </a:ln>
          </p:spPr>
          <p:txBody>
            <a:bodyPr/>
            <a:lstStyle/>
            <a:p>
              <a:pPr>
                <a:defRPr/>
              </a:pPr>
              <a:endParaRPr lang="en-US" dirty="0"/>
            </a:p>
          </p:txBody>
        </p:sp>
        <p:sp>
          <p:nvSpPr>
            <p:cNvPr id="664" name="AutoShape 54"/>
            <p:cNvSpPr>
              <a:spLocks noChangeArrowheads="1"/>
            </p:cNvSpPr>
            <p:nvPr/>
          </p:nvSpPr>
          <p:spPr bwMode="auto">
            <a:xfrm flipV="1">
              <a:off x="4471" y="3588"/>
              <a:ext cx="2" cy="9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65" name="AutoShape 55"/>
            <p:cNvSpPr>
              <a:spLocks noChangeArrowheads="1"/>
            </p:cNvSpPr>
            <p:nvPr/>
          </p:nvSpPr>
          <p:spPr bwMode="auto">
            <a:xfrm flipV="1">
              <a:off x="4467" y="3593"/>
              <a:ext cx="1" cy="8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66" name="AutoShape 56"/>
            <p:cNvSpPr>
              <a:spLocks noChangeArrowheads="1"/>
            </p:cNvSpPr>
            <p:nvPr/>
          </p:nvSpPr>
          <p:spPr bwMode="auto">
            <a:xfrm flipV="1">
              <a:off x="4461" y="3593"/>
              <a:ext cx="2" cy="8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67" name="AutoShape 57"/>
            <p:cNvSpPr>
              <a:spLocks noChangeArrowheads="1"/>
            </p:cNvSpPr>
            <p:nvPr/>
          </p:nvSpPr>
          <p:spPr bwMode="auto">
            <a:xfrm flipV="1">
              <a:off x="4456" y="3593"/>
              <a:ext cx="1" cy="93"/>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68" name="AutoShape 58"/>
            <p:cNvSpPr>
              <a:spLocks noChangeArrowheads="1"/>
            </p:cNvSpPr>
            <p:nvPr/>
          </p:nvSpPr>
          <p:spPr bwMode="auto">
            <a:xfrm flipV="1">
              <a:off x="4449" y="3599"/>
              <a:ext cx="1" cy="8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69" name="AutoShape 59"/>
            <p:cNvSpPr>
              <a:spLocks noChangeArrowheads="1"/>
            </p:cNvSpPr>
            <p:nvPr/>
          </p:nvSpPr>
          <p:spPr bwMode="auto">
            <a:xfrm flipV="1">
              <a:off x="4445" y="3600"/>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70" name="AutoShape 60"/>
            <p:cNvSpPr>
              <a:spLocks noChangeArrowheads="1"/>
            </p:cNvSpPr>
            <p:nvPr/>
          </p:nvSpPr>
          <p:spPr bwMode="auto">
            <a:xfrm flipV="1">
              <a:off x="4440" y="3600"/>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71" name="AutoShape 61"/>
            <p:cNvSpPr>
              <a:spLocks noChangeArrowheads="1"/>
            </p:cNvSpPr>
            <p:nvPr/>
          </p:nvSpPr>
          <p:spPr bwMode="auto">
            <a:xfrm flipV="1">
              <a:off x="4434" y="3607"/>
              <a:ext cx="0" cy="7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72" name="AutoShape 62"/>
            <p:cNvSpPr>
              <a:spLocks noChangeArrowheads="1"/>
            </p:cNvSpPr>
            <p:nvPr/>
          </p:nvSpPr>
          <p:spPr bwMode="auto">
            <a:xfrm flipV="1">
              <a:off x="4427" y="3607"/>
              <a:ext cx="1" cy="7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73" name="AutoShape 63"/>
            <p:cNvSpPr>
              <a:spLocks noChangeArrowheads="1"/>
            </p:cNvSpPr>
            <p:nvPr/>
          </p:nvSpPr>
          <p:spPr bwMode="auto">
            <a:xfrm flipV="1">
              <a:off x="4424" y="3607"/>
              <a:ext cx="1" cy="7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74" name="AutoShape 64"/>
            <p:cNvSpPr>
              <a:spLocks noChangeArrowheads="1"/>
            </p:cNvSpPr>
            <p:nvPr/>
          </p:nvSpPr>
          <p:spPr bwMode="auto">
            <a:xfrm flipV="1">
              <a:off x="4418" y="3612"/>
              <a:ext cx="2" cy="7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75" name="AutoShape 65"/>
            <p:cNvSpPr>
              <a:spLocks noChangeArrowheads="1"/>
            </p:cNvSpPr>
            <p:nvPr/>
          </p:nvSpPr>
          <p:spPr bwMode="auto">
            <a:xfrm flipV="1">
              <a:off x="4411" y="3613"/>
              <a:ext cx="1" cy="74"/>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76" name="AutoShape 66"/>
            <p:cNvSpPr>
              <a:spLocks noChangeArrowheads="1"/>
            </p:cNvSpPr>
            <p:nvPr/>
          </p:nvSpPr>
          <p:spPr bwMode="auto">
            <a:xfrm flipV="1">
              <a:off x="4406" y="3616"/>
              <a:ext cx="2"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77" name="AutoShape 67"/>
            <p:cNvSpPr>
              <a:spLocks noChangeArrowheads="1"/>
            </p:cNvSpPr>
            <p:nvPr/>
          </p:nvSpPr>
          <p:spPr bwMode="auto">
            <a:xfrm flipV="1">
              <a:off x="4506" y="3576"/>
              <a:ext cx="1"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78" name="AutoShape 68"/>
            <p:cNvSpPr>
              <a:spLocks noChangeArrowheads="1"/>
            </p:cNvSpPr>
            <p:nvPr/>
          </p:nvSpPr>
          <p:spPr bwMode="auto">
            <a:xfrm flipV="1">
              <a:off x="4499" y="3580"/>
              <a:ext cx="2" cy="10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79" name="AutoShape 69"/>
            <p:cNvSpPr>
              <a:spLocks noChangeArrowheads="1"/>
            </p:cNvSpPr>
            <p:nvPr/>
          </p:nvSpPr>
          <p:spPr bwMode="auto">
            <a:xfrm flipV="1">
              <a:off x="4495" y="3582"/>
              <a:ext cx="0"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80" name="AutoShape 70"/>
            <p:cNvSpPr>
              <a:spLocks noChangeArrowheads="1"/>
            </p:cNvSpPr>
            <p:nvPr/>
          </p:nvSpPr>
          <p:spPr bwMode="auto">
            <a:xfrm flipV="1">
              <a:off x="4489" y="3582"/>
              <a:ext cx="0"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81" name="AutoShape 71"/>
            <p:cNvSpPr>
              <a:spLocks noChangeArrowheads="1"/>
            </p:cNvSpPr>
            <p:nvPr/>
          </p:nvSpPr>
          <p:spPr bwMode="auto">
            <a:xfrm flipV="1">
              <a:off x="4484" y="3582"/>
              <a:ext cx="2"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82" name="AutoShape 72"/>
            <p:cNvSpPr>
              <a:spLocks noChangeArrowheads="1"/>
            </p:cNvSpPr>
            <p:nvPr/>
          </p:nvSpPr>
          <p:spPr bwMode="auto">
            <a:xfrm flipV="1">
              <a:off x="4479" y="3588"/>
              <a:ext cx="0" cy="9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683" name="Freeform 73"/>
            <p:cNvSpPr>
              <a:spLocks/>
            </p:cNvSpPr>
            <p:nvPr/>
          </p:nvSpPr>
          <p:spPr bwMode="auto">
            <a:xfrm>
              <a:off x="4471" y="363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000000"/>
            </a:solidFill>
            <a:ln w="9216">
              <a:solidFill>
                <a:srgbClr val="000000"/>
              </a:solidFill>
              <a:round/>
              <a:headEnd/>
              <a:tailEnd/>
            </a:ln>
          </p:spPr>
          <p:txBody>
            <a:bodyPr/>
            <a:lstStyle/>
            <a:p>
              <a:pPr>
                <a:defRPr/>
              </a:pPr>
              <a:endParaRPr lang="en-US" dirty="0"/>
            </a:p>
          </p:txBody>
        </p:sp>
        <p:sp>
          <p:nvSpPr>
            <p:cNvPr id="684" name="AutoShape 74"/>
            <p:cNvSpPr>
              <a:spLocks noChangeArrowheads="1"/>
            </p:cNvSpPr>
            <p:nvPr/>
          </p:nvSpPr>
          <p:spPr bwMode="auto">
            <a:xfrm flipV="1">
              <a:off x="4446" y="3692"/>
              <a:ext cx="3" cy="29"/>
            </a:xfrm>
            <a:prstGeom prst="roundRect">
              <a:avLst>
                <a:gd name="adj" fmla="val 0"/>
              </a:avLst>
            </a:prstGeom>
            <a:solidFill>
              <a:srgbClr val="E1E1E1"/>
            </a:solidFill>
            <a:ln w="9216">
              <a:solidFill>
                <a:srgbClr val="E1E1E1"/>
              </a:solidFill>
              <a:round/>
              <a:headEnd/>
              <a:tailEnd/>
            </a:ln>
          </p:spPr>
          <p:txBody>
            <a:bodyPr wrap="none" anchor="ctr"/>
            <a:lstStyle/>
            <a:p>
              <a:pPr>
                <a:defRPr/>
              </a:pPr>
              <a:endParaRPr lang="en-US" dirty="0"/>
            </a:p>
          </p:txBody>
        </p:sp>
        <p:sp>
          <p:nvSpPr>
            <p:cNvPr id="685" name="AutoShape 75"/>
            <p:cNvSpPr>
              <a:spLocks noChangeArrowheads="1"/>
            </p:cNvSpPr>
            <p:nvPr/>
          </p:nvSpPr>
          <p:spPr bwMode="auto">
            <a:xfrm flipV="1">
              <a:off x="4487" y="3689"/>
              <a:ext cx="2" cy="39"/>
            </a:xfrm>
            <a:prstGeom prst="roundRect">
              <a:avLst>
                <a:gd name="adj" fmla="val 0"/>
              </a:avLst>
            </a:prstGeom>
            <a:solidFill>
              <a:srgbClr val="E1E1E1"/>
            </a:solidFill>
            <a:ln w="9216">
              <a:solidFill>
                <a:srgbClr val="E1E1E1"/>
              </a:solidFill>
              <a:round/>
              <a:headEnd/>
              <a:tailEnd/>
            </a:ln>
          </p:spPr>
          <p:txBody>
            <a:bodyPr wrap="none" anchor="ctr"/>
            <a:lstStyle/>
            <a:p>
              <a:pPr>
                <a:defRPr/>
              </a:pPr>
              <a:endParaRPr lang="en-US" dirty="0"/>
            </a:p>
          </p:txBody>
        </p:sp>
        <p:sp>
          <p:nvSpPr>
            <p:cNvPr id="686" name="Freeform 76"/>
            <p:cNvSpPr>
              <a:spLocks/>
            </p:cNvSpPr>
            <p:nvPr/>
          </p:nvSpPr>
          <p:spPr bwMode="auto">
            <a:xfrm>
              <a:off x="4513" y="3590"/>
              <a:ext cx="113" cy="52"/>
            </a:xfrm>
            <a:custGeom>
              <a:avLst/>
              <a:gdLst>
                <a:gd name="T0" fmla="*/ 0 w 113"/>
                <a:gd name="T1" fmla="*/ 0 h 52"/>
                <a:gd name="T2" fmla="*/ 0 w 113"/>
                <a:gd name="T3" fmla="*/ 17 h 52"/>
                <a:gd name="T4" fmla="*/ 112 w 113"/>
                <a:gd name="T5" fmla="*/ 51 h 52"/>
                <a:gd name="T6" fmla="*/ 112 w 113"/>
                <a:gd name="T7" fmla="*/ 41 h 52"/>
                <a:gd name="T8" fmla="*/ 0 w 113"/>
                <a:gd name="T9" fmla="*/ 0 h 52"/>
                <a:gd name="T10" fmla="*/ 0 w 113"/>
                <a:gd name="T11" fmla="*/ 0 h 52"/>
                <a:gd name="T12" fmla="*/ 0 60000 65536"/>
                <a:gd name="T13" fmla="*/ 0 60000 65536"/>
                <a:gd name="T14" fmla="*/ 0 60000 65536"/>
                <a:gd name="T15" fmla="*/ 0 60000 65536"/>
                <a:gd name="T16" fmla="*/ 0 60000 65536"/>
                <a:gd name="T17" fmla="*/ 0 60000 65536"/>
                <a:gd name="T18" fmla="*/ 0 w 113"/>
                <a:gd name="T19" fmla="*/ 0 h 52"/>
                <a:gd name="T20" fmla="*/ 113 w 113"/>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13" h="52">
                  <a:moveTo>
                    <a:pt x="0" y="0"/>
                  </a:moveTo>
                  <a:lnTo>
                    <a:pt x="0" y="17"/>
                  </a:lnTo>
                  <a:lnTo>
                    <a:pt x="112" y="51"/>
                  </a:lnTo>
                  <a:lnTo>
                    <a:pt x="112" y="41"/>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687" name="Freeform 77"/>
            <p:cNvSpPr>
              <a:spLocks/>
            </p:cNvSpPr>
            <p:nvPr/>
          </p:nvSpPr>
          <p:spPr bwMode="auto">
            <a:xfrm>
              <a:off x="4366" y="3589"/>
              <a:ext cx="148" cy="61"/>
            </a:xfrm>
            <a:custGeom>
              <a:avLst/>
              <a:gdLst>
                <a:gd name="T0" fmla="*/ 0 w 148"/>
                <a:gd name="T1" fmla="*/ 53 h 61"/>
                <a:gd name="T2" fmla="*/ 147 w 148"/>
                <a:gd name="T3" fmla="*/ 0 h 61"/>
                <a:gd name="T4" fmla="*/ 147 w 148"/>
                <a:gd name="T5" fmla="*/ 17 h 61"/>
                <a:gd name="T6" fmla="*/ 0 w 148"/>
                <a:gd name="T7" fmla="*/ 60 h 61"/>
                <a:gd name="T8" fmla="*/ 0 w 148"/>
                <a:gd name="T9" fmla="*/ 53 h 61"/>
                <a:gd name="T10" fmla="*/ 0 w 148"/>
                <a:gd name="T11" fmla="*/ 53 h 61"/>
                <a:gd name="T12" fmla="*/ 0 60000 65536"/>
                <a:gd name="T13" fmla="*/ 0 60000 65536"/>
                <a:gd name="T14" fmla="*/ 0 60000 65536"/>
                <a:gd name="T15" fmla="*/ 0 60000 65536"/>
                <a:gd name="T16" fmla="*/ 0 60000 65536"/>
                <a:gd name="T17" fmla="*/ 0 60000 65536"/>
                <a:gd name="T18" fmla="*/ 0 w 148"/>
                <a:gd name="T19" fmla="*/ 0 h 61"/>
                <a:gd name="T20" fmla="*/ 148 w 14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8" h="61">
                  <a:moveTo>
                    <a:pt x="0" y="53"/>
                  </a:moveTo>
                  <a:lnTo>
                    <a:pt x="147" y="0"/>
                  </a:lnTo>
                  <a:lnTo>
                    <a:pt x="147" y="17"/>
                  </a:lnTo>
                  <a:lnTo>
                    <a:pt x="0" y="60"/>
                  </a:lnTo>
                  <a:lnTo>
                    <a:pt x="0" y="53"/>
                  </a:lnTo>
                </a:path>
              </a:pathLst>
            </a:custGeom>
            <a:solidFill>
              <a:srgbClr val="E1E1E1"/>
            </a:solidFill>
            <a:ln w="9216">
              <a:solidFill>
                <a:srgbClr val="A2A2A2"/>
              </a:solidFill>
              <a:round/>
              <a:headEnd/>
              <a:tailEnd/>
            </a:ln>
          </p:spPr>
          <p:txBody>
            <a:bodyPr/>
            <a:lstStyle/>
            <a:p>
              <a:pPr>
                <a:defRPr/>
              </a:pPr>
              <a:endParaRPr lang="en-US" dirty="0"/>
            </a:p>
          </p:txBody>
        </p:sp>
        <p:sp>
          <p:nvSpPr>
            <p:cNvPr id="688" name="Freeform 78"/>
            <p:cNvSpPr>
              <a:spLocks/>
            </p:cNvSpPr>
            <p:nvPr/>
          </p:nvSpPr>
          <p:spPr bwMode="auto">
            <a:xfrm>
              <a:off x="4366" y="3562"/>
              <a:ext cx="149" cy="70"/>
            </a:xfrm>
            <a:custGeom>
              <a:avLst/>
              <a:gdLst>
                <a:gd name="T0" fmla="*/ 0 w 149"/>
                <a:gd name="T1" fmla="*/ 65 h 70"/>
                <a:gd name="T2" fmla="*/ 0 w 149"/>
                <a:gd name="T3" fmla="*/ 69 h 70"/>
                <a:gd name="T4" fmla="*/ 148 w 149"/>
                <a:gd name="T5" fmla="*/ 16 h 70"/>
                <a:gd name="T6" fmla="*/ 146 w 149"/>
                <a:gd name="T7" fmla="*/ 0 h 70"/>
                <a:gd name="T8" fmla="*/ 0 w 149"/>
                <a:gd name="T9" fmla="*/ 65 h 70"/>
                <a:gd name="T10" fmla="*/ 0 w 149"/>
                <a:gd name="T11" fmla="*/ 65 h 70"/>
                <a:gd name="T12" fmla="*/ 0 60000 65536"/>
                <a:gd name="T13" fmla="*/ 0 60000 65536"/>
                <a:gd name="T14" fmla="*/ 0 60000 65536"/>
                <a:gd name="T15" fmla="*/ 0 60000 65536"/>
                <a:gd name="T16" fmla="*/ 0 60000 65536"/>
                <a:gd name="T17" fmla="*/ 0 60000 65536"/>
                <a:gd name="T18" fmla="*/ 0 w 149"/>
                <a:gd name="T19" fmla="*/ 0 h 70"/>
                <a:gd name="T20" fmla="*/ 149 w 149"/>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49" h="70">
                  <a:moveTo>
                    <a:pt x="0" y="65"/>
                  </a:moveTo>
                  <a:lnTo>
                    <a:pt x="0" y="69"/>
                  </a:lnTo>
                  <a:lnTo>
                    <a:pt x="148" y="16"/>
                  </a:lnTo>
                  <a:lnTo>
                    <a:pt x="146" y="0"/>
                  </a:lnTo>
                  <a:lnTo>
                    <a:pt x="0" y="65"/>
                  </a:lnTo>
                </a:path>
              </a:pathLst>
            </a:custGeom>
            <a:solidFill>
              <a:srgbClr val="C0C0C0"/>
            </a:solidFill>
            <a:ln w="9216">
              <a:solidFill>
                <a:srgbClr val="A2A2A2"/>
              </a:solidFill>
              <a:round/>
              <a:headEnd/>
              <a:tailEnd/>
            </a:ln>
          </p:spPr>
          <p:txBody>
            <a:bodyPr/>
            <a:lstStyle/>
            <a:p>
              <a:pPr>
                <a:defRPr/>
              </a:pPr>
              <a:endParaRPr lang="en-US" dirty="0"/>
            </a:p>
          </p:txBody>
        </p:sp>
        <p:sp>
          <p:nvSpPr>
            <p:cNvPr id="689" name="Freeform 79"/>
            <p:cNvSpPr>
              <a:spLocks/>
            </p:cNvSpPr>
            <p:nvPr/>
          </p:nvSpPr>
          <p:spPr bwMode="auto">
            <a:xfrm>
              <a:off x="4366" y="3618"/>
              <a:ext cx="149" cy="48"/>
            </a:xfrm>
            <a:custGeom>
              <a:avLst/>
              <a:gdLst>
                <a:gd name="T0" fmla="*/ 0 w 149"/>
                <a:gd name="T1" fmla="*/ 40 h 48"/>
                <a:gd name="T2" fmla="*/ 148 w 149"/>
                <a:gd name="T3" fmla="*/ 0 h 48"/>
                <a:gd name="T4" fmla="*/ 147 w 149"/>
                <a:gd name="T5" fmla="*/ 13 h 48"/>
                <a:gd name="T6" fmla="*/ 0 w 149"/>
                <a:gd name="T7" fmla="*/ 47 h 48"/>
                <a:gd name="T8" fmla="*/ 0 w 149"/>
                <a:gd name="T9" fmla="*/ 40 h 48"/>
                <a:gd name="T10" fmla="*/ 0 w 149"/>
                <a:gd name="T11" fmla="*/ 40 h 48"/>
                <a:gd name="T12" fmla="*/ 0 60000 65536"/>
                <a:gd name="T13" fmla="*/ 0 60000 65536"/>
                <a:gd name="T14" fmla="*/ 0 60000 65536"/>
                <a:gd name="T15" fmla="*/ 0 60000 65536"/>
                <a:gd name="T16" fmla="*/ 0 60000 65536"/>
                <a:gd name="T17" fmla="*/ 0 60000 65536"/>
                <a:gd name="T18" fmla="*/ 0 w 149"/>
                <a:gd name="T19" fmla="*/ 0 h 48"/>
                <a:gd name="T20" fmla="*/ 149 w 14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49" h="48">
                  <a:moveTo>
                    <a:pt x="0" y="40"/>
                  </a:moveTo>
                  <a:lnTo>
                    <a:pt x="148" y="0"/>
                  </a:lnTo>
                  <a:lnTo>
                    <a:pt x="147" y="13"/>
                  </a:lnTo>
                  <a:lnTo>
                    <a:pt x="0" y="47"/>
                  </a:lnTo>
                  <a:lnTo>
                    <a:pt x="0" y="40"/>
                  </a:lnTo>
                </a:path>
              </a:pathLst>
            </a:custGeom>
            <a:solidFill>
              <a:srgbClr val="C0C0C0"/>
            </a:solidFill>
            <a:ln w="9216">
              <a:solidFill>
                <a:srgbClr val="A2A2A2"/>
              </a:solidFill>
              <a:round/>
              <a:headEnd/>
              <a:tailEnd/>
            </a:ln>
          </p:spPr>
          <p:txBody>
            <a:bodyPr/>
            <a:lstStyle/>
            <a:p>
              <a:pPr>
                <a:defRPr/>
              </a:pPr>
              <a:endParaRPr lang="en-US" dirty="0"/>
            </a:p>
          </p:txBody>
        </p:sp>
        <p:sp>
          <p:nvSpPr>
            <p:cNvPr id="690" name="Freeform 80"/>
            <p:cNvSpPr>
              <a:spLocks/>
            </p:cNvSpPr>
            <p:nvPr/>
          </p:nvSpPr>
          <p:spPr bwMode="auto">
            <a:xfrm>
              <a:off x="4367" y="3642"/>
              <a:ext cx="147" cy="41"/>
            </a:xfrm>
            <a:custGeom>
              <a:avLst/>
              <a:gdLst>
                <a:gd name="T0" fmla="*/ 0 w 147"/>
                <a:gd name="T1" fmla="*/ 31 h 41"/>
                <a:gd name="T2" fmla="*/ 146 w 147"/>
                <a:gd name="T3" fmla="*/ 0 h 41"/>
                <a:gd name="T4" fmla="*/ 146 w 147"/>
                <a:gd name="T5" fmla="*/ 16 h 41"/>
                <a:gd name="T6" fmla="*/ 0 w 147"/>
                <a:gd name="T7" fmla="*/ 40 h 41"/>
                <a:gd name="T8" fmla="*/ 0 w 147"/>
                <a:gd name="T9" fmla="*/ 31 h 41"/>
                <a:gd name="T10" fmla="*/ 0 w 147"/>
                <a:gd name="T11" fmla="*/ 31 h 41"/>
                <a:gd name="T12" fmla="*/ 0 60000 65536"/>
                <a:gd name="T13" fmla="*/ 0 60000 65536"/>
                <a:gd name="T14" fmla="*/ 0 60000 65536"/>
                <a:gd name="T15" fmla="*/ 0 60000 65536"/>
                <a:gd name="T16" fmla="*/ 0 60000 65536"/>
                <a:gd name="T17" fmla="*/ 0 60000 65536"/>
                <a:gd name="T18" fmla="*/ 0 w 147"/>
                <a:gd name="T19" fmla="*/ 0 h 41"/>
                <a:gd name="T20" fmla="*/ 147 w 14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47" h="41">
                  <a:moveTo>
                    <a:pt x="0" y="31"/>
                  </a:moveTo>
                  <a:lnTo>
                    <a:pt x="146" y="0"/>
                  </a:lnTo>
                  <a:lnTo>
                    <a:pt x="146" y="16"/>
                  </a:lnTo>
                  <a:lnTo>
                    <a:pt x="0" y="40"/>
                  </a:lnTo>
                  <a:lnTo>
                    <a:pt x="0" y="31"/>
                  </a:lnTo>
                </a:path>
              </a:pathLst>
            </a:custGeom>
            <a:solidFill>
              <a:srgbClr val="E1E1E1"/>
            </a:solidFill>
            <a:ln w="9216">
              <a:solidFill>
                <a:srgbClr val="A2A2A2"/>
              </a:solidFill>
              <a:round/>
              <a:headEnd/>
              <a:tailEnd/>
            </a:ln>
          </p:spPr>
          <p:txBody>
            <a:bodyPr/>
            <a:lstStyle/>
            <a:p>
              <a:pPr>
                <a:defRPr/>
              </a:pPr>
              <a:endParaRPr lang="en-US" dirty="0"/>
            </a:p>
          </p:txBody>
        </p:sp>
        <p:sp>
          <p:nvSpPr>
            <p:cNvPr id="691" name="Freeform 81"/>
            <p:cNvSpPr>
              <a:spLocks/>
            </p:cNvSpPr>
            <p:nvPr/>
          </p:nvSpPr>
          <p:spPr bwMode="auto">
            <a:xfrm>
              <a:off x="4366" y="3671"/>
              <a:ext cx="148" cy="27"/>
            </a:xfrm>
            <a:custGeom>
              <a:avLst/>
              <a:gdLst>
                <a:gd name="T0" fmla="*/ 0 w 148"/>
                <a:gd name="T1" fmla="*/ 18 h 27"/>
                <a:gd name="T2" fmla="*/ 147 w 148"/>
                <a:gd name="T3" fmla="*/ 0 h 27"/>
                <a:gd name="T4" fmla="*/ 147 w 148"/>
                <a:gd name="T5" fmla="*/ 18 h 27"/>
                <a:gd name="T6" fmla="*/ 0 w 148"/>
                <a:gd name="T7" fmla="*/ 26 h 27"/>
                <a:gd name="T8" fmla="*/ 0 w 148"/>
                <a:gd name="T9" fmla="*/ 18 h 27"/>
                <a:gd name="T10" fmla="*/ 0 w 148"/>
                <a:gd name="T11" fmla="*/ 18 h 27"/>
                <a:gd name="T12" fmla="*/ 0 60000 65536"/>
                <a:gd name="T13" fmla="*/ 0 60000 65536"/>
                <a:gd name="T14" fmla="*/ 0 60000 65536"/>
                <a:gd name="T15" fmla="*/ 0 60000 65536"/>
                <a:gd name="T16" fmla="*/ 0 60000 65536"/>
                <a:gd name="T17" fmla="*/ 0 60000 65536"/>
                <a:gd name="T18" fmla="*/ 0 w 148"/>
                <a:gd name="T19" fmla="*/ 0 h 27"/>
                <a:gd name="T20" fmla="*/ 148 w 14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48" h="27">
                  <a:moveTo>
                    <a:pt x="0" y="18"/>
                  </a:moveTo>
                  <a:lnTo>
                    <a:pt x="147" y="0"/>
                  </a:lnTo>
                  <a:lnTo>
                    <a:pt x="147" y="18"/>
                  </a:lnTo>
                  <a:lnTo>
                    <a:pt x="0" y="26"/>
                  </a:lnTo>
                  <a:lnTo>
                    <a:pt x="0" y="18"/>
                  </a:lnTo>
                </a:path>
              </a:pathLst>
            </a:custGeom>
            <a:solidFill>
              <a:srgbClr val="C0C0C0"/>
            </a:solidFill>
            <a:ln w="9216">
              <a:solidFill>
                <a:srgbClr val="A2A2A2"/>
              </a:solidFill>
              <a:round/>
              <a:headEnd/>
              <a:tailEnd/>
            </a:ln>
          </p:spPr>
          <p:txBody>
            <a:bodyPr/>
            <a:lstStyle/>
            <a:p>
              <a:pPr>
                <a:defRPr/>
              </a:pPr>
              <a:endParaRPr lang="en-US" dirty="0"/>
            </a:p>
          </p:txBody>
        </p:sp>
        <p:sp>
          <p:nvSpPr>
            <p:cNvPr id="692" name="Freeform 82"/>
            <p:cNvSpPr>
              <a:spLocks/>
            </p:cNvSpPr>
            <p:nvPr/>
          </p:nvSpPr>
          <p:spPr bwMode="auto">
            <a:xfrm>
              <a:off x="4512" y="3562"/>
              <a:ext cx="112" cy="55"/>
            </a:xfrm>
            <a:custGeom>
              <a:avLst/>
              <a:gdLst>
                <a:gd name="T0" fmla="*/ 0 w 112"/>
                <a:gd name="T1" fmla="*/ 0 h 55"/>
                <a:gd name="T2" fmla="*/ 0 w 112"/>
                <a:gd name="T3" fmla="*/ 0 h 55"/>
                <a:gd name="T4" fmla="*/ 0 w 112"/>
                <a:gd name="T5" fmla="*/ 16 h 55"/>
                <a:gd name="T6" fmla="*/ 111 w 112"/>
                <a:gd name="T7" fmla="*/ 54 h 55"/>
                <a:gd name="T8" fmla="*/ 111 w 112"/>
                <a:gd name="T9" fmla="*/ 47 h 55"/>
                <a:gd name="T10" fmla="*/ 0 w 112"/>
                <a:gd name="T11" fmla="*/ 0 h 55"/>
                <a:gd name="T12" fmla="*/ 0 w 112"/>
                <a:gd name="T13" fmla="*/ 0 h 55"/>
                <a:gd name="T14" fmla="*/ 0 60000 65536"/>
                <a:gd name="T15" fmla="*/ 0 60000 65536"/>
                <a:gd name="T16" fmla="*/ 0 60000 65536"/>
                <a:gd name="T17" fmla="*/ 0 60000 65536"/>
                <a:gd name="T18" fmla="*/ 0 60000 65536"/>
                <a:gd name="T19" fmla="*/ 0 60000 65536"/>
                <a:gd name="T20" fmla="*/ 0 60000 65536"/>
                <a:gd name="T21" fmla="*/ 0 w 112"/>
                <a:gd name="T22" fmla="*/ 0 h 55"/>
                <a:gd name="T23" fmla="*/ 112 w 112"/>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55">
                  <a:moveTo>
                    <a:pt x="0" y="0"/>
                  </a:moveTo>
                  <a:lnTo>
                    <a:pt x="0" y="0"/>
                  </a:lnTo>
                  <a:lnTo>
                    <a:pt x="0" y="16"/>
                  </a:lnTo>
                  <a:lnTo>
                    <a:pt x="111" y="54"/>
                  </a:lnTo>
                  <a:lnTo>
                    <a:pt x="111" y="47"/>
                  </a:lnTo>
                  <a:lnTo>
                    <a:pt x="0" y="0"/>
                  </a:lnTo>
                </a:path>
              </a:pathLst>
            </a:custGeom>
            <a:solidFill>
              <a:srgbClr val="F7F7F7"/>
            </a:solidFill>
            <a:ln w="9216">
              <a:solidFill>
                <a:srgbClr val="8F8F8F"/>
              </a:solidFill>
              <a:round/>
              <a:headEnd/>
              <a:tailEnd/>
            </a:ln>
          </p:spPr>
          <p:txBody>
            <a:bodyPr/>
            <a:lstStyle/>
            <a:p>
              <a:pPr>
                <a:defRPr/>
              </a:pPr>
              <a:endParaRPr lang="en-US" dirty="0"/>
            </a:p>
          </p:txBody>
        </p:sp>
        <p:sp>
          <p:nvSpPr>
            <p:cNvPr id="693" name="Freeform 83"/>
            <p:cNvSpPr>
              <a:spLocks/>
            </p:cNvSpPr>
            <p:nvPr/>
          </p:nvSpPr>
          <p:spPr bwMode="auto">
            <a:xfrm>
              <a:off x="4514" y="3619"/>
              <a:ext cx="112" cy="42"/>
            </a:xfrm>
            <a:custGeom>
              <a:avLst/>
              <a:gdLst>
                <a:gd name="T0" fmla="*/ 0 w 112"/>
                <a:gd name="T1" fmla="*/ 0 h 42"/>
                <a:gd name="T2" fmla="*/ 0 w 112"/>
                <a:gd name="T3" fmla="*/ 12 h 42"/>
                <a:gd name="T4" fmla="*/ 111 w 112"/>
                <a:gd name="T5" fmla="*/ 41 h 42"/>
                <a:gd name="T6" fmla="*/ 109 w 112"/>
                <a:gd name="T7" fmla="*/ 33 h 42"/>
                <a:gd name="T8" fmla="*/ 0 w 112"/>
                <a:gd name="T9" fmla="*/ 0 h 42"/>
                <a:gd name="T10" fmla="*/ 0 w 112"/>
                <a:gd name="T11" fmla="*/ 0 h 42"/>
                <a:gd name="T12" fmla="*/ 0 60000 65536"/>
                <a:gd name="T13" fmla="*/ 0 60000 65536"/>
                <a:gd name="T14" fmla="*/ 0 60000 65536"/>
                <a:gd name="T15" fmla="*/ 0 60000 65536"/>
                <a:gd name="T16" fmla="*/ 0 60000 65536"/>
                <a:gd name="T17" fmla="*/ 0 60000 65536"/>
                <a:gd name="T18" fmla="*/ 0 w 112"/>
                <a:gd name="T19" fmla="*/ 0 h 42"/>
                <a:gd name="T20" fmla="*/ 112 w 11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12" h="42">
                  <a:moveTo>
                    <a:pt x="0" y="0"/>
                  </a:moveTo>
                  <a:lnTo>
                    <a:pt x="0" y="12"/>
                  </a:lnTo>
                  <a:lnTo>
                    <a:pt x="111" y="41"/>
                  </a:lnTo>
                  <a:lnTo>
                    <a:pt x="109" y="33"/>
                  </a:lnTo>
                  <a:lnTo>
                    <a:pt x="0" y="0"/>
                  </a:lnTo>
                </a:path>
              </a:pathLst>
            </a:custGeom>
            <a:solidFill>
              <a:srgbClr val="F7F7F7"/>
            </a:solidFill>
            <a:ln w="9216">
              <a:solidFill>
                <a:srgbClr val="F7F7F7"/>
              </a:solidFill>
              <a:round/>
              <a:headEnd/>
              <a:tailEnd/>
            </a:ln>
          </p:spPr>
          <p:txBody>
            <a:bodyPr/>
            <a:lstStyle/>
            <a:p>
              <a:pPr>
                <a:defRPr/>
              </a:pPr>
              <a:endParaRPr lang="en-US" dirty="0"/>
            </a:p>
          </p:txBody>
        </p:sp>
        <p:sp>
          <p:nvSpPr>
            <p:cNvPr id="694" name="Freeform 84"/>
            <p:cNvSpPr>
              <a:spLocks/>
            </p:cNvSpPr>
            <p:nvPr/>
          </p:nvSpPr>
          <p:spPr bwMode="auto">
            <a:xfrm>
              <a:off x="4512" y="3644"/>
              <a:ext cx="114" cy="39"/>
            </a:xfrm>
            <a:custGeom>
              <a:avLst/>
              <a:gdLst>
                <a:gd name="T0" fmla="*/ 0 w 114"/>
                <a:gd name="T1" fmla="*/ 0 h 39"/>
                <a:gd name="T2" fmla="*/ 0 w 114"/>
                <a:gd name="T3" fmla="*/ 14 h 39"/>
                <a:gd name="T4" fmla="*/ 113 w 114"/>
                <a:gd name="T5" fmla="*/ 38 h 39"/>
                <a:gd name="T6" fmla="*/ 113 w 114"/>
                <a:gd name="T7" fmla="*/ 26 h 39"/>
                <a:gd name="T8" fmla="*/ 0 w 114"/>
                <a:gd name="T9" fmla="*/ 0 h 39"/>
                <a:gd name="T10" fmla="*/ 0 w 114"/>
                <a:gd name="T11" fmla="*/ 0 h 39"/>
                <a:gd name="T12" fmla="*/ 0 60000 65536"/>
                <a:gd name="T13" fmla="*/ 0 60000 65536"/>
                <a:gd name="T14" fmla="*/ 0 60000 65536"/>
                <a:gd name="T15" fmla="*/ 0 60000 65536"/>
                <a:gd name="T16" fmla="*/ 0 60000 65536"/>
                <a:gd name="T17" fmla="*/ 0 60000 65536"/>
                <a:gd name="T18" fmla="*/ 0 w 114"/>
                <a:gd name="T19" fmla="*/ 0 h 39"/>
                <a:gd name="T20" fmla="*/ 114 w 11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14" h="39">
                  <a:moveTo>
                    <a:pt x="0" y="0"/>
                  </a:moveTo>
                  <a:lnTo>
                    <a:pt x="0" y="14"/>
                  </a:lnTo>
                  <a:lnTo>
                    <a:pt x="113" y="38"/>
                  </a:lnTo>
                  <a:lnTo>
                    <a:pt x="113" y="26"/>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695" name="AutoShape 85"/>
            <p:cNvSpPr>
              <a:spLocks noChangeArrowheads="1"/>
            </p:cNvSpPr>
            <p:nvPr/>
          </p:nvSpPr>
          <p:spPr bwMode="auto">
            <a:xfrm flipV="1">
              <a:off x="4510" y="3562"/>
              <a:ext cx="4" cy="170"/>
            </a:xfrm>
            <a:prstGeom prst="roundRect">
              <a:avLst>
                <a:gd name="adj" fmla="val 0"/>
              </a:avLst>
            </a:prstGeom>
            <a:solidFill>
              <a:srgbClr val="C0C0C0"/>
            </a:solidFill>
            <a:ln w="9525">
              <a:noFill/>
              <a:round/>
              <a:headEnd/>
              <a:tailEnd/>
            </a:ln>
          </p:spPr>
          <p:txBody>
            <a:bodyPr wrap="none" anchor="ctr"/>
            <a:lstStyle/>
            <a:p>
              <a:pPr>
                <a:defRPr/>
              </a:pPr>
              <a:endParaRPr lang="en-US" dirty="0"/>
            </a:p>
          </p:txBody>
        </p:sp>
        <p:sp>
          <p:nvSpPr>
            <p:cNvPr id="696" name="Freeform 86"/>
            <p:cNvSpPr>
              <a:spLocks/>
            </p:cNvSpPr>
            <p:nvPr/>
          </p:nvSpPr>
          <p:spPr bwMode="auto">
            <a:xfrm>
              <a:off x="4416" y="3723"/>
              <a:ext cx="45" cy="12"/>
            </a:xfrm>
            <a:custGeom>
              <a:avLst/>
              <a:gdLst>
                <a:gd name="T0" fmla="*/ 5 w 45"/>
                <a:gd name="T1" fmla="*/ 0 h 12"/>
                <a:gd name="T2" fmla="*/ 0 w 45"/>
                <a:gd name="T3" fmla="*/ 1 h 12"/>
                <a:gd name="T4" fmla="*/ 5 w 45"/>
                <a:gd name="T5" fmla="*/ 6 h 12"/>
                <a:gd name="T6" fmla="*/ 12 w 45"/>
                <a:gd name="T7" fmla="*/ 7 h 12"/>
                <a:gd name="T8" fmla="*/ 16 w 45"/>
                <a:gd name="T9" fmla="*/ 7 h 12"/>
                <a:gd name="T10" fmla="*/ 21 w 45"/>
                <a:gd name="T11" fmla="*/ 9 h 12"/>
                <a:gd name="T12" fmla="*/ 25 w 45"/>
                <a:gd name="T13" fmla="*/ 9 h 12"/>
                <a:gd name="T14" fmla="*/ 27 w 45"/>
                <a:gd name="T15" fmla="*/ 8 h 12"/>
                <a:gd name="T16" fmla="*/ 33 w 45"/>
                <a:gd name="T17" fmla="*/ 11 h 12"/>
                <a:gd name="T18" fmla="*/ 38 w 45"/>
                <a:gd name="T19" fmla="*/ 11 h 12"/>
                <a:gd name="T20" fmla="*/ 40 w 45"/>
                <a:gd name="T21" fmla="*/ 9 h 12"/>
                <a:gd name="T22" fmla="*/ 44 w 45"/>
                <a:gd name="T23" fmla="*/ 9 h 12"/>
                <a:gd name="T24" fmla="*/ 38 w 45"/>
                <a:gd name="T25" fmla="*/ 1 h 12"/>
                <a:gd name="T26" fmla="*/ 5 w 45"/>
                <a:gd name="T27" fmla="*/ 0 h 12"/>
                <a:gd name="T28" fmla="*/ 5 w 45"/>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12"/>
                <a:gd name="T47" fmla="*/ 45 w 45"/>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12">
                  <a:moveTo>
                    <a:pt x="5" y="0"/>
                  </a:moveTo>
                  <a:lnTo>
                    <a:pt x="0" y="1"/>
                  </a:lnTo>
                  <a:lnTo>
                    <a:pt x="5" y="6"/>
                  </a:lnTo>
                  <a:lnTo>
                    <a:pt x="12" y="7"/>
                  </a:lnTo>
                  <a:lnTo>
                    <a:pt x="16" y="7"/>
                  </a:lnTo>
                  <a:lnTo>
                    <a:pt x="21" y="9"/>
                  </a:lnTo>
                  <a:lnTo>
                    <a:pt x="25" y="9"/>
                  </a:lnTo>
                  <a:lnTo>
                    <a:pt x="27" y="8"/>
                  </a:lnTo>
                  <a:lnTo>
                    <a:pt x="33" y="11"/>
                  </a:lnTo>
                  <a:lnTo>
                    <a:pt x="38" y="11"/>
                  </a:lnTo>
                  <a:lnTo>
                    <a:pt x="40" y="9"/>
                  </a:lnTo>
                  <a:lnTo>
                    <a:pt x="44" y="9"/>
                  </a:lnTo>
                  <a:lnTo>
                    <a:pt x="38" y="1"/>
                  </a:lnTo>
                  <a:lnTo>
                    <a:pt x="5" y="0"/>
                  </a:lnTo>
                </a:path>
              </a:pathLst>
            </a:custGeom>
            <a:solidFill>
              <a:srgbClr val="808080"/>
            </a:solidFill>
            <a:ln w="9216">
              <a:solidFill>
                <a:srgbClr val="808080"/>
              </a:solidFill>
              <a:round/>
              <a:headEnd/>
              <a:tailEnd/>
            </a:ln>
          </p:spPr>
          <p:txBody>
            <a:bodyPr/>
            <a:lstStyle/>
            <a:p>
              <a:pPr>
                <a:defRPr/>
              </a:pPr>
              <a:endParaRPr lang="en-US" dirty="0"/>
            </a:p>
          </p:txBody>
        </p:sp>
        <p:sp>
          <p:nvSpPr>
            <p:cNvPr id="697" name="Freeform 87"/>
            <p:cNvSpPr>
              <a:spLocks/>
            </p:cNvSpPr>
            <p:nvPr/>
          </p:nvSpPr>
          <p:spPr bwMode="auto">
            <a:xfrm>
              <a:off x="4411" y="3704"/>
              <a:ext cx="36" cy="22"/>
            </a:xfrm>
            <a:custGeom>
              <a:avLst/>
              <a:gdLst>
                <a:gd name="T0" fmla="*/ 14 w 36"/>
                <a:gd name="T1" fmla="*/ 2 h 22"/>
                <a:gd name="T2" fmla="*/ 15 w 36"/>
                <a:gd name="T3" fmla="*/ 1 h 22"/>
                <a:gd name="T4" fmla="*/ 16 w 36"/>
                <a:gd name="T5" fmla="*/ 0 h 22"/>
                <a:gd name="T6" fmla="*/ 17 w 36"/>
                <a:gd name="T7" fmla="*/ 2 h 22"/>
                <a:gd name="T8" fmla="*/ 20 w 36"/>
                <a:gd name="T9" fmla="*/ 2 h 22"/>
                <a:gd name="T10" fmla="*/ 23 w 36"/>
                <a:gd name="T11" fmla="*/ 0 h 22"/>
                <a:gd name="T12" fmla="*/ 23 w 36"/>
                <a:gd name="T13" fmla="*/ 4 h 22"/>
                <a:gd name="T14" fmla="*/ 23 w 36"/>
                <a:gd name="T15" fmla="*/ 4 h 22"/>
                <a:gd name="T16" fmla="*/ 21 w 36"/>
                <a:gd name="T17" fmla="*/ 4 h 22"/>
                <a:gd name="T18" fmla="*/ 23 w 36"/>
                <a:gd name="T19" fmla="*/ 4 h 22"/>
                <a:gd name="T20" fmla="*/ 23 w 36"/>
                <a:gd name="T21" fmla="*/ 6 h 22"/>
                <a:gd name="T22" fmla="*/ 26 w 36"/>
                <a:gd name="T23" fmla="*/ 4 h 22"/>
                <a:gd name="T24" fmla="*/ 31 w 36"/>
                <a:gd name="T25" fmla="*/ 4 h 22"/>
                <a:gd name="T26" fmla="*/ 29 w 36"/>
                <a:gd name="T27" fmla="*/ 7 h 22"/>
                <a:gd name="T28" fmla="*/ 32 w 36"/>
                <a:gd name="T29" fmla="*/ 7 h 22"/>
                <a:gd name="T30" fmla="*/ 35 w 36"/>
                <a:gd name="T31" fmla="*/ 7 h 22"/>
                <a:gd name="T32" fmla="*/ 33 w 36"/>
                <a:gd name="T33" fmla="*/ 7 h 22"/>
                <a:gd name="T34" fmla="*/ 30 w 36"/>
                <a:gd name="T35" fmla="*/ 9 h 22"/>
                <a:gd name="T36" fmla="*/ 30 w 36"/>
                <a:gd name="T37" fmla="*/ 10 h 22"/>
                <a:gd name="T38" fmla="*/ 34 w 36"/>
                <a:gd name="T39" fmla="*/ 11 h 22"/>
                <a:gd name="T40" fmla="*/ 31 w 36"/>
                <a:gd name="T41" fmla="*/ 13 h 22"/>
                <a:gd name="T42" fmla="*/ 35 w 36"/>
                <a:gd name="T43" fmla="*/ 13 h 22"/>
                <a:gd name="T44" fmla="*/ 34 w 36"/>
                <a:gd name="T45" fmla="*/ 17 h 22"/>
                <a:gd name="T46" fmla="*/ 30 w 36"/>
                <a:gd name="T47" fmla="*/ 19 h 22"/>
                <a:gd name="T48" fmla="*/ 25 w 36"/>
                <a:gd name="T49" fmla="*/ 20 h 22"/>
                <a:gd name="T50" fmla="*/ 20 w 36"/>
                <a:gd name="T51" fmla="*/ 20 h 22"/>
                <a:gd name="T52" fmla="*/ 17 w 36"/>
                <a:gd name="T53" fmla="*/ 21 h 22"/>
                <a:gd name="T54" fmla="*/ 15 w 36"/>
                <a:gd name="T55" fmla="*/ 21 h 22"/>
                <a:gd name="T56" fmla="*/ 13 w 36"/>
                <a:gd name="T57" fmla="*/ 20 h 22"/>
                <a:gd name="T58" fmla="*/ 5 w 36"/>
                <a:gd name="T59" fmla="*/ 19 h 22"/>
                <a:gd name="T60" fmla="*/ 1 w 36"/>
                <a:gd name="T61" fmla="*/ 15 h 22"/>
                <a:gd name="T62" fmla="*/ 0 w 36"/>
                <a:gd name="T63" fmla="*/ 11 h 22"/>
                <a:gd name="T64" fmla="*/ 7 w 36"/>
                <a:gd name="T65" fmla="*/ 11 h 22"/>
                <a:gd name="T66" fmla="*/ 0 w 36"/>
                <a:gd name="T67" fmla="*/ 7 h 22"/>
                <a:gd name="T68" fmla="*/ 9 w 36"/>
                <a:gd name="T69" fmla="*/ 9 h 22"/>
                <a:gd name="T70" fmla="*/ 7 w 36"/>
                <a:gd name="T71" fmla="*/ 6 h 22"/>
                <a:gd name="T72" fmla="*/ 7 w 36"/>
                <a:gd name="T73" fmla="*/ 4 h 22"/>
                <a:gd name="T74" fmla="*/ 9 w 36"/>
                <a:gd name="T75" fmla="*/ 6 h 22"/>
                <a:gd name="T76" fmla="*/ 12 w 36"/>
                <a:gd name="T77" fmla="*/ 6 h 22"/>
                <a:gd name="T78" fmla="*/ 12 w 36"/>
                <a:gd name="T79" fmla="*/ 4 h 22"/>
                <a:gd name="T80" fmla="*/ 9 w 36"/>
                <a:gd name="T81" fmla="*/ 4 h 22"/>
                <a:gd name="T82" fmla="*/ 7 w 36"/>
                <a:gd name="T83" fmla="*/ 2 h 22"/>
                <a:gd name="T84" fmla="*/ 10 w 36"/>
                <a:gd name="T85" fmla="*/ 2 h 22"/>
                <a:gd name="T86" fmla="*/ 10 w 36"/>
                <a:gd name="T87" fmla="*/ 0 h 22"/>
                <a:gd name="T88" fmla="*/ 14 w 36"/>
                <a:gd name="T89" fmla="*/ 2 h 22"/>
                <a:gd name="T90" fmla="*/ 14 w 36"/>
                <a:gd name="T91" fmla="*/ 2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22"/>
                <a:gd name="T140" fmla="*/ 36 w 36"/>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22">
                  <a:moveTo>
                    <a:pt x="14" y="2"/>
                  </a:moveTo>
                  <a:lnTo>
                    <a:pt x="15" y="1"/>
                  </a:lnTo>
                  <a:lnTo>
                    <a:pt x="16" y="0"/>
                  </a:lnTo>
                  <a:lnTo>
                    <a:pt x="17" y="2"/>
                  </a:lnTo>
                  <a:lnTo>
                    <a:pt x="20" y="2"/>
                  </a:lnTo>
                  <a:lnTo>
                    <a:pt x="23" y="0"/>
                  </a:lnTo>
                  <a:lnTo>
                    <a:pt x="23" y="4"/>
                  </a:lnTo>
                  <a:lnTo>
                    <a:pt x="21" y="4"/>
                  </a:lnTo>
                  <a:lnTo>
                    <a:pt x="23" y="4"/>
                  </a:lnTo>
                  <a:lnTo>
                    <a:pt x="23" y="6"/>
                  </a:lnTo>
                  <a:lnTo>
                    <a:pt x="26" y="4"/>
                  </a:lnTo>
                  <a:lnTo>
                    <a:pt x="31" y="4"/>
                  </a:lnTo>
                  <a:lnTo>
                    <a:pt x="29" y="7"/>
                  </a:lnTo>
                  <a:lnTo>
                    <a:pt x="32" y="7"/>
                  </a:lnTo>
                  <a:lnTo>
                    <a:pt x="35" y="7"/>
                  </a:lnTo>
                  <a:lnTo>
                    <a:pt x="33" y="7"/>
                  </a:lnTo>
                  <a:lnTo>
                    <a:pt x="30" y="9"/>
                  </a:lnTo>
                  <a:lnTo>
                    <a:pt x="30" y="10"/>
                  </a:lnTo>
                  <a:lnTo>
                    <a:pt x="34" y="11"/>
                  </a:lnTo>
                  <a:lnTo>
                    <a:pt x="31" y="13"/>
                  </a:lnTo>
                  <a:lnTo>
                    <a:pt x="35" y="13"/>
                  </a:lnTo>
                  <a:lnTo>
                    <a:pt x="34" y="17"/>
                  </a:lnTo>
                  <a:lnTo>
                    <a:pt x="30" y="19"/>
                  </a:lnTo>
                  <a:lnTo>
                    <a:pt x="25" y="20"/>
                  </a:lnTo>
                  <a:lnTo>
                    <a:pt x="20" y="20"/>
                  </a:lnTo>
                  <a:lnTo>
                    <a:pt x="17" y="21"/>
                  </a:lnTo>
                  <a:lnTo>
                    <a:pt x="15" y="21"/>
                  </a:lnTo>
                  <a:lnTo>
                    <a:pt x="13" y="20"/>
                  </a:lnTo>
                  <a:lnTo>
                    <a:pt x="5" y="19"/>
                  </a:lnTo>
                  <a:lnTo>
                    <a:pt x="1" y="15"/>
                  </a:lnTo>
                  <a:lnTo>
                    <a:pt x="0" y="11"/>
                  </a:lnTo>
                  <a:lnTo>
                    <a:pt x="7" y="11"/>
                  </a:lnTo>
                  <a:lnTo>
                    <a:pt x="0" y="7"/>
                  </a:lnTo>
                  <a:lnTo>
                    <a:pt x="9" y="9"/>
                  </a:lnTo>
                  <a:lnTo>
                    <a:pt x="7" y="6"/>
                  </a:lnTo>
                  <a:lnTo>
                    <a:pt x="7" y="4"/>
                  </a:lnTo>
                  <a:lnTo>
                    <a:pt x="9" y="6"/>
                  </a:lnTo>
                  <a:lnTo>
                    <a:pt x="12" y="6"/>
                  </a:lnTo>
                  <a:lnTo>
                    <a:pt x="12" y="4"/>
                  </a:lnTo>
                  <a:lnTo>
                    <a:pt x="9" y="4"/>
                  </a:lnTo>
                  <a:lnTo>
                    <a:pt x="7" y="2"/>
                  </a:lnTo>
                  <a:lnTo>
                    <a:pt x="10" y="2"/>
                  </a:lnTo>
                  <a:lnTo>
                    <a:pt x="10" y="0"/>
                  </a:lnTo>
                  <a:lnTo>
                    <a:pt x="14" y="2"/>
                  </a:lnTo>
                </a:path>
              </a:pathLst>
            </a:custGeom>
            <a:solidFill>
              <a:srgbClr val="006000"/>
            </a:solidFill>
            <a:ln w="9525">
              <a:noFill/>
              <a:round/>
              <a:headEnd/>
              <a:tailEnd/>
            </a:ln>
          </p:spPr>
          <p:txBody>
            <a:bodyPr/>
            <a:lstStyle/>
            <a:p>
              <a:pPr>
                <a:defRPr/>
              </a:pPr>
              <a:endParaRPr lang="en-US" dirty="0"/>
            </a:p>
          </p:txBody>
        </p:sp>
        <p:sp>
          <p:nvSpPr>
            <p:cNvPr id="698" name="Freeform 88"/>
            <p:cNvSpPr>
              <a:spLocks/>
            </p:cNvSpPr>
            <p:nvPr/>
          </p:nvSpPr>
          <p:spPr bwMode="auto">
            <a:xfrm>
              <a:off x="4426" y="3721"/>
              <a:ext cx="7" cy="9"/>
            </a:xfrm>
            <a:custGeom>
              <a:avLst/>
              <a:gdLst>
                <a:gd name="T0" fmla="*/ 0 w 7"/>
                <a:gd name="T1" fmla="*/ 2 h 9"/>
                <a:gd name="T2" fmla="*/ 1 w 7"/>
                <a:gd name="T3" fmla="*/ 3 h 9"/>
                <a:gd name="T4" fmla="*/ 2 w 7"/>
                <a:gd name="T5" fmla="*/ 5 h 9"/>
                <a:gd name="T6" fmla="*/ 1 w 7"/>
                <a:gd name="T7" fmla="*/ 8 h 9"/>
                <a:gd name="T8" fmla="*/ 3 w 7"/>
                <a:gd name="T9" fmla="*/ 8 h 9"/>
                <a:gd name="T10" fmla="*/ 2 w 7"/>
                <a:gd name="T11" fmla="*/ 5 h 9"/>
                <a:gd name="T12" fmla="*/ 2 w 7"/>
                <a:gd name="T13" fmla="*/ 3 h 9"/>
                <a:gd name="T14" fmla="*/ 3 w 7"/>
                <a:gd name="T15" fmla="*/ 2 h 9"/>
                <a:gd name="T16" fmla="*/ 6 w 7"/>
                <a:gd name="T17" fmla="*/ 2 h 9"/>
                <a:gd name="T18" fmla="*/ 5 w 7"/>
                <a:gd name="T19" fmla="*/ 2 h 9"/>
                <a:gd name="T20" fmla="*/ 2 w 7"/>
                <a:gd name="T21" fmla="*/ 3 h 9"/>
                <a:gd name="T22" fmla="*/ 2 w 7"/>
                <a:gd name="T23" fmla="*/ 0 h 9"/>
                <a:gd name="T24" fmla="*/ 1 w 7"/>
                <a:gd name="T25" fmla="*/ 0 h 9"/>
                <a:gd name="T26" fmla="*/ 1 w 7"/>
                <a:gd name="T27" fmla="*/ 3 h 9"/>
                <a:gd name="T28" fmla="*/ 0 w 7"/>
                <a:gd name="T29" fmla="*/ 2 h 9"/>
                <a:gd name="T30" fmla="*/ 0 w 7"/>
                <a:gd name="T31" fmla="*/ 2 h 9"/>
                <a:gd name="T32" fmla="*/ 0 w 7"/>
                <a:gd name="T33" fmla="*/ 2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9"/>
                <a:gd name="T53" fmla="*/ 7 w 7"/>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9">
                  <a:moveTo>
                    <a:pt x="0" y="2"/>
                  </a:moveTo>
                  <a:lnTo>
                    <a:pt x="1" y="3"/>
                  </a:lnTo>
                  <a:lnTo>
                    <a:pt x="2" y="5"/>
                  </a:lnTo>
                  <a:lnTo>
                    <a:pt x="1" y="8"/>
                  </a:lnTo>
                  <a:lnTo>
                    <a:pt x="3" y="8"/>
                  </a:lnTo>
                  <a:lnTo>
                    <a:pt x="2" y="5"/>
                  </a:lnTo>
                  <a:lnTo>
                    <a:pt x="2" y="3"/>
                  </a:lnTo>
                  <a:lnTo>
                    <a:pt x="3" y="2"/>
                  </a:lnTo>
                  <a:lnTo>
                    <a:pt x="6" y="2"/>
                  </a:lnTo>
                  <a:lnTo>
                    <a:pt x="5" y="2"/>
                  </a:lnTo>
                  <a:lnTo>
                    <a:pt x="2" y="3"/>
                  </a:lnTo>
                  <a:lnTo>
                    <a:pt x="2" y="0"/>
                  </a:lnTo>
                  <a:lnTo>
                    <a:pt x="1" y="0"/>
                  </a:lnTo>
                  <a:lnTo>
                    <a:pt x="1" y="3"/>
                  </a:lnTo>
                  <a:lnTo>
                    <a:pt x="0" y="2"/>
                  </a:lnTo>
                </a:path>
              </a:pathLst>
            </a:custGeom>
            <a:solidFill>
              <a:srgbClr val="600000"/>
            </a:solidFill>
            <a:ln w="9216">
              <a:solidFill>
                <a:srgbClr val="600000"/>
              </a:solidFill>
              <a:round/>
              <a:headEnd/>
              <a:tailEnd/>
            </a:ln>
          </p:spPr>
          <p:txBody>
            <a:bodyPr/>
            <a:lstStyle/>
            <a:p>
              <a:pPr>
                <a:defRPr/>
              </a:pPr>
              <a:endParaRPr lang="en-US" dirty="0"/>
            </a:p>
          </p:txBody>
        </p:sp>
        <p:sp>
          <p:nvSpPr>
            <p:cNvPr id="699" name="Freeform 89"/>
            <p:cNvSpPr>
              <a:spLocks/>
            </p:cNvSpPr>
            <p:nvPr/>
          </p:nvSpPr>
          <p:spPr bwMode="auto">
            <a:xfrm>
              <a:off x="4425" y="3704"/>
              <a:ext cx="24" cy="22"/>
            </a:xfrm>
            <a:custGeom>
              <a:avLst/>
              <a:gdLst>
                <a:gd name="T0" fmla="*/ 6 w 24"/>
                <a:gd name="T1" fmla="*/ 2 h 22"/>
                <a:gd name="T2" fmla="*/ 9 w 24"/>
                <a:gd name="T3" fmla="*/ 2 h 22"/>
                <a:gd name="T4" fmla="*/ 9 w 24"/>
                <a:gd name="T5" fmla="*/ 0 h 22"/>
                <a:gd name="T6" fmla="*/ 11 w 24"/>
                <a:gd name="T7" fmla="*/ 4 h 22"/>
                <a:gd name="T8" fmla="*/ 13 w 24"/>
                <a:gd name="T9" fmla="*/ 2 h 22"/>
                <a:gd name="T10" fmla="*/ 16 w 24"/>
                <a:gd name="T11" fmla="*/ 2 h 22"/>
                <a:gd name="T12" fmla="*/ 15 w 24"/>
                <a:gd name="T13" fmla="*/ 4 h 22"/>
                <a:gd name="T14" fmla="*/ 15 w 24"/>
                <a:gd name="T15" fmla="*/ 4 h 22"/>
                <a:gd name="T16" fmla="*/ 14 w 24"/>
                <a:gd name="T17" fmla="*/ 6 h 22"/>
                <a:gd name="T18" fmla="*/ 16 w 24"/>
                <a:gd name="T19" fmla="*/ 4 h 22"/>
                <a:gd name="T20" fmla="*/ 16 w 24"/>
                <a:gd name="T21" fmla="*/ 7 h 22"/>
                <a:gd name="T22" fmla="*/ 17 w 24"/>
                <a:gd name="T23" fmla="*/ 6 h 22"/>
                <a:gd name="T24" fmla="*/ 20 w 24"/>
                <a:gd name="T25" fmla="*/ 4 h 22"/>
                <a:gd name="T26" fmla="*/ 19 w 24"/>
                <a:gd name="T27" fmla="*/ 7 h 22"/>
                <a:gd name="T28" fmla="*/ 21 w 24"/>
                <a:gd name="T29" fmla="*/ 7 h 22"/>
                <a:gd name="T30" fmla="*/ 23 w 24"/>
                <a:gd name="T31" fmla="*/ 7 h 22"/>
                <a:gd name="T32" fmla="*/ 21 w 24"/>
                <a:gd name="T33" fmla="*/ 9 h 22"/>
                <a:gd name="T34" fmla="*/ 20 w 24"/>
                <a:gd name="T35" fmla="*/ 10 h 22"/>
                <a:gd name="T36" fmla="*/ 20 w 24"/>
                <a:gd name="T37" fmla="*/ 11 h 22"/>
                <a:gd name="T38" fmla="*/ 23 w 24"/>
                <a:gd name="T39" fmla="*/ 11 h 22"/>
                <a:gd name="T40" fmla="*/ 20 w 24"/>
                <a:gd name="T41" fmla="*/ 14 h 22"/>
                <a:gd name="T42" fmla="*/ 23 w 24"/>
                <a:gd name="T43" fmla="*/ 14 h 22"/>
                <a:gd name="T44" fmla="*/ 23 w 24"/>
                <a:gd name="T45" fmla="*/ 17 h 22"/>
                <a:gd name="T46" fmla="*/ 20 w 24"/>
                <a:gd name="T47" fmla="*/ 19 h 22"/>
                <a:gd name="T48" fmla="*/ 17 w 24"/>
                <a:gd name="T49" fmla="*/ 20 h 22"/>
                <a:gd name="T50" fmla="*/ 13 w 24"/>
                <a:gd name="T51" fmla="*/ 21 h 22"/>
                <a:gd name="T52" fmla="*/ 10 w 24"/>
                <a:gd name="T53" fmla="*/ 21 h 22"/>
                <a:gd name="T54" fmla="*/ 9 w 24"/>
                <a:gd name="T55" fmla="*/ 21 h 22"/>
                <a:gd name="T56" fmla="*/ 6 w 24"/>
                <a:gd name="T57" fmla="*/ 21 h 22"/>
                <a:gd name="T58" fmla="*/ 2 w 24"/>
                <a:gd name="T59" fmla="*/ 19 h 22"/>
                <a:gd name="T60" fmla="*/ 1 w 24"/>
                <a:gd name="T61" fmla="*/ 15 h 22"/>
                <a:gd name="T62" fmla="*/ 0 w 24"/>
                <a:gd name="T63" fmla="*/ 12 h 22"/>
                <a:gd name="T64" fmla="*/ 2 w 24"/>
                <a:gd name="T65" fmla="*/ 12 h 22"/>
                <a:gd name="T66" fmla="*/ 0 w 24"/>
                <a:gd name="T67" fmla="*/ 10 h 22"/>
                <a:gd name="T68" fmla="*/ 4 w 24"/>
                <a:gd name="T69" fmla="*/ 10 h 22"/>
                <a:gd name="T70" fmla="*/ 2 w 24"/>
                <a:gd name="T71" fmla="*/ 7 h 22"/>
                <a:gd name="T72" fmla="*/ 2 w 24"/>
                <a:gd name="T73" fmla="*/ 4 h 22"/>
                <a:gd name="T74" fmla="*/ 3 w 24"/>
                <a:gd name="T75" fmla="*/ 6 h 22"/>
                <a:gd name="T76" fmla="*/ 5 w 24"/>
                <a:gd name="T77" fmla="*/ 6 h 22"/>
                <a:gd name="T78" fmla="*/ 6 w 24"/>
                <a:gd name="T79" fmla="*/ 6 h 22"/>
                <a:gd name="T80" fmla="*/ 4 w 24"/>
                <a:gd name="T81" fmla="*/ 4 h 22"/>
                <a:gd name="T82" fmla="*/ 3 w 24"/>
                <a:gd name="T83" fmla="*/ 2 h 22"/>
                <a:gd name="T84" fmla="*/ 4 w 24"/>
                <a:gd name="T85" fmla="*/ 4 h 22"/>
                <a:gd name="T86" fmla="*/ 4 w 24"/>
                <a:gd name="T87" fmla="*/ 0 h 22"/>
                <a:gd name="T88" fmla="*/ 6 w 24"/>
                <a:gd name="T89" fmla="*/ 2 h 22"/>
                <a:gd name="T90" fmla="*/ 6 w 24"/>
                <a:gd name="T91" fmla="*/ 2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22"/>
                <a:gd name="T140" fmla="*/ 24 w 24"/>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22">
                  <a:moveTo>
                    <a:pt x="6" y="2"/>
                  </a:moveTo>
                  <a:lnTo>
                    <a:pt x="9" y="2"/>
                  </a:lnTo>
                  <a:lnTo>
                    <a:pt x="9" y="0"/>
                  </a:lnTo>
                  <a:lnTo>
                    <a:pt x="11" y="4"/>
                  </a:lnTo>
                  <a:lnTo>
                    <a:pt x="13" y="2"/>
                  </a:lnTo>
                  <a:lnTo>
                    <a:pt x="16" y="2"/>
                  </a:lnTo>
                  <a:lnTo>
                    <a:pt x="15" y="4"/>
                  </a:lnTo>
                  <a:lnTo>
                    <a:pt x="14" y="6"/>
                  </a:lnTo>
                  <a:lnTo>
                    <a:pt x="16" y="4"/>
                  </a:lnTo>
                  <a:lnTo>
                    <a:pt x="16" y="7"/>
                  </a:lnTo>
                  <a:lnTo>
                    <a:pt x="17" y="6"/>
                  </a:lnTo>
                  <a:lnTo>
                    <a:pt x="20" y="4"/>
                  </a:lnTo>
                  <a:lnTo>
                    <a:pt x="19" y="7"/>
                  </a:lnTo>
                  <a:lnTo>
                    <a:pt x="21" y="7"/>
                  </a:lnTo>
                  <a:lnTo>
                    <a:pt x="23" y="7"/>
                  </a:lnTo>
                  <a:lnTo>
                    <a:pt x="21" y="9"/>
                  </a:lnTo>
                  <a:lnTo>
                    <a:pt x="20" y="10"/>
                  </a:lnTo>
                  <a:lnTo>
                    <a:pt x="20" y="11"/>
                  </a:lnTo>
                  <a:lnTo>
                    <a:pt x="23" y="11"/>
                  </a:lnTo>
                  <a:lnTo>
                    <a:pt x="20" y="14"/>
                  </a:lnTo>
                  <a:lnTo>
                    <a:pt x="23" y="14"/>
                  </a:lnTo>
                  <a:lnTo>
                    <a:pt x="23" y="17"/>
                  </a:lnTo>
                  <a:lnTo>
                    <a:pt x="20" y="19"/>
                  </a:lnTo>
                  <a:lnTo>
                    <a:pt x="17" y="20"/>
                  </a:lnTo>
                  <a:lnTo>
                    <a:pt x="13" y="21"/>
                  </a:lnTo>
                  <a:lnTo>
                    <a:pt x="10" y="21"/>
                  </a:lnTo>
                  <a:lnTo>
                    <a:pt x="9" y="21"/>
                  </a:lnTo>
                  <a:lnTo>
                    <a:pt x="6" y="21"/>
                  </a:lnTo>
                  <a:lnTo>
                    <a:pt x="2" y="19"/>
                  </a:lnTo>
                  <a:lnTo>
                    <a:pt x="1" y="15"/>
                  </a:lnTo>
                  <a:lnTo>
                    <a:pt x="0" y="12"/>
                  </a:lnTo>
                  <a:lnTo>
                    <a:pt x="2" y="12"/>
                  </a:lnTo>
                  <a:lnTo>
                    <a:pt x="0" y="10"/>
                  </a:lnTo>
                  <a:lnTo>
                    <a:pt x="4" y="10"/>
                  </a:lnTo>
                  <a:lnTo>
                    <a:pt x="2" y="7"/>
                  </a:lnTo>
                  <a:lnTo>
                    <a:pt x="2" y="4"/>
                  </a:lnTo>
                  <a:lnTo>
                    <a:pt x="3" y="6"/>
                  </a:lnTo>
                  <a:lnTo>
                    <a:pt x="5" y="6"/>
                  </a:lnTo>
                  <a:lnTo>
                    <a:pt x="6" y="6"/>
                  </a:lnTo>
                  <a:lnTo>
                    <a:pt x="4" y="4"/>
                  </a:lnTo>
                  <a:lnTo>
                    <a:pt x="3" y="2"/>
                  </a:lnTo>
                  <a:lnTo>
                    <a:pt x="4" y="4"/>
                  </a:lnTo>
                  <a:lnTo>
                    <a:pt x="4" y="0"/>
                  </a:lnTo>
                  <a:lnTo>
                    <a:pt x="6" y="2"/>
                  </a:lnTo>
                </a:path>
              </a:pathLst>
            </a:custGeom>
            <a:solidFill>
              <a:srgbClr val="006000"/>
            </a:solidFill>
            <a:ln w="9525">
              <a:noFill/>
              <a:round/>
              <a:headEnd/>
              <a:tailEnd/>
            </a:ln>
          </p:spPr>
          <p:txBody>
            <a:bodyPr/>
            <a:lstStyle/>
            <a:p>
              <a:pPr>
                <a:defRPr/>
              </a:pPr>
              <a:endParaRPr lang="en-US" dirty="0"/>
            </a:p>
          </p:txBody>
        </p:sp>
        <p:sp>
          <p:nvSpPr>
            <p:cNvPr id="700" name="Freeform 90"/>
            <p:cNvSpPr>
              <a:spLocks/>
            </p:cNvSpPr>
            <p:nvPr/>
          </p:nvSpPr>
          <p:spPr bwMode="auto">
            <a:xfrm>
              <a:off x="4434" y="3721"/>
              <a:ext cx="6" cy="9"/>
            </a:xfrm>
            <a:custGeom>
              <a:avLst/>
              <a:gdLst>
                <a:gd name="T0" fmla="*/ 0 w 6"/>
                <a:gd name="T1" fmla="*/ 3 h 9"/>
                <a:gd name="T2" fmla="*/ 0 w 6"/>
                <a:gd name="T3" fmla="*/ 3 h 9"/>
                <a:gd name="T4" fmla="*/ 0 w 6"/>
                <a:gd name="T5" fmla="*/ 6 h 9"/>
                <a:gd name="T6" fmla="*/ 0 w 6"/>
                <a:gd name="T7" fmla="*/ 8 h 9"/>
                <a:gd name="T8" fmla="*/ 2 w 6"/>
                <a:gd name="T9" fmla="*/ 8 h 9"/>
                <a:gd name="T10" fmla="*/ 2 w 6"/>
                <a:gd name="T11" fmla="*/ 6 h 9"/>
                <a:gd name="T12" fmla="*/ 2 w 6"/>
                <a:gd name="T13" fmla="*/ 3 h 9"/>
                <a:gd name="T14" fmla="*/ 3 w 6"/>
                <a:gd name="T15" fmla="*/ 3 h 9"/>
                <a:gd name="T16" fmla="*/ 5 w 6"/>
                <a:gd name="T17" fmla="*/ 2 h 9"/>
                <a:gd name="T18" fmla="*/ 4 w 6"/>
                <a:gd name="T19" fmla="*/ 2 h 9"/>
                <a:gd name="T20" fmla="*/ 1 w 6"/>
                <a:gd name="T21" fmla="*/ 3 h 9"/>
                <a:gd name="T22" fmla="*/ 1 w 6"/>
                <a:gd name="T23" fmla="*/ 0 h 9"/>
                <a:gd name="T24" fmla="*/ 0 w 6"/>
                <a:gd name="T25" fmla="*/ 0 h 9"/>
                <a:gd name="T26" fmla="*/ 0 w 6"/>
                <a:gd name="T27" fmla="*/ 3 h 9"/>
                <a:gd name="T28" fmla="*/ 0 w 6"/>
                <a:gd name="T29" fmla="*/ 3 h 9"/>
                <a:gd name="T30" fmla="*/ 0 w 6"/>
                <a:gd name="T31" fmla="*/ 3 h 9"/>
                <a:gd name="T32" fmla="*/ 0 w 6"/>
                <a:gd name="T33" fmla="*/ 3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0" y="3"/>
                  </a:moveTo>
                  <a:lnTo>
                    <a:pt x="0" y="3"/>
                  </a:lnTo>
                  <a:lnTo>
                    <a:pt x="0" y="6"/>
                  </a:lnTo>
                  <a:lnTo>
                    <a:pt x="0" y="8"/>
                  </a:lnTo>
                  <a:lnTo>
                    <a:pt x="2" y="8"/>
                  </a:lnTo>
                  <a:lnTo>
                    <a:pt x="2" y="6"/>
                  </a:lnTo>
                  <a:lnTo>
                    <a:pt x="2" y="3"/>
                  </a:lnTo>
                  <a:lnTo>
                    <a:pt x="3" y="3"/>
                  </a:lnTo>
                  <a:lnTo>
                    <a:pt x="5" y="2"/>
                  </a:lnTo>
                  <a:lnTo>
                    <a:pt x="4" y="2"/>
                  </a:lnTo>
                  <a:lnTo>
                    <a:pt x="1" y="3"/>
                  </a:lnTo>
                  <a:lnTo>
                    <a:pt x="1" y="0"/>
                  </a:lnTo>
                  <a:lnTo>
                    <a:pt x="0" y="0"/>
                  </a:lnTo>
                  <a:lnTo>
                    <a:pt x="0" y="3"/>
                  </a:lnTo>
                </a:path>
              </a:pathLst>
            </a:custGeom>
            <a:solidFill>
              <a:srgbClr val="006000"/>
            </a:solidFill>
            <a:ln w="9525">
              <a:noFill/>
              <a:round/>
              <a:headEnd/>
              <a:tailEnd/>
            </a:ln>
          </p:spPr>
          <p:txBody>
            <a:bodyPr/>
            <a:lstStyle/>
            <a:p>
              <a:pPr>
                <a:defRPr/>
              </a:pPr>
              <a:endParaRPr lang="en-US" dirty="0"/>
            </a:p>
          </p:txBody>
        </p:sp>
        <p:sp>
          <p:nvSpPr>
            <p:cNvPr id="701" name="Freeform 91"/>
            <p:cNvSpPr>
              <a:spLocks/>
            </p:cNvSpPr>
            <p:nvPr/>
          </p:nvSpPr>
          <p:spPr bwMode="auto">
            <a:xfrm>
              <a:off x="4438" y="3708"/>
              <a:ext cx="24" cy="22"/>
            </a:xfrm>
            <a:custGeom>
              <a:avLst/>
              <a:gdLst>
                <a:gd name="T0" fmla="*/ 7 w 24"/>
                <a:gd name="T1" fmla="*/ 0 h 22"/>
                <a:gd name="T2" fmla="*/ 10 w 24"/>
                <a:gd name="T3" fmla="*/ 0 h 22"/>
                <a:gd name="T4" fmla="*/ 10 w 24"/>
                <a:gd name="T5" fmla="*/ 0 h 22"/>
                <a:gd name="T6" fmla="*/ 11 w 24"/>
                <a:gd name="T7" fmla="*/ 0 h 22"/>
                <a:gd name="T8" fmla="*/ 11 w 24"/>
                <a:gd name="T9" fmla="*/ 0 h 22"/>
                <a:gd name="T10" fmla="*/ 15 w 24"/>
                <a:gd name="T11" fmla="*/ 0 h 22"/>
                <a:gd name="T12" fmla="*/ 15 w 24"/>
                <a:gd name="T13" fmla="*/ 2 h 22"/>
                <a:gd name="T14" fmla="*/ 12 w 24"/>
                <a:gd name="T15" fmla="*/ 2 h 22"/>
                <a:gd name="T16" fmla="*/ 12 w 24"/>
                <a:gd name="T17" fmla="*/ 3 h 22"/>
                <a:gd name="T18" fmla="*/ 15 w 24"/>
                <a:gd name="T19" fmla="*/ 3 h 22"/>
                <a:gd name="T20" fmla="*/ 15 w 24"/>
                <a:gd name="T21" fmla="*/ 5 h 22"/>
                <a:gd name="T22" fmla="*/ 16 w 24"/>
                <a:gd name="T23" fmla="*/ 3 h 22"/>
                <a:gd name="T24" fmla="*/ 19 w 24"/>
                <a:gd name="T25" fmla="*/ 3 h 22"/>
                <a:gd name="T26" fmla="*/ 18 w 24"/>
                <a:gd name="T27" fmla="*/ 6 h 22"/>
                <a:gd name="T28" fmla="*/ 21 w 24"/>
                <a:gd name="T29" fmla="*/ 6 h 22"/>
                <a:gd name="T30" fmla="*/ 23 w 24"/>
                <a:gd name="T31" fmla="*/ 6 h 22"/>
                <a:gd name="T32" fmla="*/ 22 w 24"/>
                <a:gd name="T33" fmla="*/ 7 h 22"/>
                <a:gd name="T34" fmla="*/ 19 w 24"/>
                <a:gd name="T35" fmla="*/ 8 h 22"/>
                <a:gd name="T36" fmla="*/ 19 w 24"/>
                <a:gd name="T37" fmla="*/ 9 h 22"/>
                <a:gd name="T38" fmla="*/ 22 w 24"/>
                <a:gd name="T39" fmla="*/ 9 h 22"/>
                <a:gd name="T40" fmla="*/ 20 w 24"/>
                <a:gd name="T41" fmla="*/ 13 h 22"/>
                <a:gd name="T42" fmla="*/ 23 w 24"/>
                <a:gd name="T43" fmla="*/ 13 h 22"/>
                <a:gd name="T44" fmla="*/ 22 w 24"/>
                <a:gd name="T45" fmla="*/ 16 h 22"/>
                <a:gd name="T46" fmla="*/ 19 w 24"/>
                <a:gd name="T47" fmla="*/ 17 h 22"/>
                <a:gd name="T48" fmla="*/ 16 w 24"/>
                <a:gd name="T49" fmla="*/ 18 h 22"/>
                <a:gd name="T50" fmla="*/ 11 w 24"/>
                <a:gd name="T51" fmla="*/ 21 h 22"/>
                <a:gd name="T52" fmla="*/ 11 w 24"/>
                <a:gd name="T53" fmla="*/ 21 h 22"/>
                <a:gd name="T54" fmla="*/ 10 w 24"/>
                <a:gd name="T55" fmla="*/ 21 h 22"/>
                <a:gd name="T56" fmla="*/ 7 w 24"/>
                <a:gd name="T57" fmla="*/ 19 h 22"/>
                <a:gd name="T58" fmla="*/ 2 w 24"/>
                <a:gd name="T59" fmla="*/ 17 h 22"/>
                <a:gd name="T60" fmla="*/ 1 w 24"/>
                <a:gd name="T61" fmla="*/ 15 h 22"/>
                <a:gd name="T62" fmla="*/ 0 w 24"/>
                <a:gd name="T63" fmla="*/ 9 h 22"/>
                <a:gd name="T64" fmla="*/ 3 w 24"/>
                <a:gd name="T65" fmla="*/ 10 h 22"/>
                <a:gd name="T66" fmla="*/ 0 w 24"/>
                <a:gd name="T67" fmla="*/ 8 h 22"/>
                <a:gd name="T68" fmla="*/ 5 w 24"/>
                <a:gd name="T69" fmla="*/ 8 h 22"/>
                <a:gd name="T70" fmla="*/ 3 w 24"/>
                <a:gd name="T71" fmla="*/ 5 h 22"/>
                <a:gd name="T72" fmla="*/ 3 w 24"/>
                <a:gd name="T73" fmla="*/ 3 h 22"/>
                <a:gd name="T74" fmla="*/ 5 w 24"/>
                <a:gd name="T75" fmla="*/ 3 h 22"/>
                <a:gd name="T76" fmla="*/ 7 w 24"/>
                <a:gd name="T77" fmla="*/ 3 h 22"/>
                <a:gd name="T78" fmla="*/ 7 w 24"/>
                <a:gd name="T79" fmla="*/ 3 h 22"/>
                <a:gd name="T80" fmla="*/ 5 w 24"/>
                <a:gd name="T81" fmla="*/ 2 h 22"/>
                <a:gd name="T82" fmla="*/ 4 w 24"/>
                <a:gd name="T83" fmla="*/ 0 h 22"/>
                <a:gd name="T84" fmla="*/ 6 w 24"/>
                <a:gd name="T85" fmla="*/ 0 h 22"/>
                <a:gd name="T86" fmla="*/ 6 w 24"/>
                <a:gd name="T87" fmla="*/ 0 h 22"/>
                <a:gd name="T88" fmla="*/ 7 w 24"/>
                <a:gd name="T89" fmla="*/ 0 h 22"/>
                <a:gd name="T90" fmla="*/ 7 w 24"/>
                <a:gd name="T91" fmla="*/ 0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22"/>
                <a:gd name="T140" fmla="*/ 24 w 24"/>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22">
                  <a:moveTo>
                    <a:pt x="7" y="0"/>
                  </a:moveTo>
                  <a:lnTo>
                    <a:pt x="10" y="0"/>
                  </a:lnTo>
                  <a:lnTo>
                    <a:pt x="11" y="0"/>
                  </a:lnTo>
                  <a:lnTo>
                    <a:pt x="15" y="0"/>
                  </a:lnTo>
                  <a:lnTo>
                    <a:pt x="15" y="2"/>
                  </a:lnTo>
                  <a:lnTo>
                    <a:pt x="12" y="2"/>
                  </a:lnTo>
                  <a:lnTo>
                    <a:pt x="12" y="3"/>
                  </a:lnTo>
                  <a:lnTo>
                    <a:pt x="15" y="3"/>
                  </a:lnTo>
                  <a:lnTo>
                    <a:pt x="15" y="5"/>
                  </a:lnTo>
                  <a:lnTo>
                    <a:pt x="16" y="3"/>
                  </a:lnTo>
                  <a:lnTo>
                    <a:pt x="19" y="3"/>
                  </a:lnTo>
                  <a:lnTo>
                    <a:pt x="18" y="6"/>
                  </a:lnTo>
                  <a:lnTo>
                    <a:pt x="21" y="6"/>
                  </a:lnTo>
                  <a:lnTo>
                    <a:pt x="23" y="6"/>
                  </a:lnTo>
                  <a:lnTo>
                    <a:pt x="22" y="7"/>
                  </a:lnTo>
                  <a:lnTo>
                    <a:pt x="19" y="8"/>
                  </a:lnTo>
                  <a:lnTo>
                    <a:pt x="19" y="9"/>
                  </a:lnTo>
                  <a:lnTo>
                    <a:pt x="22" y="9"/>
                  </a:lnTo>
                  <a:lnTo>
                    <a:pt x="20" y="13"/>
                  </a:lnTo>
                  <a:lnTo>
                    <a:pt x="23" y="13"/>
                  </a:lnTo>
                  <a:lnTo>
                    <a:pt x="22" y="16"/>
                  </a:lnTo>
                  <a:lnTo>
                    <a:pt x="19" y="17"/>
                  </a:lnTo>
                  <a:lnTo>
                    <a:pt x="16" y="18"/>
                  </a:lnTo>
                  <a:lnTo>
                    <a:pt x="11" y="21"/>
                  </a:lnTo>
                  <a:lnTo>
                    <a:pt x="10" y="21"/>
                  </a:lnTo>
                  <a:lnTo>
                    <a:pt x="7" y="19"/>
                  </a:lnTo>
                  <a:lnTo>
                    <a:pt x="2" y="17"/>
                  </a:lnTo>
                  <a:lnTo>
                    <a:pt x="1" y="15"/>
                  </a:lnTo>
                  <a:lnTo>
                    <a:pt x="0" y="9"/>
                  </a:lnTo>
                  <a:lnTo>
                    <a:pt x="3" y="10"/>
                  </a:lnTo>
                  <a:lnTo>
                    <a:pt x="0" y="8"/>
                  </a:lnTo>
                  <a:lnTo>
                    <a:pt x="5" y="8"/>
                  </a:lnTo>
                  <a:lnTo>
                    <a:pt x="3" y="5"/>
                  </a:lnTo>
                  <a:lnTo>
                    <a:pt x="3" y="3"/>
                  </a:lnTo>
                  <a:lnTo>
                    <a:pt x="5" y="3"/>
                  </a:lnTo>
                  <a:lnTo>
                    <a:pt x="7" y="3"/>
                  </a:lnTo>
                  <a:lnTo>
                    <a:pt x="5" y="2"/>
                  </a:lnTo>
                  <a:lnTo>
                    <a:pt x="4" y="0"/>
                  </a:lnTo>
                  <a:lnTo>
                    <a:pt x="6" y="0"/>
                  </a:lnTo>
                  <a:lnTo>
                    <a:pt x="7" y="0"/>
                  </a:lnTo>
                </a:path>
              </a:pathLst>
            </a:custGeom>
            <a:solidFill>
              <a:srgbClr val="006000"/>
            </a:solidFill>
            <a:ln w="9525">
              <a:noFill/>
              <a:round/>
              <a:headEnd/>
              <a:tailEnd/>
            </a:ln>
          </p:spPr>
          <p:txBody>
            <a:bodyPr/>
            <a:lstStyle/>
            <a:p>
              <a:pPr>
                <a:defRPr/>
              </a:pPr>
              <a:endParaRPr lang="en-US" dirty="0"/>
            </a:p>
          </p:txBody>
        </p:sp>
        <p:sp>
          <p:nvSpPr>
            <p:cNvPr id="702" name="Freeform 92"/>
            <p:cNvSpPr>
              <a:spLocks/>
            </p:cNvSpPr>
            <p:nvPr/>
          </p:nvSpPr>
          <p:spPr bwMode="auto">
            <a:xfrm>
              <a:off x="4446" y="3724"/>
              <a:ext cx="5" cy="8"/>
            </a:xfrm>
            <a:custGeom>
              <a:avLst/>
              <a:gdLst>
                <a:gd name="T0" fmla="*/ 2 w 5"/>
                <a:gd name="T1" fmla="*/ 1 h 8"/>
                <a:gd name="T2" fmla="*/ 2 w 5"/>
                <a:gd name="T3" fmla="*/ 2 h 8"/>
                <a:gd name="T4" fmla="*/ 3 w 5"/>
                <a:gd name="T5" fmla="*/ 6 h 8"/>
                <a:gd name="T6" fmla="*/ 3 w 5"/>
                <a:gd name="T7" fmla="*/ 7 h 8"/>
                <a:gd name="T8" fmla="*/ 3 w 5"/>
                <a:gd name="T9" fmla="*/ 7 h 8"/>
                <a:gd name="T10" fmla="*/ 3 w 5"/>
                <a:gd name="T11" fmla="*/ 6 h 8"/>
                <a:gd name="T12" fmla="*/ 3 w 5"/>
                <a:gd name="T13" fmla="*/ 2 h 8"/>
                <a:gd name="T14" fmla="*/ 3 w 5"/>
                <a:gd name="T15" fmla="*/ 1 h 8"/>
                <a:gd name="T16" fmla="*/ 4 w 5"/>
                <a:gd name="T17" fmla="*/ 1 h 8"/>
                <a:gd name="T18" fmla="*/ 3 w 5"/>
                <a:gd name="T19" fmla="*/ 1 h 8"/>
                <a:gd name="T20" fmla="*/ 3 w 5"/>
                <a:gd name="T21" fmla="*/ 2 h 8"/>
                <a:gd name="T22" fmla="*/ 3 w 5"/>
                <a:gd name="T23" fmla="*/ 0 h 8"/>
                <a:gd name="T24" fmla="*/ 2 w 5"/>
                <a:gd name="T25" fmla="*/ 0 h 8"/>
                <a:gd name="T26" fmla="*/ 2 w 5"/>
                <a:gd name="T27" fmla="*/ 2 h 8"/>
                <a:gd name="T28" fmla="*/ 0 w 5"/>
                <a:gd name="T29" fmla="*/ 1 h 8"/>
                <a:gd name="T30" fmla="*/ 2 w 5"/>
                <a:gd name="T31" fmla="*/ 1 h 8"/>
                <a:gd name="T32" fmla="*/ 2 w 5"/>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8"/>
                <a:gd name="T53" fmla="*/ 5 w 5"/>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8">
                  <a:moveTo>
                    <a:pt x="2" y="1"/>
                  </a:moveTo>
                  <a:lnTo>
                    <a:pt x="2" y="2"/>
                  </a:lnTo>
                  <a:lnTo>
                    <a:pt x="3" y="6"/>
                  </a:lnTo>
                  <a:lnTo>
                    <a:pt x="3" y="7"/>
                  </a:lnTo>
                  <a:lnTo>
                    <a:pt x="3" y="6"/>
                  </a:lnTo>
                  <a:lnTo>
                    <a:pt x="3" y="2"/>
                  </a:lnTo>
                  <a:lnTo>
                    <a:pt x="3" y="1"/>
                  </a:lnTo>
                  <a:lnTo>
                    <a:pt x="4" y="1"/>
                  </a:lnTo>
                  <a:lnTo>
                    <a:pt x="3" y="1"/>
                  </a:lnTo>
                  <a:lnTo>
                    <a:pt x="3" y="2"/>
                  </a:lnTo>
                  <a:lnTo>
                    <a:pt x="3" y="0"/>
                  </a:lnTo>
                  <a:lnTo>
                    <a:pt x="2" y="0"/>
                  </a:lnTo>
                  <a:lnTo>
                    <a:pt x="2" y="2"/>
                  </a:lnTo>
                  <a:lnTo>
                    <a:pt x="0" y="1"/>
                  </a:lnTo>
                  <a:lnTo>
                    <a:pt x="2" y="1"/>
                  </a:lnTo>
                </a:path>
              </a:pathLst>
            </a:custGeom>
            <a:solidFill>
              <a:srgbClr val="600000"/>
            </a:solidFill>
            <a:ln w="9216">
              <a:solidFill>
                <a:srgbClr val="600000"/>
              </a:solidFill>
              <a:round/>
              <a:headEnd/>
              <a:tailEnd/>
            </a:ln>
          </p:spPr>
          <p:txBody>
            <a:bodyPr/>
            <a:lstStyle/>
            <a:p>
              <a:pPr>
                <a:defRPr/>
              </a:pPr>
              <a:endParaRPr lang="en-US" dirty="0"/>
            </a:p>
          </p:txBody>
        </p:sp>
        <p:sp>
          <p:nvSpPr>
            <p:cNvPr id="703" name="Freeform 93"/>
            <p:cNvSpPr>
              <a:spLocks/>
            </p:cNvSpPr>
            <p:nvPr/>
          </p:nvSpPr>
          <p:spPr bwMode="auto">
            <a:xfrm>
              <a:off x="4457" y="3730"/>
              <a:ext cx="20" cy="10"/>
            </a:xfrm>
            <a:custGeom>
              <a:avLst/>
              <a:gdLst>
                <a:gd name="T0" fmla="*/ 8 w 20"/>
                <a:gd name="T1" fmla="*/ 0 h 10"/>
                <a:gd name="T2" fmla="*/ 4 w 20"/>
                <a:gd name="T3" fmla="*/ 0 h 10"/>
                <a:gd name="T4" fmla="*/ 0 w 20"/>
                <a:gd name="T5" fmla="*/ 2 h 10"/>
                <a:gd name="T6" fmla="*/ 7 w 20"/>
                <a:gd name="T7" fmla="*/ 8 h 10"/>
                <a:gd name="T8" fmla="*/ 17 w 20"/>
                <a:gd name="T9" fmla="*/ 9 h 10"/>
                <a:gd name="T10" fmla="*/ 19 w 20"/>
                <a:gd name="T11" fmla="*/ 3 h 10"/>
                <a:gd name="T12" fmla="*/ 12 w 20"/>
                <a:gd name="T13" fmla="*/ 0 h 10"/>
                <a:gd name="T14" fmla="*/ 8 w 20"/>
                <a:gd name="T15" fmla="*/ 0 h 10"/>
                <a:gd name="T16" fmla="*/ 8 w 2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0"/>
                <a:gd name="T29" fmla="*/ 20 w 2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0">
                  <a:moveTo>
                    <a:pt x="8" y="0"/>
                  </a:moveTo>
                  <a:lnTo>
                    <a:pt x="4" y="0"/>
                  </a:lnTo>
                  <a:lnTo>
                    <a:pt x="0" y="2"/>
                  </a:lnTo>
                  <a:lnTo>
                    <a:pt x="7" y="8"/>
                  </a:lnTo>
                  <a:lnTo>
                    <a:pt x="17" y="9"/>
                  </a:lnTo>
                  <a:lnTo>
                    <a:pt x="19" y="3"/>
                  </a:lnTo>
                  <a:lnTo>
                    <a:pt x="12" y="0"/>
                  </a:lnTo>
                  <a:lnTo>
                    <a:pt x="8" y="0"/>
                  </a:lnTo>
                </a:path>
              </a:pathLst>
            </a:custGeom>
            <a:solidFill>
              <a:srgbClr val="808080"/>
            </a:solidFill>
            <a:ln w="9216">
              <a:solidFill>
                <a:srgbClr val="808080"/>
              </a:solidFill>
              <a:round/>
              <a:headEnd/>
              <a:tailEnd/>
            </a:ln>
          </p:spPr>
          <p:txBody>
            <a:bodyPr/>
            <a:lstStyle/>
            <a:p>
              <a:pPr>
                <a:defRPr/>
              </a:pPr>
              <a:endParaRPr lang="en-US" dirty="0"/>
            </a:p>
          </p:txBody>
        </p:sp>
        <p:sp>
          <p:nvSpPr>
            <p:cNvPr id="704" name="Freeform 94"/>
            <p:cNvSpPr>
              <a:spLocks/>
            </p:cNvSpPr>
            <p:nvPr/>
          </p:nvSpPr>
          <p:spPr bwMode="auto">
            <a:xfrm>
              <a:off x="4462" y="3692"/>
              <a:ext cx="18" cy="33"/>
            </a:xfrm>
            <a:custGeom>
              <a:avLst/>
              <a:gdLst>
                <a:gd name="T0" fmla="*/ 5 w 18"/>
                <a:gd name="T1" fmla="*/ 2 h 33"/>
                <a:gd name="T2" fmla="*/ 6 w 18"/>
                <a:gd name="T3" fmla="*/ 2 h 33"/>
                <a:gd name="T4" fmla="*/ 7 w 18"/>
                <a:gd name="T5" fmla="*/ 0 h 33"/>
                <a:gd name="T6" fmla="*/ 7 w 18"/>
                <a:gd name="T7" fmla="*/ 4 h 33"/>
                <a:gd name="T8" fmla="*/ 8 w 18"/>
                <a:gd name="T9" fmla="*/ 2 h 33"/>
                <a:gd name="T10" fmla="*/ 9 w 18"/>
                <a:gd name="T11" fmla="*/ 0 h 33"/>
                <a:gd name="T12" fmla="*/ 9 w 18"/>
                <a:gd name="T13" fmla="*/ 4 h 33"/>
                <a:gd name="T14" fmla="*/ 9 w 18"/>
                <a:gd name="T15" fmla="*/ 7 h 33"/>
                <a:gd name="T16" fmla="*/ 9 w 18"/>
                <a:gd name="T17" fmla="*/ 7 h 33"/>
                <a:gd name="T18" fmla="*/ 9 w 18"/>
                <a:gd name="T19" fmla="*/ 10 h 33"/>
                <a:gd name="T20" fmla="*/ 9 w 18"/>
                <a:gd name="T21" fmla="*/ 12 h 33"/>
                <a:gd name="T22" fmla="*/ 12 w 18"/>
                <a:gd name="T23" fmla="*/ 12 h 33"/>
                <a:gd name="T24" fmla="*/ 17 w 18"/>
                <a:gd name="T25" fmla="*/ 7 h 33"/>
                <a:gd name="T26" fmla="*/ 17 w 18"/>
                <a:gd name="T27" fmla="*/ 7 h 33"/>
                <a:gd name="T28" fmla="*/ 17 w 18"/>
                <a:gd name="T29" fmla="*/ 9 h 33"/>
                <a:gd name="T30" fmla="*/ 16 w 18"/>
                <a:gd name="T31" fmla="*/ 12 h 33"/>
                <a:gd name="T32" fmla="*/ 14 w 18"/>
                <a:gd name="T33" fmla="*/ 14 h 33"/>
                <a:gd name="T34" fmla="*/ 12 w 18"/>
                <a:gd name="T35" fmla="*/ 16 h 33"/>
                <a:gd name="T36" fmla="*/ 12 w 18"/>
                <a:gd name="T37" fmla="*/ 16 h 33"/>
                <a:gd name="T38" fmla="*/ 13 w 18"/>
                <a:gd name="T39" fmla="*/ 19 h 33"/>
                <a:gd name="T40" fmla="*/ 13 w 18"/>
                <a:gd name="T41" fmla="*/ 23 h 33"/>
                <a:gd name="T42" fmla="*/ 17 w 18"/>
                <a:gd name="T43" fmla="*/ 22 h 33"/>
                <a:gd name="T44" fmla="*/ 14 w 18"/>
                <a:gd name="T45" fmla="*/ 24 h 33"/>
                <a:gd name="T46" fmla="*/ 12 w 18"/>
                <a:gd name="T47" fmla="*/ 27 h 33"/>
                <a:gd name="T48" fmla="*/ 10 w 18"/>
                <a:gd name="T49" fmla="*/ 29 h 33"/>
                <a:gd name="T50" fmla="*/ 8 w 18"/>
                <a:gd name="T51" fmla="*/ 31 h 33"/>
                <a:gd name="T52" fmla="*/ 7 w 18"/>
                <a:gd name="T53" fmla="*/ 32 h 33"/>
                <a:gd name="T54" fmla="*/ 6 w 18"/>
                <a:gd name="T55" fmla="*/ 32 h 33"/>
                <a:gd name="T56" fmla="*/ 5 w 18"/>
                <a:gd name="T57" fmla="*/ 31 h 33"/>
                <a:gd name="T58" fmla="*/ 2 w 18"/>
                <a:gd name="T59" fmla="*/ 27 h 33"/>
                <a:gd name="T60" fmla="*/ 1 w 18"/>
                <a:gd name="T61" fmla="*/ 23 h 33"/>
                <a:gd name="T62" fmla="*/ 0 w 18"/>
                <a:gd name="T63" fmla="*/ 16 h 33"/>
                <a:gd name="T64" fmla="*/ 3 w 18"/>
                <a:gd name="T65" fmla="*/ 18 h 33"/>
                <a:gd name="T66" fmla="*/ 1 w 18"/>
                <a:gd name="T67" fmla="*/ 14 h 33"/>
                <a:gd name="T68" fmla="*/ 3 w 18"/>
                <a:gd name="T69" fmla="*/ 16 h 33"/>
                <a:gd name="T70" fmla="*/ 3 w 18"/>
                <a:gd name="T71" fmla="*/ 10 h 33"/>
                <a:gd name="T72" fmla="*/ 3 w 18"/>
                <a:gd name="T73" fmla="*/ 7 h 33"/>
                <a:gd name="T74" fmla="*/ 3 w 18"/>
                <a:gd name="T75" fmla="*/ 7 h 33"/>
                <a:gd name="T76" fmla="*/ 4 w 18"/>
                <a:gd name="T77" fmla="*/ 9 h 33"/>
                <a:gd name="T78" fmla="*/ 4 w 18"/>
                <a:gd name="T79" fmla="*/ 7 h 33"/>
                <a:gd name="T80" fmla="*/ 3 w 18"/>
                <a:gd name="T81" fmla="*/ 5 h 33"/>
                <a:gd name="T82" fmla="*/ 3 w 18"/>
                <a:gd name="T83" fmla="*/ 2 h 33"/>
                <a:gd name="T84" fmla="*/ 4 w 18"/>
                <a:gd name="T85" fmla="*/ 3 h 33"/>
                <a:gd name="T86" fmla="*/ 4 w 18"/>
                <a:gd name="T87" fmla="*/ 0 h 33"/>
                <a:gd name="T88" fmla="*/ 5 w 18"/>
                <a:gd name="T89" fmla="*/ 2 h 33"/>
                <a:gd name="T90" fmla="*/ 5 w 18"/>
                <a:gd name="T91" fmla="*/ 2 h 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33"/>
                <a:gd name="T140" fmla="*/ 18 w 18"/>
                <a:gd name="T141" fmla="*/ 33 h 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33">
                  <a:moveTo>
                    <a:pt x="5" y="2"/>
                  </a:moveTo>
                  <a:lnTo>
                    <a:pt x="6" y="2"/>
                  </a:lnTo>
                  <a:lnTo>
                    <a:pt x="7" y="0"/>
                  </a:lnTo>
                  <a:lnTo>
                    <a:pt x="7" y="4"/>
                  </a:lnTo>
                  <a:lnTo>
                    <a:pt x="8" y="2"/>
                  </a:lnTo>
                  <a:lnTo>
                    <a:pt x="9" y="0"/>
                  </a:lnTo>
                  <a:lnTo>
                    <a:pt x="9" y="4"/>
                  </a:lnTo>
                  <a:lnTo>
                    <a:pt x="9" y="7"/>
                  </a:lnTo>
                  <a:lnTo>
                    <a:pt x="9" y="10"/>
                  </a:lnTo>
                  <a:lnTo>
                    <a:pt x="9" y="12"/>
                  </a:lnTo>
                  <a:lnTo>
                    <a:pt x="12" y="12"/>
                  </a:lnTo>
                  <a:lnTo>
                    <a:pt x="17" y="7"/>
                  </a:lnTo>
                  <a:lnTo>
                    <a:pt x="17" y="9"/>
                  </a:lnTo>
                  <a:lnTo>
                    <a:pt x="16" y="12"/>
                  </a:lnTo>
                  <a:lnTo>
                    <a:pt x="14" y="14"/>
                  </a:lnTo>
                  <a:lnTo>
                    <a:pt x="12" y="16"/>
                  </a:lnTo>
                  <a:lnTo>
                    <a:pt x="13" y="19"/>
                  </a:lnTo>
                  <a:lnTo>
                    <a:pt x="13" y="23"/>
                  </a:lnTo>
                  <a:lnTo>
                    <a:pt x="17" y="22"/>
                  </a:lnTo>
                  <a:lnTo>
                    <a:pt x="14" y="24"/>
                  </a:lnTo>
                  <a:lnTo>
                    <a:pt x="12" y="27"/>
                  </a:lnTo>
                  <a:lnTo>
                    <a:pt x="10" y="29"/>
                  </a:lnTo>
                  <a:lnTo>
                    <a:pt x="8" y="31"/>
                  </a:lnTo>
                  <a:lnTo>
                    <a:pt x="7" y="32"/>
                  </a:lnTo>
                  <a:lnTo>
                    <a:pt x="6" y="32"/>
                  </a:lnTo>
                  <a:lnTo>
                    <a:pt x="5" y="31"/>
                  </a:lnTo>
                  <a:lnTo>
                    <a:pt x="2" y="27"/>
                  </a:lnTo>
                  <a:lnTo>
                    <a:pt x="1" y="23"/>
                  </a:lnTo>
                  <a:lnTo>
                    <a:pt x="0" y="16"/>
                  </a:lnTo>
                  <a:lnTo>
                    <a:pt x="3" y="18"/>
                  </a:lnTo>
                  <a:lnTo>
                    <a:pt x="1" y="14"/>
                  </a:lnTo>
                  <a:lnTo>
                    <a:pt x="3" y="16"/>
                  </a:lnTo>
                  <a:lnTo>
                    <a:pt x="3" y="10"/>
                  </a:lnTo>
                  <a:lnTo>
                    <a:pt x="3" y="7"/>
                  </a:lnTo>
                  <a:lnTo>
                    <a:pt x="4" y="9"/>
                  </a:lnTo>
                  <a:lnTo>
                    <a:pt x="4" y="7"/>
                  </a:lnTo>
                  <a:lnTo>
                    <a:pt x="3" y="5"/>
                  </a:lnTo>
                  <a:lnTo>
                    <a:pt x="3" y="2"/>
                  </a:lnTo>
                  <a:lnTo>
                    <a:pt x="4" y="3"/>
                  </a:lnTo>
                  <a:lnTo>
                    <a:pt x="4" y="0"/>
                  </a:lnTo>
                  <a:lnTo>
                    <a:pt x="5" y="2"/>
                  </a:lnTo>
                </a:path>
              </a:pathLst>
            </a:custGeom>
            <a:solidFill>
              <a:srgbClr val="006000"/>
            </a:solidFill>
            <a:ln w="9525">
              <a:noFill/>
              <a:round/>
              <a:headEnd/>
              <a:tailEnd/>
            </a:ln>
          </p:spPr>
          <p:txBody>
            <a:bodyPr/>
            <a:lstStyle/>
            <a:p>
              <a:pPr>
                <a:defRPr/>
              </a:pPr>
              <a:endParaRPr lang="en-US" dirty="0"/>
            </a:p>
          </p:txBody>
        </p:sp>
        <p:sp>
          <p:nvSpPr>
            <p:cNvPr id="705" name="Freeform 95"/>
            <p:cNvSpPr>
              <a:spLocks/>
            </p:cNvSpPr>
            <p:nvPr/>
          </p:nvSpPr>
          <p:spPr bwMode="auto">
            <a:xfrm>
              <a:off x="4466" y="3714"/>
              <a:ext cx="6" cy="21"/>
            </a:xfrm>
            <a:custGeom>
              <a:avLst/>
              <a:gdLst>
                <a:gd name="T0" fmla="*/ 0 w 6"/>
                <a:gd name="T1" fmla="*/ 3 h 21"/>
                <a:gd name="T2" fmla="*/ 2 w 6"/>
                <a:gd name="T3" fmla="*/ 7 h 21"/>
                <a:gd name="T4" fmla="*/ 2 w 6"/>
                <a:gd name="T5" fmla="*/ 16 h 21"/>
                <a:gd name="T6" fmla="*/ 2 w 6"/>
                <a:gd name="T7" fmla="*/ 20 h 21"/>
                <a:gd name="T8" fmla="*/ 3 w 6"/>
                <a:gd name="T9" fmla="*/ 20 h 21"/>
                <a:gd name="T10" fmla="*/ 3 w 6"/>
                <a:gd name="T11" fmla="*/ 16 h 21"/>
                <a:gd name="T12" fmla="*/ 3 w 6"/>
                <a:gd name="T13" fmla="*/ 7 h 21"/>
                <a:gd name="T14" fmla="*/ 3 w 6"/>
                <a:gd name="T15" fmla="*/ 4 h 21"/>
                <a:gd name="T16" fmla="*/ 5 w 6"/>
                <a:gd name="T17" fmla="*/ 3 h 21"/>
                <a:gd name="T18" fmla="*/ 5 w 6"/>
                <a:gd name="T19" fmla="*/ 2 h 21"/>
                <a:gd name="T20" fmla="*/ 2 w 6"/>
                <a:gd name="T21" fmla="*/ 5 h 21"/>
                <a:gd name="T22" fmla="*/ 3 w 6"/>
                <a:gd name="T23" fmla="*/ 0 h 21"/>
                <a:gd name="T24" fmla="*/ 2 w 6"/>
                <a:gd name="T25" fmla="*/ 0 h 21"/>
                <a:gd name="T26" fmla="*/ 2 w 6"/>
                <a:gd name="T27" fmla="*/ 7 h 21"/>
                <a:gd name="T28" fmla="*/ 0 w 6"/>
                <a:gd name="T29" fmla="*/ 4 h 21"/>
                <a:gd name="T30" fmla="*/ 0 w 6"/>
                <a:gd name="T31" fmla="*/ 3 h 21"/>
                <a:gd name="T32" fmla="*/ 0 w 6"/>
                <a:gd name="T33" fmla="*/ 3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21"/>
                <a:gd name="T53" fmla="*/ 6 w 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21">
                  <a:moveTo>
                    <a:pt x="0" y="3"/>
                  </a:moveTo>
                  <a:lnTo>
                    <a:pt x="2" y="7"/>
                  </a:lnTo>
                  <a:lnTo>
                    <a:pt x="2" y="16"/>
                  </a:lnTo>
                  <a:lnTo>
                    <a:pt x="2" y="20"/>
                  </a:lnTo>
                  <a:lnTo>
                    <a:pt x="3" y="20"/>
                  </a:lnTo>
                  <a:lnTo>
                    <a:pt x="3" y="16"/>
                  </a:lnTo>
                  <a:lnTo>
                    <a:pt x="3" y="7"/>
                  </a:lnTo>
                  <a:lnTo>
                    <a:pt x="3" y="4"/>
                  </a:lnTo>
                  <a:lnTo>
                    <a:pt x="5" y="3"/>
                  </a:lnTo>
                  <a:lnTo>
                    <a:pt x="5" y="2"/>
                  </a:lnTo>
                  <a:lnTo>
                    <a:pt x="2" y="5"/>
                  </a:lnTo>
                  <a:lnTo>
                    <a:pt x="3" y="0"/>
                  </a:lnTo>
                  <a:lnTo>
                    <a:pt x="2" y="0"/>
                  </a:lnTo>
                  <a:lnTo>
                    <a:pt x="2" y="7"/>
                  </a:lnTo>
                  <a:lnTo>
                    <a:pt x="0" y="4"/>
                  </a:lnTo>
                  <a:lnTo>
                    <a:pt x="0" y="3"/>
                  </a:lnTo>
                </a:path>
              </a:pathLst>
            </a:custGeom>
            <a:solidFill>
              <a:srgbClr val="600000"/>
            </a:solidFill>
            <a:ln w="9216">
              <a:solidFill>
                <a:srgbClr val="600000"/>
              </a:solidFill>
              <a:round/>
              <a:headEnd/>
              <a:tailEnd/>
            </a:ln>
          </p:spPr>
          <p:txBody>
            <a:bodyPr/>
            <a:lstStyle/>
            <a:p>
              <a:pPr>
                <a:defRPr/>
              </a:pPr>
              <a:endParaRPr lang="en-US" dirty="0"/>
            </a:p>
          </p:txBody>
        </p:sp>
        <p:sp>
          <p:nvSpPr>
            <p:cNvPr id="706" name="Freeform 96"/>
            <p:cNvSpPr>
              <a:spLocks/>
            </p:cNvSpPr>
            <p:nvPr/>
          </p:nvSpPr>
          <p:spPr bwMode="auto">
            <a:xfrm>
              <a:off x="4352" y="3708"/>
              <a:ext cx="59" cy="9"/>
            </a:xfrm>
            <a:custGeom>
              <a:avLst/>
              <a:gdLst>
                <a:gd name="T0" fmla="*/ 16 w 59"/>
                <a:gd name="T1" fmla="*/ 2 h 9"/>
                <a:gd name="T2" fmla="*/ 58 w 59"/>
                <a:gd name="T3" fmla="*/ 8 h 9"/>
                <a:gd name="T4" fmla="*/ 0 w 59"/>
                <a:gd name="T5" fmla="*/ 3 h 9"/>
                <a:gd name="T6" fmla="*/ 16 w 59"/>
                <a:gd name="T7" fmla="*/ 0 h 9"/>
                <a:gd name="T8" fmla="*/ 16 w 59"/>
                <a:gd name="T9" fmla="*/ 2 h 9"/>
                <a:gd name="T10" fmla="*/ 16 w 59"/>
                <a:gd name="T11" fmla="*/ 2 h 9"/>
                <a:gd name="T12" fmla="*/ 0 60000 65536"/>
                <a:gd name="T13" fmla="*/ 0 60000 65536"/>
                <a:gd name="T14" fmla="*/ 0 60000 65536"/>
                <a:gd name="T15" fmla="*/ 0 60000 65536"/>
                <a:gd name="T16" fmla="*/ 0 60000 65536"/>
                <a:gd name="T17" fmla="*/ 0 60000 65536"/>
                <a:gd name="T18" fmla="*/ 0 w 59"/>
                <a:gd name="T19" fmla="*/ 0 h 9"/>
                <a:gd name="T20" fmla="*/ 59 w 59"/>
                <a:gd name="T21" fmla="*/ 9 h 9"/>
              </a:gdLst>
              <a:ahLst/>
              <a:cxnLst>
                <a:cxn ang="T12">
                  <a:pos x="T0" y="T1"/>
                </a:cxn>
                <a:cxn ang="T13">
                  <a:pos x="T2" y="T3"/>
                </a:cxn>
                <a:cxn ang="T14">
                  <a:pos x="T4" y="T5"/>
                </a:cxn>
                <a:cxn ang="T15">
                  <a:pos x="T6" y="T7"/>
                </a:cxn>
                <a:cxn ang="T16">
                  <a:pos x="T8" y="T9"/>
                </a:cxn>
                <a:cxn ang="T17">
                  <a:pos x="T10" y="T11"/>
                </a:cxn>
              </a:cxnLst>
              <a:rect l="T18" t="T19" r="T20" b="T21"/>
              <a:pathLst>
                <a:path w="59" h="9">
                  <a:moveTo>
                    <a:pt x="16" y="2"/>
                  </a:moveTo>
                  <a:lnTo>
                    <a:pt x="58" y="8"/>
                  </a:lnTo>
                  <a:lnTo>
                    <a:pt x="0" y="3"/>
                  </a:lnTo>
                  <a:lnTo>
                    <a:pt x="16" y="0"/>
                  </a:lnTo>
                  <a:lnTo>
                    <a:pt x="16" y="2"/>
                  </a:lnTo>
                </a:path>
              </a:pathLst>
            </a:custGeom>
            <a:solidFill>
              <a:srgbClr val="5F5F5F"/>
            </a:solidFill>
            <a:ln w="9216">
              <a:solidFill>
                <a:srgbClr val="5F5F5F"/>
              </a:solidFill>
              <a:round/>
              <a:headEnd/>
              <a:tailEnd/>
            </a:ln>
          </p:spPr>
          <p:txBody>
            <a:bodyPr/>
            <a:lstStyle/>
            <a:p>
              <a:pPr>
                <a:defRPr/>
              </a:pPr>
              <a:endParaRPr lang="en-US" dirty="0"/>
            </a:p>
          </p:txBody>
        </p:sp>
        <p:sp>
          <p:nvSpPr>
            <p:cNvPr id="707" name="Freeform 97"/>
            <p:cNvSpPr>
              <a:spLocks/>
            </p:cNvSpPr>
            <p:nvPr/>
          </p:nvSpPr>
          <p:spPr bwMode="auto">
            <a:xfrm>
              <a:off x="4625" y="3655"/>
              <a:ext cx="11" cy="72"/>
            </a:xfrm>
            <a:custGeom>
              <a:avLst/>
              <a:gdLst>
                <a:gd name="T0" fmla="*/ 1 w 11"/>
                <a:gd name="T1" fmla="*/ 3 h 72"/>
                <a:gd name="T2" fmla="*/ 2 w 11"/>
                <a:gd name="T3" fmla="*/ 12 h 72"/>
                <a:gd name="T4" fmla="*/ 0 w 11"/>
                <a:gd name="T5" fmla="*/ 3 h 72"/>
                <a:gd name="T6" fmla="*/ 0 w 11"/>
                <a:gd name="T7" fmla="*/ 2 h 72"/>
                <a:gd name="T8" fmla="*/ 0 w 11"/>
                <a:gd name="T9" fmla="*/ 0 h 72"/>
                <a:gd name="T10" fmla="*/ 2 w 11"/>
                <a:gd name="T11" fmla="*/ 12 h 72"/>
                <a:gd name="T12" fmla="*/ 2 w 11"/>
                <a:gd name="T13" fmla="*/ 15 h 72"/>
                <a:gd name="T14" fmla="*/ 2 w 11"/>
                <a:gd name="T15" fmla="*/ 16 h 72"/>
                <a:gd name="T16" fmla="*/ 2 w 11"/>
                <a:gd name="T17" fmla="*/ 19 h 72"/>
                <a:gd name="T18" fmla="*/ 2 w 11"/>
                <a:gd name="T19" fmla="*/ 23 h 72"/>
                <a:gd name="T20" fmla="*/ 2 w 11"/>
                <a:gd name="T21" fmla="*/ 27 h 72"/>
                <a:gd name="T22" fmla="*/ 2 w 11"/>
                <a:gd name="T23" fmla="*/ 34 h 72"/>
                <a:gd name="T24" fmla="*/ 3 w 11"/>
                <a:gd name="T25" fmla="*/ 55 h 72"/>
                <a:gd name="T26" fmla="*/ 3 w 11"/>
                <a:gd name="T27" fmla="*/ 69 h 72"/>
                <a:gd name="T28" fmla="*/ 2 w 11"/>
                <a:gd name="T29" fmla="*/ 71 h 72"/>
                <a:gd name="T30" fmla="*/ 5 w 11"/>
                <a:gd name="T31" fmla="*/ 70 h 72"/>
                <a:gd name="T32" fmla="*/ 5 w 11"/>
                <a:gd name="T33" fmla="*/ 66 h 72"/>
                <a:gd name="T34" fmla="*/ 4 w 11"/>
                <a:gd name="T35" fmla="*/ 47 h 72"/>
                <a:gd name="T36" fmla="*/ 4 w 11"/>
                <a:gd name="T37" fmla="*/ 32 h 72"/>
                <a:gd name="T38" fmla="*/ 4 w 11"/>
                <a:gd name="T39" fmla="*/ 24 h 72"/>
                <a:gd name="T40" fmla="*/ 4 w 11"/>
                <a:gd name="T41" fmla="*/ 18 h 72"/>
                <a:gd name="T42" fmla="*/ 5 w 11"/>
                <a:gd name="T43" fmla="*/ 12 h 72"/>
                <a:gd name="T44" fmla="*/ 7 w 11"/>
                <a:gd name="T45" fmla="*/ 8 h 72"/>
                <a:gd name="T46" fmla="*/ 8 w 11"/>
                <a:gd name="T47" fmla="*/ 4 h 72"/>
                <a:gd name="T48" fmla="*/ 10 w 11"/>
                <a:gd name="T49" fmla="*/ 3 h 72"/>
                <a:gd name="T50" fmla="*/ 8 w 11"/>
                <a:gd name="T51" fmla="*/ 2 h 72"/>
                <a:gd name="T52" fmla="*/ 5 w 11"/>
                <a:gd name="T53" fmla="*/ 10 h 72"/>
                <a:gd name="T54" fmla="*/ 4 w 11"/>
                <a:gd name="T55" fmla="*/ 2 h 72"/>
                <a:gd name="T56" fmla="*/ 4 w 11"/>
                <a:gd name="T57" fmla="*/ 2 h 72"/>
                <a:gd name="T58" fmla="*/ 4 w 11"/>
                <a:gd name="T59" fmla="*/ 12 h 72"/>
                <a:gd name="T60" fmla="*/ 2 w 11"/>
                <a:gd name="T61" fmla="*/ 3 h 72"/>
                <a:gd name="T62" fmla="*/ 1 w 11"/>
                <a:gd name="T63" fmla="*/ 3 h 72"/>
                <a:gd name="T64" fmla="*/ 1 w 11"/>
                <a:gd name="T65" fmla="*/ 3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72"/>
                <a:gd name="T101" fmla="*/ 11 w 1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72">
                  <a:moveTo>
                    <a:pt x="1" y="3"/>
                  </a:moveTo>
                  <a:lnTo>
                    <a:pt x="2" y="12"/>
                  </a:lnTo>
                  <a:lnTo>
                    <a:pt x="0" y="3"/>
                  </a:lnTo>
                  <a:lnTo>
                    <a:pt x="0" y="2"/>
                  </a:lnTo>
                  <a:lnTo>
                    <a:pt x="0" y="0"/>
                  </a:lnTo>
                  <a:lnTo>
                    <a:pt x="2" y="12"/>
                  </a:lnTo>
                  <a:lnTo>
                    <a:pt x="2" y="15"/>
                  </a:lnTo>
                  <a:lnTo>
                    <a:pt x="2" y="16"/>
                  </a:lnTo>
                  <a:lnTo>
                    <a:pt x="2" y="19"/>
                  </a:lnTo>
                  <a:lnTo>
                    <a:pt x="2" y="23"/>
                  </a:lnTo>
                  <a:lnTo>
                    <a:pt x="2" y="27"/>
                  </a:lnTo>
                  <a:lnTo>
                    <a:pt x="2" y="34"/>
                  </a:lnTo>
                  <a:lnTo>
                    <a:pt x="3" y="55"/>
                  </a:lnTo>
                  <a:lnTo>
                    <a:pt x="3" y="69"/>
                  </a:lnTo>
                  <a:lnTo>
                    <a:pt x="2" y="71"/>
                  </a:lnTo>
                  <a:lnTo>
                    <a:pt x="5" y="70"/>
                  </a:lnTo>
                  <a:lnTo>
                    <a:pt x="5" y="66"/>
                  </a:lnTo>
                  <a:lnTo>
                    <a:pt x="4" y="47"/>
                  </a:lnTo>
                  <a:lnTo>
                    <a:pt x="4" y="32"/>
                  </a:lnTo>
                  <a:lnTo>
                    <a:pt x="4" y="24"/>
                  </a:lnTo>
                  <a:lnTo>
                    <a:pt x="4" y="18"/>
                  </a:lnTo>
                  <a:lnTo>
                    <a:pt x="5" y="12"/>
                  </a:lnTo>
                  <a:lnTo>
                    <a:pt x="7" y="8"/>
                  </a:lnTo>
                  <a:lnTo>
                    <a:pt x="8" y="4"/>
                  </a:lnTo>
                  <a:lnTo>
                    <a:pt x="10" y="3"/>
                  </a:lnTo>
                  <a:lnTo>
                    <a:pt x="8" y="2"/>
                  </a:lnTo>
                  <a:lnTo>
                    <a:pt x="5" y="10"/>
                  </a:lnTo>
                  <a:lnTo>
                    <a:pt x="4" y="2"/>
                  </a:lnTo>
                  <a:lnTo>
                    <a:pt x="4" y="12"/>
                  </a:lnTo>
                  <a:lnTo>
                    <a:pt x="2" y="3"/>
                  </a:lnTo>
                  <a:lnTo>
                    <a:pt x="1" y="3"/>
                  </a:lnTo>
                </a:path>
              </a:pathLst>
            </a:custGeom>
            <a:solidFill>
              <a:srgbClr val="600000"/>
            </a:solidFill>
            <a:ln w="9216">
              <a:solidFill>
                <a:srgbClr val="600000"/>
              </a:solidFill>
              <a:round/>
              <a:headEnd/>
              <a:tailEnd/>
            </a:ln>
          </p:spPr>
          <p:txBody>
            <a:bodyPr/>
            <a:lstStyle/>
            <a:p>
              <a:pPr>
                <a:defRPr/>
              </a:pPr>
              <a:endParaRPr lang="en-US" dirty="0"/>
            </a:p>
          </p:txBody>
        </p:sp>
        <p:sp>
          <p:nvSpPr>
            <p:cNvPr id="708" name="Freeform 98"/>
            <p:cNvSpPr>
              <a:spLocks/>
            </p:cNvSpPr>
            <p:nvPr/>
          </p:nvSpPr>
          <p:spPr bwMode="auto">
            <a:xfrm>
              <a:off x="4629" y="3670"/>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1"/>
                  </a:lnTo>
                  <a:lnTo>
                    <a:pt x="0" y="0"/>
                  </a:lnTo>
                  <a:lnTo>
                    <a:pt x="0" y="1"/>
                  </a:lnTo>
                </a:path>
              </a:pathLst>
            </a:custGeom>
            <a:solidFill>
              <a:srgbClr val="FFFFFF"/>
            </a:solidFill>
            <a:ln w="9216">
              <a:solidFill>
                <a:srgbClr val="000000"/>
              </a:solidFill>
              <a:round/>
              <a:headEnd/>
              <a:tailEnd/>
            </a:ln>
          </p:spPr>
          <p:txBody>
            <a:bodyPr/>
            <a:lstStyle/>
            <a:p>
              <a:pPr>
                <a:defRPr/>
              </a:pPr>
              <a:endParaRPr lang="en-US" dirty="0"/>
            </a:p>
          </p:txBody>
        </p:sp>
        <p:sp>
          <p:nvSpPr>
            <p:cNvPr id="709" name="Freeform 99"/>
            <p:cNvSpPr>
              <a:spLocks/>
            </p:cNvSpPr>
            <p:nvPr/>
          </p:nvSpPr>
          <p:spPr bwMode="auto">
            <a:xfrm>
              <a:off x="4618" y="3625"/>
              <a:ext cx="22" cy="40"/>
            </a:xfrm>
            <a:custGeom>
              <a:avLst/>
              <a:gdLst>
                <a:gd name="T0" fmla="*/ 11 w 22"/>
                <a:gd name="T1" fmla="*/ 38 h 40"/>
                <a:gd name="T2" fmla="*/ 12 w 22"/>
                <a:gd name="T3" fmla="*/ 38 h 40"/>
                <a:gd name="T4" fmla="*/ 12 w 22"/>
                <a:gd name="T5" fmla="*/ 39 h 40"/>
                <a:gd name="T6" fmla="*/ 17 w 22"/>
                <a:gd name="T7" fmla="*/ 38 h 40"/>
                <a:gd name="T8" fmla="*/ 17 w 22"/>
                <a:gd name="T9" fmla="*/ 38 h 40"/>
                <a:gd name="T10" fmla="*/ 17 w 22"/>
                <a:gd name="T11" fmla="*/ 34 h 40"/>
                <a:gd name="T12" fmla="*/ 17 w 22"/>
                <a:gd name="T13" fmla="*/ 33 h 40"/>
                <a:gd name="T14" fmla="*/ 17 w 22"/>
                <a:gd name="T15" fmla="*/ 32 h 40"/>
                <a:gd name="T16" fmla="*/ 17 w 22"/>
                <a:gd name="T17" fmla="*/ 33 h 40"/>
                <a:gd name="T18" fmla="*/ 17 w 22"/>
                <a:gd name="T19" fmla="*/ 31 h 40"/>
                <a:gd name="T20" fmla="*/ 17 w 22"/>
                <a:gd name="T21" fmla="*/ 30 h 40"/>
                <a:gd name="T22" fmla="*/ 15 w 22"/>
                <a:gd name="T23" fmla="*/ 29 h 40"/>
                <a:gd name="T24" fmla="*/ 16 w 22"/>
                <a:gd name="T25" fmla="*/ 28 h 40"/>
                <a:gd name="T26" fmla="*/ 15 w 22"/>
                <a:gd name="T27" fmla="*/ 28 h 40"/>
                <a:gd name="T28" fmla="*/ 17 w 22"/>
                <a:gd name="T29" fmla="*/ 27 h 40"/>
                <a:gd name="T30" fmla="*/ 17 w 22"/>
                <a:gd name="T31" fmla="*/ 25 h 40"/>
                <a:gd name="T32" fmla="*/ 21 w 22"/>
                <a:gd name="T33" fmla="*/ 17 h 40"/>
                <a:gd name="T34" fmla="*/ 19 w 22"/>
                <a:gd name="T35" fmla="*/ 20 h 40"/>
                <a:gd name="T36" fmla="*/ 18 w 22"/>
                <a:gd name="T37" fmla="*/ 19 h 40"/>
                <a:gd name="T38" fmla="*/ 19 w 22"/>
                <a:gd name="T39" fmla="*/ 15 h 40"/>
                <a:gd name="T40" fmla="*/ 17 w 22"/>
                <a:gd name="T41" fmla="*/ 15 h 40"/>
                <a:gd name="T42" fmla="*/ 18 w 22"/>
                <a:gd name="T43" fmla="*/ 11 h 40"/>
                <a:gd name="T44" fmla="*/ 18 w 22"/>
                <a:gd name="T45" fmla="*/ 10 h 40"/>
                <a:gd name="T46" fmla="*/ 19 w 22"/>
                <a:gd name="T47" fmla="*/ 6 h 40"/>
                <a:gd name="T48" fmla="*/ 17 w 22"/>
                <a:gd name="T49" fmla="*/ 6 h 40"/>
                <a:gd name="T50" fmla="*/ 17 w 22"/>
                <a:gd name="T51" fmla="*/ 4 h 40"/>
                <a:gd name="T52" fmla="*/ 12 w 22"/>
                <a:gd name="T53" fmla="*/ 4 h 40"/>
                <a:gd name="T54" fmla="*/ 12 w 22"/>
                <a:gd name="T55" fmla="*/ 4 h 40"/>
                <a:gd name="T56" fmla="*/ 9 w 22"/>
                <a:gd name="T57" fmla="*/ 1 h 40"/>
                <a:gd name="T58" fmla="*/ 9 w 22"/>
                <a:gd name="T59" fmla="*/ 2 h 40"/>
                <a:gd name="T60" fmla="*/ 9 w 22"/>
                <a:gd name="T61" fmla="*/ 4 h 40"/>
                <a:gd name="T62" fmla="*/ 8 w 22"/>
                <a:gd name="T63" fmla="*/ 4 h 40"/>
                <a:gd name="T64" fmla="*/ 7 w 22"/>
                <a:gd name="T65" fmla="*/ 2 h 40"/>
                <a:gd name="T66" fmla="*/ 5 w 22"/>
                <a:gd name="T67" fmla="*/ 3 h 40"/>
                <a:gd name="T68" fmla="*/ 5 w 22"/>
                <a:gd name="T69" fmla="*/ 2 h 40"/>
                <a:gd name="T70" fmla="*/ 3 w 22"/>
                <a:gd name="T71" fmla="*/ 1 h 40"/>
                <a:gd name="T72" fmla="*/ 1 w 22"/>
                <a:gd name="T73" fmla="*/ 4 h 40"/>
                <a:gd name="T74" fmla="*/ 0 w 22"/>
                <a:gd name="T75" fmla="*/ 8 h 40"/>
                <a:gd name="T76" fmla="*/ 2 w 22"/>
                <a:gd name="T77" fmla="*/ 9 h 40"/>
                <a:gd name="T78" fmla="*/ 7 w 22"/>
                <a:gd name="T79" fmla="*/ 10 h 40"/>
                <a:gd name="T80" fmla="*/ 5 w 22"/>
                <a:gd name="T81" fmla="*/ 11 h 40"/>
                <a:gd name="T82" fmla="*/ 3 w 22"/>
                <a:gd name="T83" fmla="*/ 11 h 40"/>
                <a:gd name="T84" fmla="*/ 0 w 22"/>
                <a:gd name="T85" fmla="*/ 11 h 40"/>
                <a:gd name="T86" fmla="*/ 1 w 22"/>
                <a:gd name="T87" fmla="*/ 16 h 40"/>
                <a:gd name="T88" fmla="*/ 5 w 22"/>
                <a:gd name="T89" fmla="*/ 16 h 40"/>
                <a:gd name="T90" fmla="*/ 7 w 22"/>
                <a:gd name="T91" fmla="*/ 17 h 40"/>
                <a:gd name="T92" fmla="*/ 7 w 22"/>
                <a:gd name="T93" fmla="*/ 19 h 40"/>
                <a:gd name="T94" fmla="*/ 7 w 22"/>
                <a:gd name="T95" fmla="*/ 19 h 40"/>
                <a:gd name="T96" fmla="*/ 3 w 22"/>
                <a:gd name="T97" fmla="*/ 19 h 40"/>
                <a:gd name="T98" fmla="*/ 3 w 22"/>
                <a:gd name="T99" fmla="*/ 23 h 40"/>
                <a:gd name="T100" fmla="*/ 5 w 22"/>
                <a:gd name="T101" fmla="*/ 23 h 40"/>
                <a:gd name="T102" fmla="*/ 3 w 22"/>
                <a:gd name="T103" fmla="*/ 24 h 40"/>
                <a:gd name="T104" fmla="*/ 5 w 22"/>
                <a:gd name="T105" fmla="*/ 24 h 40"/>
                <a:gd name="T106" fmla="*/ 2 w 22"/>
                <a:gd name="T107" fmla="*/ 26 h 40"/>
                <a:gd name="T108" fmla="*/ 2 w 22"/>
                <a:gd name="T109" fmla="*/ 29 h 40"/>
                <a:gd name="T110" fmla="*/ 5 w 22"/>
                <a:gd name="T111" fmla="*/ 30 h 40"/>
                <a:gd name="T112" fmla="*/ 4 w 22"/>
                <a:gd name="T113" fmla="*/ 31 h 40"/>
                <a:gd name="T114" fmla="*/ 2 w 22"/>
                <a:gd name="T115" fmla="*/ 33 h 40"/>
                <a:gd name="T116" fmla="*/ 0 w 22"/>
                <a:gd name="T117" fmla="*/ 38 h 40"/>
                <a:gd name="T118" fmla="*/ 3 w 22"/>
                <a:gd name="T119" fmla="*/ 38 h 40"/>
                <a:gd name="T120" fmla="*/ 5 w 22"/>
                <a:gd name="T121" fmla="*/ 39 h 40"/>
                <a:gd name="T122" fmla="*/ 7 w 22"/>
                <a:gd name="T123" fmla="*/ 39 h 40"/>
                <a:gd name="T124" fmla="*/ 9 w 22"/>
                <a:gd name="T125" fmla="*/ 38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
                <a:gd name="T190" fmla="*/ 0 h 40"/>
                <a:gd name="T191" fmla="*/ 22 w 22"/>
                <a:gd name="T192" fmla="*/ 40 h 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 h="40">
                  <a:moveTo>
                    <a:pt x="10" y="38"/>
                  </a:moveTo>
                  <a:lnTo>
                    <a:pt x="10" y="38"/>
                  </a:lnTo>
                  <a:lnTo>
                    <a:pt x="11" y="38"/>
                  </a:lnTo>
                  <a:lnTo>
                    <a:pt x="12" y="38"/>
                  </a:lnTo>
                  <a:lnTo>
                    <a:pt x="12" y="39"/>
                  </a:lnTo>
                  <a:lnTo>
                    <a:pt x="14" y="39"/>
                  </a:lnTo>
                  <a:lnTo>
                    <a:pt x="15" y="39"/>
                  </a:lnTo>
                  <a:lnTo>
                    <a:pt x="17" y="38"/>
                  </a:lnTo>
                  <a:lnTo>
                    <a:pt x="18" y="38"/>
                  </a:lnTo>
                  <a:lnTo>
                    <a:pt x="17" y="38"/>
                  </a:lnTo>
                  <a:lnTo>
                    <a:pt x="17" y="36"/>
                  </a:lnTo>
                  <a:lnTo>
                    <a:pt x="17" y="35"/>
                  </a:lnTo>
                  <a:lnTo>
                    <a:pt x="17" y="34"/>
                  </a:lnTo>
                  <a:lnTo>
                    <a:pt x="17" y="33"/>
                  </a:lnTo>
                  <a:lnTo>
                    <a:pt x="17" y="32"/>
                  </a:lnTo>
                  <a:lnTo>
                    <a:pt x="17" y="33"/>
                  </a:lnTo>
                  <a:lnTo>
                    <a:pt x="18" y="32"/>
                  </a:lnTo>
                  <a:lnTo>
                    <a:pt x="17" y="32"/>
                  </a:lnTo>
                  <a:lnTo>
                    <a:pt x="17" y="31"/>
                  </a:lnTo>
                  <a:lnTo>
                    <a:pt x="17" y="29"/>
                  </a:lnTo>
                  <a:lnTo>
                    <a:pt x="17" y="30"/>
                  </a:lnTo>
                  <a:lnTo>
                    <a:pt x="17" y="29"/>
                  </a:lnTo>
                  <a:lnTo>
                    <a:pt x="16" y="29"/>
                  </a:lnTo>
                  <a:lnTo>
                    <a:pt x="15" y="29"/>
                  </a:lnTo>
                  <a:lnTo>
                    <a:pt x="15" y="28"/>
                  </a:lnTo>
                  <a:lnTo>
                    <a:pt x="16" y="28"/>
                  </a:lnTo>
                  <a:lnTo>
                    <a:pt x="17" y="28"/>
                  </a:lnTo>
                  <a:lnTo>
                    <a:pt x="16" y="28"/>
                  </a:lnTo>
                  <a:lnTo>
                    <a:pt x="15" y="28"/>
                  </a:lnTo>
                  <a:lnTo>
                    <a:pt x="16" y="27"/>
                  </a:lnTo>
                  <a:lnTo>
                    <a:pt x="17" y="27"/>
                  </a:lnTo>
                  <a:lnTo>
                    <a:pt x="17" y="25"/>
                  </a:lnTo>
                  <a:lnTo>
                    <a:pt x="18" y="25"/>
                  </a:lnTo>
                  <a:lnTo>
                    <a:pt x="19" y="24"/>
                  </a:lnTo>
                  <a:lnTo>
                    <a:pt x="19" y="23"/>
                  </a:lnTo>
                  <a:lnTo>
                    <a:pt x="21" y="21"/>
                  </a:lnTo>
                  <a:lnTo>
                    <a:pt x="21" y="19"/>
                  </a:lnTo>
                  <a:lnTo>
                    <a:pt x="21" y="18"/>
                  </a:lnTo>
                  <a:lnTo>
                    <a:pt x="21" y="17"/>
                  </a:lnTo>
                  <a:lnTo>
                    <a:pt x="20" y="18"/>
                  </a:lnTo>
                  <a:lnTo>
                    <a:pt x="20" y="19"/>
                  </a:lnTo>
                  <a:lnTo>
                    <a:pt x="19" y="20"/>
                  </a:lnTo>
                  <a:lnTo>
                    <a:pt x="18" y="20"/>
                  </a:lnTo>
                  <a:lnTo>
                    <a:pt x="18" y="19"/>
                  </a:lnTo>
                  <a:lnTo>
                    <a:pt x="19" y="18"/>
                  </a:lnTo>
                  <a:lnTo>
                    <a:pt x="19" y="17"/>
                  </a:lnTo>
                  <a:lnTo>
                    <a:pt x="20" y="15"/>
                  </a:lnTo>
                  <a:lnTo>
                    <a:pt x="19" y="15"/>
                  </a:lnTo>
                  <a:lnTo>
                    <a:pt x="18" y="15"/>
                  </a:lnTo>
                  <a:lnTo>
                    <a:pt x="17" y="15"/>
                  </a:lnTo>
                  <a:lnTo>
                    <a:pt x="17" y="13"/>
                  </a:lnTo>
                  <a:lnTo>
                    <a:pt x="18" y="11"/>
                  </a:lnTo>
                  <a:lnTo>
                    <a:pt x="18" y="10"/>
                  </a:lnTo>
                  <a:lnTo>
                    <a:pt x="19" y="8"/>
                  </a:lnTo>
                  <a:lnTo>
                    <a:pt x="20" y="6"/>
                  </a:lnTo>
                  <a:lnTo>
                    <a:pt x="19" y="6"/>
                  </a:lnTo>
                  <a:lnTo>
                    <a:pt x="17" y="6"/>
                  </a:lnTo>
                  <a:lnTo>
                    <a:pt x="17" y="4"/>
                  </a:lnTo>
                  <a:lnTo>
                    <a:pt x="17" y="6"/>
                  </a:lnTo>
                  <a:lnTo>
                    <a:pt x="17" y="4"/>
                  </a:lnTo>
                  <a:lnTo>
                    <a:pt x="17" y="2"/>
                  </a:lnTo>
                  <a:lnTo>
                    <a:pt x="15" y="4"/>
                  </a:lnTo>
                  <a:lnTo>
                    <a:pt x="14" y="4"/>
                  </a:lnTo>
                  <a:lnTo>
                    <a:pt x="12" y="4"/>
                  </a:lnTo>
                  <a:lnTo>
                    <a:pt x="12" y="2"/>
                  </a:lnTo>
                  <a:lnTo>
                    <a:pt x="10" y="2"/>
                  </a:lnTo>
                  <a:lnTo>
                    <a:pt x="10" y="1"/>
                  </a:lnTo>
                  <a:lnTo>
                    <a:pt x="9" y="1"/>
                  </a:lnTo>
                  <a:lnTo>
                    <a:pt x="9" y="0"/>
                  </a:lnTo>
                  <a:lnTo>
                    <a:pt x="9" y="1"/>
                  </a:lnTo>
                  <a:lnTo>
                    <a:pt x="9" y="2"/>
                  </a:lnTo>
                  <a:lnTo>
                    <a:pt x="9" y="4"/>
                  </a:lnTo>
                  <a:lnTo>
                    <a:pt x="8" y="5"/>
                  </a:lnTo>
                  <a:lnTo>
                    <a:pt x="8" y="4"/>
                  </a:lnTo>
                  <a:lnTo>
                    <a:pt x="8" y="2"/>
                  </a:lnTo>
                  <a:lnTo>
                    <a:pt x="7" y="2"/>
                  </a:lnTo>
                  <a:lnTo>
                    <a:pt x="5" y="3"/>
                  </a:lnTo>
                  <a:lnTo>
                    <a:pt x="5" y="2"/>
                  </a:lnTo>
                  <a:lnTo>
                    <a:pt x="5" y="1"/>
                  </a:lnTo>
                  <a:lnTo>
                    <a:pt x="5" y="0"/>
                  </a:lnTo>
                  <a:lnTo>
                    <a:pt x="3" y="1"/>
                  </a:lnTo>
                  <a:lnTo>
                    <a:pt x="2" y="2"/>
                  </a:lnTo>
                  <a:lnTo>
                    <a:pt x="1" y="4"/>
                  </a:lnTo>
                  <a:lnTo>
                    <a:pt x="1" y="5"/>
                  </a:lnTo>
                  <a:lnTo>
                    <a:pt x="0" y="6"/>
                  </a:lnTo>
                  <a:lnTo>
                    <a:pt x="0" y="8"/>
                  </a:lnTo>
                  <a:lnTo>
                    <a:pt x="2" y="8"/>
                  </a:lnTo>
                  <a:lnTo>
                    <a:pt x="2" y="9"/>
                  </a:lnTo>
                  <a:lnTo>
                    <a:pt x="4" y="9"/>
                  </a:lnTo>
                  <a:lnTo>
                    <a:pt x="5" y="9"/>
                  </a:lnTo>
                  <a:lnTo>
                    <a:pt x="7" y="9"/>
                  </a:lnTo>
                  <a:lnTo>
                    <a:pt x="7" y="10"/>
                  </a:lnTo>
                  <a:lnTo>
                    <a:pt x="5" y="11"/>
                  </a:lnTo>
                  <a:lnTo>
                    <a:pt x="5" y="10"/>
                  </a:lnTo>
                  <a:lnTo>
                    <a:pt x="4" y="11"/>
                  </a:lnTo>
                  <a:lnTo>
                    <a:pt x="3" y="11"/>
                  </a:lnTo>
                  <a:lnTo>
                    <a:pt x="3" y="10"/>
                  </a:lnTo>
                  <a:lnTo>
                    <a:pt x="2" y="11"/>
                  </a:lnTo>
                  <a:lnTo>
                    <a:pt x="0" y="11"/>
                  </a:lnTo>
                  <a:lnTo>
                    <a:pt x="0" y="13"/>
                  </a:lnTo>
                  <a:lnTo>
                    <a:pt x="0" y="14"/>
                  </a:lnTo>
                  <a:lnTo>
                    <a:pt x="1" y="14"/>
                  </a:lnTo>
                  <a:lnTo>
                    <a:pt x="1" y="16"/>
                  </a:lnTo>
                  <a:lnTo>
                    <a:pt x="2" y="16"/>
                  </a:lnTo>
                  <a:lnTo>
                    <a:pt x="3" y="16"/>
                  </a:lnTo>
                  <a:lnTo>
                    <a:pt x="5" y="16"/>
                  </a:lnTo>
                  <a:lnTo>
                    <a:pt x="7" y="16"/>
                  </a:lnTo>
                  <a:lnTo>
                    <a:pt x="7" y="17"/>
                  </a:lnTo>
                  <a:lnTo>
                    <a:pt x="7" y="18"/>
                  </a:lnTo>
                  <a:lnTo>
                    <a:pt x="7" y="19"/>
                  </a:lnTo>
                  <a:lnTo>
                    <a:pt x="5" y="19"/>
                  </a:lnTo>
                  <a:lnTo>
                    <a:pt x="4" y="19"/>
                  </a:lnTo>
                  <a:lnTo>
                    <a:pt x="3" y="19"/>
                  </a:lnTo>
                  <a:lnTo>
                    <a:pt x="3" y="21"/>
                  </a:lnTo>
                  <a:lnTo>
                    <a:pt x="3" y="23"/>
                  </a:lnTo>
                  <a:lnTo>
                    <a:pt x="4" y="23"/>
                  </a:lnTo>
                  <a:lnTo>
                    <a:pt x="5" y="23"/>
                  </a:lnTo>
                  <a:lnTo>
                    <a:pt x="7" y="23"/>
                  </a:lnTo>
                  <a:lnTo>
                    <a:pt x="5" y="23"/>
                  </a:lnTo>
                  <a:lnTo>
                    <a:pt x="3" y="24"/>
                  </a:lnTo>
                  <a:lnTo>
                    <a:pt x="5" y="24"/>
                  </a:lnTo>
                  <a:lnTo>
                    <a:pt x="7" y="24"/>
                  </a:lnTo>
                  <a:lnTo>
                    <a:pt x="5" y="24"/>
                  </a:lnTo>
                  <a:lnTo>
                    <a:pt x="4" y="24"/>
                  </a:lnTo>
                  <a:lnTo>
                    <a:pt x="2" y="24"/>
                  </a:lnTo>
                  <a:lnTo>
                    <a:pt x="2" y="26"/>
                  </a:lnTo>
                  <a:lnTo>
                    <a:pt x="2" y="28"/>
                  </a:lnTo>
                  <a:lnTo>
                    <a:pt x="2" y="29"/>
                  </a:lnTo>
                  <a:lnTo>
                    <a:pt x="3" y="29"/>
                  </a:lnTo>
                  <a:lnTo>
                    <a:pt x="3" y="30"/>
                  </a:lnTo>
                  <a:lnTo>
                    <a:pt x="5" y="30"/>
                  </a:lnTo>
                  <a:lnTo>
                    <a:pt x="7" y="30"/>
                  </a:lnTo>
                  <a:lnTo>
                    <a:pt x="5" y="31"/>
                  </a:lnTo>
                  <a:lnTo>
                    <a:pt x="4" y="31"/>
                  </a:lnTo>
                  <a:lnTo>
                    <a:pt x="3" y="31"/>
                  </a:lnTo>
                  <a:lnTo>
                    <a:pt x="3" y="30"/>
                  </a:lnTo>
                  <a:lnTo>
                    <a:pt x="2" y="32"/>
                  </a:lnTo>
                  <a:lnTo>
                    <a:pt x="2" y="33"/>
                  </a:lnTo>
                  <a:lnTo>
                    <a:pt x="1" y="35"/>
                  </a:lnTo>
                  <a:lnTo>
                    <a:pt x="1" y="36"/>
                  </a:lnTo>
                  <a:lnTo>
                    <a:pt x="0" y="38"/>
                  </a:lnTo>
                  <a:lnTo>
                    <a:pt x="1" y="38"/>
                  </a:lnTo>
                  <a:lnTo>
                    <a:pt x="3" y="38"/>
                  </a:lnTo>
                  <a:lnTo>
                    <a:pt x="4" y="38"/>
                  </a:lnTo>
                  <a:lnTo>
                    <a:pt x="5" y="38"/>
                  </a:lnTo>
                  <a:lnTo>
                    <a:pt x="5" y="39"/>
                  </a:lnTo>
                  <a:lnTo>
                    <a:pt x="7" y="39"/>
                  </a:lnTo>
                  <a:lnTo>
                    <a:pt x="8" y="38"/>
                  </a:lnTo>
                  <a:lnTo>
                    <a:pt x="9" y="38"/>
                  </a:lnTo>
                  <a:lnTo>
                    <a:pt x="10" y="38"/>
                  </a:lnTo>
                </a:path>
              </a:pathLst>
            </a:custGeom>
            <a:solidFill>
              <a:srgbClr val="006000"/>
            </a:solidFill>
            <a:ln w="9525">
              <a:noFill/>
              <a:round/>
              <a:headEnd/>
              <a:tailEnd/>
            </a:ln>
          </p:spPr>
          <p:txBody>
            <a:bodyPr/>
            <a:lstStyle/>
            <a:p>
              <a:pPr>
                <a:defRPr/>
              </a:pPr>
              <a:endParaRPr lang="en-US" dirty="0"/>
            </a:p>
          </p:txBody>
        </p:sp>
        <p:sp>
          <p:nvSpPr>
            <p:cNvPr id="710" name="Freeform 100"/>
            <p:cNvSpPr>
              <a:spLocks/>
            </p:cNvSpPr>
            <p:nvPr/>
          </p:nvSpPr>
          <p:spPr bwMode="auto">
            <a:xfrm>
              <a:off x="4513" y="3671"/>
              <a:ext cx="115" cy="61"/>
            </a:xfrm>
            <a:custGeom>
              <a:avLst/>
              <a:gdLst>
                <a:gd name="T0" fmla="*/ 0 w 115"/>
                <a:gd name="T1" fmla="*/ 0 h 61"/>
                <a:gd name="T2" fmla="*/ 0 w 115"/>
                <a:gd name="T3" fmla="*/ 60 h 61"/>
                <a:gd name="T4" fmla="*/ 5 w 115"/>
                <a:gd name="T5" fmla="*/ 60 h 61"/>
                <a:gd name="T6" fmla="*/ 5 w 115"/>
                <a:gd name="T7" fmla="*/ 18 h 61"/>
                <a:gd name="T8" fmla="*/ 27 w 115"/>
                <a:gd name="T9" fmla="*/ 20 h 61"/>
                <a:gd name="T10" fmla="*/ 27 w 115"/>
                <a:gd name="T11" fmla="*/ 59 h 61"/>
                <a:gd name="T12" fmla="*/ 32 w 115"/>
                <a:gd name="T13" fmla="*/ 58 h 61"/>
                <a:gd name="T14" fmla="*/ 32 w 115"/>
                <a:gd name="T15" fmla="*/ 44 h 61"/>
                <a:gd name="T16" fmla="*/ 51 w 115"/>
                <a:gd name="T17" fmla="*/ 44 h 61"/>
                <a:gd name="T18" fmla="*/ 51 w 115"/>
                <a:gd name="T19" fmla="*/ 37 h 61"/>
                <a:gd name="T20" fmla="*/ 32 w 115"/>
                <a:gd name="T21" fmla="*/ 35 h 61"/>
                <a:gd name="T22" fmla="*/ 32 w 115"/>
                <a:gd name="T23" fmla="*/ 20 h 61"/>
                <a:gd name="T24" fmla="*/ 51 w 115"/>
                <a:gd name="T25" fmla="*/ 23 h 61"/>
                <a:gd name="T26" fmla="*/ 51 w 115"/>
                <a:gd name="T27" fmla="*/ 56 h 61"/>
                <a:gd name="T28" fmla="*/ 55 w 115"/>
                <a:gd name="T29" fmla="*/ 55 h 61"/>
                <a:gd name="T30" fmla="*/ 55 w 115"/>
                <a:gd name="T31" fmla="*/ 23 h 61"/>
                <a:gd name="T32" fmla="*/ 76 w 115"/>
                <a:gd name="T33" fmla="*/ 25 h 61"/>
                <a:gd name="T34" fmla="*/ 76 w 115"/>
                <a:gd name="T35" fmla="*/ 54 h 61"/>
                <a:gd name="T36" fmla="*/ 79 w 115"/>
                <a:gd name="T37" fmla="*/ 54 h 61"/>
                <a:gd name="T38" fmla="*/ 79 w 115"/>
                <a:gd name="T39" fmla="*/ 46 h 61"/>
                <a:gd name="T40" fmla="*/ 96 w 115"/>
                <a:gd name="T41" fmla="*/ 45 h 61"/>
                <a:gd name="T42" fmla="*/ 96 w 115"/>
                <a:gd name="T43" fmla="*/ 39 h 61"/>
                <a:gd name="T44" fmla="*/ 79 w 115"/>
                <a:gd name="T45" fmla="*/ 39 h 61"/>
                <a:gd name="T46" fmla="*/ 78 w 115"/>
                <a:gd name="T47" fmla="*/ 26 h 61"/>
                <a:gd name="T48" fmla="*/ 96 w 115"/>
                <a:gd name="T49" fmla="*/ 28 h 61"/>
                <a:gd name="T50" fmla="*/ 96 w 115"/>
                <a:gd name="T51" fmla="*/ 53 h 61"/>
                <a:gd name="T52" fmla="*/ 100 w 115"/>
                <a:gd name="T53" fmla="*/ 52 h 61"/>
                <a:gd name="T54" fmla="*/ 99 w 115"/>
                <a:gd name="T55" fmla="*/ 28 h 61"/>
                <a:gd name="T56" fmla="*/ 112 w 115"/>
                <a:gd name="T57" fmla="*/ 31 h 61"/>
                <a:gd name="T58" fmla="*/ 112 w 115"/>
                <a:gd name="T59" fmla="*/ 50 h 61"/>
                <a:gd name="T60" fmla="*/ 114 w 115"/>
                <a:gd name="T61" fmla="*/ 50 h 61"/>
                <a:gd name="T62" fmla="*/ 112 w 115"/>
                <a:gd name="T63" fmla="*/ 18 h 61"/>
                <a:gd name="T64" fmla="*/ 0 w 115"/>
                <a:gd name="T65" fmla="*/ 0 h 61"/>
                <a:gd name="T66" fmla="*/ 0 w 115"/>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61"/>
                <a:gd name="T104" fmla="*/ 115 w 115"/>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61">
                  <a:moveTo>
                    <a:pt x="0" y="0"/>
                  </a:moveTo>
                  <a:lnTo>
                    <a:pt x="0" y="60"/>
                  </a:lnTo>
                  <a:lnTo>
                    <a:pt x="5" y="60"/>
                  </a:lnTo>
                  <a:lnTo>
                    <a:pt x="5" y="18"/>
                  </a:lnTo>
                  <a:lnTo>
                    <a:pt x="27" y="20"/>
                  </a:lnTo>
                  <a:lnTo>
                    <a:pt x="27" y="59"/>
                  </a:lnTo>
                  <a:lnTo>
                    <a:pt x="32" y="58"/>
                  </a:lnTo>
                  <a:lnTo>
                    <a:pt x="32" y="44"/>
                  </a:lnTo>
                  <a:lnTo>
                    <a:pt x="51" y="44"/>
                  </a:lnTo>
                  <a:lnTo>
                    <a:pt x="51" y="37"/>
                  </a:lnTo>
                  <a:lnTo>
                    <a:pt x="32" y="35"/>
                  </a:lnTo>
                  <a:lnTo>
                    <a:pt x="32" y="20"/>
                  </a:lnTo>
                  <a:lnTo>
                    <a:pt x="51" y="23"/>
                  </a:lnTo>
                  <a:lnTo>
                    <a:pt x="51" y="56"/>
                  </a:lnTo>
                  <a:lnTo>
                    <a:pt x="55" y="55"/>
                  </a:lnTo>
                  <a:lnTo>
                    <a:pt x="55" y="23"/>
                  </a:lnTo>
                  <a:lnTo>
                    <a:pt x="76" y="25"/>
                  </a:lnTo>
                  <a:lnTo>
                    <a:pt x="76" y="54"/>
                  </a:lnTo>
                  <a:lnTo>
                    <a:pt x="79" y="54"/>
                  </a:lnTo>
                  <a:lnTo>
                    <a:pt x="79" y="46"/>
                  </a:lnTo>
                  <a:lnTo>
                    <a:pt x="96" y="45"/>
                  </a:lnTo>
                  <a:lnTo>
                    <a:pt x="96" y="39"/>
                  </a:lnTo>
                  <a:lnTo>
                    <a:pt x="79" y="39"/>
                  </a:lnTo>
                  <a:lnTo>
                    <a:pt x="78" y="26"/>
                  </a:lnTo>
                  <a:lnTo>
                    <a:pt x="96" y="28"/>
                  </a:lnTo>
                  <a:lnTo>
                    <a:pt x="96" y="53"/>
                  </a:lnTo>
                  <a:lnTo>
                    <a:pt x="100" y="52"/>
                  </a:lnTo>
                  <a:lnTo>
                    <a:pt x="99" y="28"/>
                  </a:lnTo>
                  <a:lnTo>
                    <a:pt x="112" y="31"/>
                  </a:lnTo>
                  <a:lnTo>
                    <a:pt x="112" y="50"/>
                  </a:lnTo>
                  <a:lnTo>
                    <a:pt x="114" y="50"/>
                  </a:lnTo>
                  <a:lnTo>
                    <a:pt x="112" y="18"/>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711" name="Freeform 101"/>
            <p:cNvSpPr>
              <a:spLocks/>
            </p:cNvSpPr>
            <p:nvPr/>
          </p:nvSpPr>
          <p:spPr bwMode="auto">
            <a:xfrm>
              <a:off x="4557" y="3729"/>
              <a:ext cx="28" cy="11"/>
            </a:xfrm>
            <a:custGeom>
              <a:avLst/>
              <a:gdLst>
                <a:gd name="T0" fmla="*/ 11 w 28"/>
                <a:gd name="T1" fmla="*/ 0 h 11"/>
                <a:gd name="T2" fmla="*/ 7 w 28"/>
                <a:gd name="T3" fmla="*/ 0 h 11"/>
                <a:gd name="T4" fmla="*/ 0 w 28"/>
                <a:gd name="T5" fmla="*/ 2 h 11"/>
                <a:gd name="T6" fmla="*/ 10 w 28"/>
                <a:gd name="T7" fmla="*/ 10 h 11"/>
                <a:gd name="T8" fmla="*/ 24 w 28"/>
                <a:gd name="T9" fmla="*/ 9 h 11"/>
                <a:gd name="T10" fmla="*/ 27 w 28"/>
                <a:gd name="T11" fmla="*/ 5 h 11"/>
                <a:gd name="T12" fmla="*/ 13 w 28"/>
                <a:gd name="T13" fmla="*/ 1 h 11"/>
                <a:gd name="T14" fmla="*/ 11 w 28"/>
                <a:gd name="T15" fmla="*/ 0 h 11"/>
                <a:gd name="T16" fmla="*/ 11 w 2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1"/>
                <a:gd name="T29" fmla="*/ 28 w 2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1">
                  <a:moveTo>
                    <a:pt x="11" y="0"/>
                  </a:moveTo>
                  <a:lnTo>
                    <a:pt x="7" y="0"/>
                  </a:lnTo>
                  <a:lnTo>
                    <a:pt x="0" y="2"/>
                  </a:lnTo>
                  <a:lnTo>
                    <a:pt x="10" y="10"/>
                  </a:lnTo>
                  <a:lnTo>
                    <a:pt x="24" y="9"/>
                  </a:lnTo>
                  <a:lnTo>
                    <a:pt x="27" y="5"/>
                  </a:lnTo>
                  <a:lnTo>
                    <a:pt x="13" y="1"/>
                  </a:lnTo>
                  <a:lnTo>
                    <a:pt x="11" y="0"/>
                  </a:lnTo>
                </a:path>
              </a:pathLst>
            </a:custGeom>
            <a:solidFill>
              <a:srgbClr val="808080"/>
            </a:solidFill>
            <a:ln w="9216">
              <a:solidFill>
                <a:srgbClr val="808080"/>
              </a:solidFill>
              <a:round/>
              <a:headEnd/>
              <a:tailEnd/>
            </a:ln>
          </p:spPr>
          <p:txBody>
            <a:bodyPr/>
            <a:lstStyle/>
            <a:p>
              <a:pPr>
                <a:defRPr/>
              </a:pPr>
              <a:endParaRPr lang="en-US" dirty="0"/>
            </a:p>
          </p:txBody>
        </p:sp>
        <p:sp>
          <p:nvSpPr>
            <p:cNvPr id="712" name="Freeform 102"/>
            <p:cNvSpPr>
              <a:spLocks/>
            </p:cNvSpPr>
            <p:nvPr/>
          </p:nvSpPr>
          <p:spPr bwMode="auto">
            <a:xfrm>
              <a:off x="4570" y="3719"/>
              <a:ext cx="6" cy="16"/>
            </a:xfrm>
            <a:custGeom>
              <a:avLst/>
              <a:gdLst>
                <a:gd name="T0" fmla="*/ 1 w 6"/>
                <a:gd name="T1" fmla="*/ 2 h 16"/>
                <a:gd name="T2" fmla="*/ 1 w 6"/>
                <a:gd name="T3" fmla="*/ 5 h 16"/>
                <a:gd name="T4" fmla="*/ 1 w 6"/>
                <a:gd name="T5" fmla="*/ 7 h 16"/>
                <a:gd name="T6" fmla="*/ 1 w 6"/>
                <a:gd name="T7" fmla="*/ 10 h 16"/>
                <a:gd name="T8" fmla="*/ 0 w 6"/>
                <a:gd name="T9" fmla="*/ 12 h 16"/>
                <a:gd name="T10" fmla="*/ 0 w 6"/>
                <a:gd name="T11" fmla="*/ 15 h 16"/>
                <a:gd name="T12" fmla="*/ 4 w 6"/>
                <a:gd name="T13" fmla="*/ 15 h 16"/>
                <a:gd name="T14" fmla="*/ 4 w 6"/>
                <a:gd name="T15" fmla="*/ 13 h 16"/>
                <a:gd name="T16" fmla="*/ 4 w 6"/>
                <a:gd name="T17" fmla="*/ 10 h 16"/>
                <a:gd name="T18" fmla="*/ 4 w 6"/>
                <a:gd name="T19" fmla="*/ 2 h 16"/>
                <a:gd name="T20" fmla="*/ 5 w 6"/>
                <a:gd name="T21" fmla="*/ 0 h 16"/>
                <a:gd name="T22" fmla="*/ 1 w 6"/>
                <a:gd name="T23" fmla="*/ 2 h 16"/>
                <a:gd name="T24" fmla="*/ 1 w 6"/>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6"/>
                <a:gd name="T41" fmla="*/ 6 w 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6">
                  <a:moveTo>
                    <a:pt x="1" y="2"/>
                  </a:moveTo>
                  <a:lnTo>
                    <a:pt x="1" y="5"/>
                  </a:lnTo>
                  <a:lnTo>
                    <a:pt x="1" y="7"/>
                  </a:lnTo>
                  <a:lnTo>
                    <a:pt x="1" y="10"/>
                  </a:lnTo>
                  <a:lnTo>
                    <a:pt x="0" y="12"/>
                  </a:lnTo>
                  <a:lnTo>
                    <a:pt x="0" y="15"/>
                  </a:lnTo>
                  <a:lnTo>
                    <a:pt x="4" y="15"/>
                  </a:lnTo>
                  <a:lnTo>
                    <a:pt x="4" y="13"/>
                  </a:lnTo>
                  <a:lnTo>
                    <a:pt x="4" y="10"/>
                  </a:lnTo>
                  <a:lnTo>
                    <a:pt x="4" y="2"/>
                  </a:lnTo>
                  <a:lnTo>
                    <a:pt x="5" y="0"/>
                  </a:lnTo>
                  <a:lnTo>
                    <a:pt x="1" y="2"/>
                  </a:lnTo>
                </a:path>
              </a:pathLst>
            </a:custGeom>
            <a:solidFill>
              <a:srgbClr val="600000"/>
            </a:solidFill>
            <a:ln w="9216">
              <a:solidFill>
                <a:srgbClr val="600000"/>
              </a:solidFill>
              <a:round/>
              <a:headEnd/>
              <a:tailEnd/>
            </a:ln>
          </p:spPr>
          <p:txBody>
            <a:bodyPr/>
            <a:lstStyle/>
            <a:p>
              <a:pPr>
                <a:defRPr/>
              </a:pPr>
              <a:endParaRPr lang="en-US" dirty="0"/>
            </a:p>
          </p:txBody>
        </p:sp>
        <p:sp>
          <p:nvSpPr>
            <p:cNvPr id="713" name="Freeform 103"/>
            <p:cNvSpPr>
              <a:spLocks/>
            </p:cNvSpPr>
            <p:nvPr/>
          </p:nvSpPr>
          <p:spPr bwMode="auto">
            <a:xfrm>
              <a:off x="4561" y="3680"/>
              <a:ext cx="26" cy="45"/>
            </a:xfrm>
            <a:custGeom>
              <a:avLst/>
              <a:gdLst>
                <a:gd name="T0" fmla="*/ 8 w 26"/>
                <a:gd name="T1" fmla="*/ 4 h 45"/>
                <a:gd name="T2" fmla="*/ 10 w 26"/>
                <a:gd name="T3" fmla="*/ 2 h 45"/>
                <a:gd name="T4" fmla="*/ 13 w 26"/>
                <a:gd name="T5" fmla="*/ 2 h 45"/>
                <a:gd name="T6" fmla="*/ 14 w 26"/>
                <a:gd name="T7" fmla="*/ 4 h 45"/>
                <a:gd name="T8" fmla="*/ 15 w 26"/>
                <a:gd name="T9" fmla="*/ 5 h 45"/>
                <a:gd name="T10" fmla="*/ 16 w 26"/>
                <a:gd name="T11" fmla="*/ 6 h 45"/>
                <a:gd name="T12" fmla="*/ 18 w 26"/>
                <a:gd name="T13" fmla="*/ 7 h 45"/>
                <a:gd name="T14" fmla="*/ 18 w 26"/>
                <a:gd name="T15" fmla="*/ 9 h 45"/>
                <a:gd name="T16" fmla="*/ 18 w 26"/>
                <a:gd name="T17" fmla="*/ 10 h 45"/>
                <a:gd name="T18" fmla="*/ 20 w 26"/>
                <a:gd name="T19" fmla="*/ 11 h 45"/>
                <a:gd name="T20" fmla="*/ 20 w 26"/>
                <a:gd name="T21" fmla="*/ 14 h 45"/>
                <a:gd name="T22" fmla="*/ 18 w 26"/>
                <a:gd name="T23" fmla="*/ 16 h 45"/>
                <a:gd name="T24" fmla="*/ 18 w 26"/>
                <a:gd name="T25" fmla="*/ 18 h 45"/>
                <a:gd name="T26" fmla="*/ 18 w 26"/>
                <a:gd name="T27" fmla="*/ 19 h 45"/>
                <a:gd name="T28" fmla="*/ 20 w 26"/>
                <a:gd name="T29" fmla="*/ 19 h 45"/>
                <a:gd name="T30" fmla="*/ 20 w 26"/>
                <a:gd name="T31" fmla="*/ 19 h 45"/>
                <a:gd name="T32" fmla="*/ 20 w 26"/>
                <a:gd name="T33" fmla="*/ 21 h 45"/>
                <a:gd name="T34" fmla="*/ 20 w 26"/>
                <a:gd name="T35" fmla="*/ 24 h 45"/>
                <a:gd name="T36" fmla="*/ 20 w 26"/>
                <a:gd name="T37" fmla="*/ 24 h 45"/>
                <a:gd name="T38" fmla="*/ 20 w 26"/>
                <a:gd name="T39" fmla="*/ 26 h 45"/>
                <a:gd name="T40" fmla="*/ 23 w 26"/>
                <a:gd name="T41" fmla="*/ 26 h 45"/>
                <a:gd name="T42" fmla="*/ 23 w 26"/>
                <a:gd name="T43" fmla="*/ 28 h 45"/>
                <a:gd name="T44" fmla="*/ 23 w 26"/>
                <a:gd name="T45" fmla="*/ 30 h 45"/>
                <a:gd name="T46" fmla="*/ 22 w 26"/>
                <a:gd name="T47" fmla="*/ 31 h 45"/>
                <a:gd name="T48" fmla="*/ 20 w 26"/>
                <a:gd name="T49" fmla="*/ 31 h 45"/>
                <a:gd name="T50" fmla="*/ 18 w 26"/>
                <a:gd name="T51" fmla="*/ 33 h 45"/>
                <a:gd name="T52" fmla="*/ 18 w 26"/>
                <a:gd name="T53" fmla="*/ 34 h 45"/>
                <a:gd name="T54" fmla="*/ 19 w 26"/>
                <a:gd name="T55" fmla="*/ 34 h 45"/>
                <a:gd name="T56" fmla="*/ 23 w 26"/>
                <a:gd name="T57" fmla="*/ 35 h 45"/>
                <a:gd name="T58" fmla="*/ 23 w 26"/>
                <a:gd name="T59" fmla="*/ 37 h 45"/>
                <a:gd name="T60" fmla="*/ 22 w 26"/>
                <a:gd name="T61" fmla="*/ 38 h 45"/>
                <a:gd name="T62" fmla="*/ 20 w 26"/>
                <a:gd name="T63" fmla="*/ 41 h 45"/>
                <a:gd name="T64" fmla="*/ 18 w 26"/>
                <a:gd name="T65" fmla="*/ 43 h 45"/>
                <a:gd name="T66" fmla="*/ 18 w 26"/>
                <a:gd name="T67" fmla="*/ 44 h 45"/>
                <a:gd name="T68" fmla="*/ 14 w 26"/>
                <a:gd name="T69" fmla="*/ 44 h 45"/>
                <a:gd name="T70" fmla="*/ 9 w 26"/>
                <a:gd name="T71" fmla="*/ 44 h 45"/>
                <a:gd name="T72" fmla="*/ 9 w 26"/>
                <a:gd name="T73" fmla="*/ 44 h 45"/>
                <a:gd name="T74" fmla="*/ 7 w 26"/>
                <a:gd name="T75" fmla="*/ 44 h 45"/>
                <a:gd name="T76" fmla="*/ 6 w 26"/>
                <a:gd name="T77" fmla="*/ 42 h 45"/>
                <a:gd name="T78" fmla="*/ 4 w 26"/>
                <a:gd name="T79" fmla="*/ 41 h 45"/>
                <a:gd name="T80" fmla="*/ 3 w 26"/>
                <a:gd name="T81" fmla="*/ 39 h 45"/>
                <a:gd name="T82" fmla="*/ 3 w 26"/>
                <a:gd name="T83" fmla="*/ 39 h 45"/>
                <a:gd name="T84" fmla="*/ 2 w 26"/>
                <a:gd name="T85" fmla="*/ 39 h 45"/>
                <a:gd name="T86" fmla="*/ 0 w 26"/>
                <a:gd name="T87" fmla="*/ 37 h 45"/>
                <a:gd name="T88" fmla="*/ 1 w 26"/>
                <a:gd name="T89" fmla="*/ 34 h 45"/>
                <a:gd name="T90" fmla="*/ 1 w 26"/>
                <a:gd name="T91" fmla="*/ 31 h 45"/>
                <a:gd name="T92" fmla="*/ 1 w 26"/>
                <a:gd name="T93" fmla="*/ 24 h 45"/>
                <a:gd name="T94" fmla="*/ 1 w 26"/>
                <a:gd name="T95" fmla="*/ 24 h 45"/>
                <a:gd name="T96" fmla="*/ 1 w 26"/>
                <a:gd name="T97" fmla="*/ 19 h 45"/>
                <a:gd name="T98" fmla="*/ 3 w 26"/>
                <a:gd name="T99" fmla="*/ 18 h 45"/>
                <a:gd name="T100" fmla="*/ 3 w 26"/>
                <a:gd name="T101" fmla="*/ 17 h 45"/>
                <a:gd name="T102" fmla="*/ 1 w 26"/>
                <a:gd name="T103" fmla="*/ 14 h 45"/>
                <a:gd name="T104" fmla="*/ 3 w 26"/>
                <a:gd name="T105" fmla="*/ 12 h 45"/>
                <a:gd name="T106" fmla="*/ 2 w 26"/>
                <a:gd name="T107" fmla="*/ 11 h 45"/>
                <a:gd name="T108" fmla="*/ 3 w 26"/>
                <a:gd name="T109" fmla="*/ 9 h 45"/>
                <a:gd name="T110" fmla="*/ 4 w 26"/>
                <a:gd name="T111" fmla="*/ 9 h 45"/>
                <a:gd name="T112" fmla="*/ 6 w 26"/>
                <a:gd name="T113" fmla="*/ 5 h 45"/>
                <a:gd name="T114" fmla="*/ 6 w 26"/>
                <a:gd name="T115" fmla="*/ 5 h 45"/>
                <a:gd name="T116" fmla="*/ 6 w 26"/>
                <a:gd name="T117" fmla="*/ 5 h 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
                <a:gd name="T178" fmla="*/ 0 h 45"/>
                <a:gd name="T179" fmla="*/ 26 w 26"/>
                <a:gd name="T180" fmla="*/ 45 h 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 h="45">
                  <a:moveTo>
                    <a:pt x="7" y="4"/>
                  </a:moveTo>
                  <a:lnTo>
                    <a:pt x="7" y="4"/>
                  </a:lnTo>
                  <a:lnTo>
                    <a:pt x="8" y="4"/>
                  </a:lnTo>
                  <a:lnTo>
                    <a:pt x="9" y="3"/>
                  </a:lnTo>
                  <a:lnTo>
                    <a:pt x="10" y="2"/>
                  </a:lnTo>
                  <a:lnTo>
                    <a:pt x="11" y="2"/>
                  </a:lnTo>
                  <a:lnTo>
                    <a:pt x="13" y="0"/>
                  </a:lnTo>
                  <a:lnTo>
                    <a:pt x="13" y="2"/>
                  </a:lnTo>
                  <a:lnTo>
                    <a:pt x="13" y="3"/>
                  </a:lnTo>
                  <a:lnTo>
                    <a:pt x="14" y="3"/>
                  </a:lnTo>
                  <a:lnTo>
                    <a:pt x="14" y="4"/>
                  </a:lnTo>
                  <a:lnTo>
                    <a:pt x="14" y="5"/>
                  </a:lnTo>
                  <a:lnTo>
                    <a:pt x="15" y="5"/>
                  </a:lnTo>
                  <a:lnTo>
                    <a:pt x="15" y="6"/>
                  </a:lnTo>
                  <a:lnTo>
                    <a:pt x="16" y="6"/>
                  </a:lnTo>
                  <a:lnTo>
                    <a:pt x="18" y="6"/>
                  </a:lnTo>
                  <a:lnTo>
                    <a:pt x="18" y="7"/>
                  </a:lnTo>
                  <a:lnTo>
                    <a:pt x="19" y="6"/>
                  </a:lnTo>
                  <a:lnTo>
                    <a:pt x="18" y="8"/>
                  </a:lnTo>
                  <a:lnTo>
                    <a:pt x="18" y="9"/>
                  </a:lnTo>
                  <a:lnTo>
                    <a:pt x="18" y="10"/>
                  </a:lnTo>
                  <a:lnTo>
                    <a:pt x="20" y="9"/>
                  </a:lnTo>
                  <a:lnTo>
                    <a:pt x="20" y="11"/>
                  </a:lnTo>
                  <a:lnTo>
                    <a:pt x="20" y="12"/>
                  </a:lnTo>
                  <a:lnTo>
                    <a:pt x="20" y="14"/>
                  </a:lnTo>
                  <a:lnTo>
                    <a:pt x="18" y="15"/>
                  </a:lnTo>
                  <a:lnTo>
                    <a:pt x="18" y="16"/>
                  </a:lnTo>
                  <a:lnTo>
                    <a:pt x="18" y="18"/>
                  </a:lnTo>
                  <a:lnTo>
                    <a:pt x="18" y="19"/>
                  </a:lnTo>
                  <a:lnTo>
                    <a:pt x="20" y="19"/>
                  </a:lnTo>
                  <a:lnTo>
                    <a:pt x="20" y="20"/>
                  </a:lnTo>
                  <a:lnTo>
                    <a:pt x="20" y="21"/>
                  </a:lnTo>
                  <a:lnTo>
                    <a:pt x="20" y="22"/>
                  </a:lnTo>
                  <a:lnTo>
                    <a:pt x="20" y="23"/>
                  </a:lnTo>
                  <a:lnTo>
                    <a:pt x="20" y="24"/>
                  </a:lnTo>
                  <a:lnTo>
                    <a:pt x="20" y="26"/>
                  </a:lnTo>
                  <a:lnTo>
                    <a:pt x="21" y="26"/>
                  </a:lnTo>
                  <a:lnTo>
                    <a:pt x="22" y="26"/>
                  </a:lnTo>
                  <a:lnTo>
                    <a:pt x="23" y="26"/>
                  </a:lnTo>
                  <a:lnTo>
                    <a:pt x="23" y="27"/>
                  </a:lnTo>
                  <a:lnTo>
                    <a:pt x="23" y="28"/>
                  </a:lnTo>
                  <a:lnTo>
                    <a:pt x="25" y="28"/>
                  </a:lnTo>
                  <a:lnTo>
                    <a:pt x="23" y="29"/>
                  </a:lnTo>
                  <a:lnTo>
                    <a:pt x="23" y="30"/>
                  </a:lnTo>
                  <a:lnTo>
                    <a:pt x="22" y="31"/>
                  </a:lnTo>
                  <a:lnTo>
                    <a:pt x="20" y="31"/>
                  </a:lnTo>
                  <a:lnTo>
                    <a:pt x="19" y="31"/>
                  </a:lnTo>
                  <a:lnTo>
                    <a:pt x="18" y="33"/>
                  </a:lnTo>
                  <a:lnTo>
                    <a:pt x="18" y="34"/>
                  </a:lnTo>
                  <a:lnTo>
                    <a:pt x="19" y="34"/>
                  </a:lnTo>
                  <a:lnTo>
                    <a:pt x="20" y="34"/>
                  </a:lnTo>
                  <a:lnTo>
                    <a:pt x="22" y="34"/>
                  </a:lnTo>
                  <a:lnTo>
                    <a:pt x="22" y="35"/>
                  </a:lnTo>
                  <a:lnTo>
                    <a:pt x="23" y="35"/>
                  </a:lnTo>
                  <a:lnTo>
                    <a:pt x="25" y="35"/>
                  </a:lnTo>
                  <a:lnTo>
                    <a:pt x="23" y="37"/>
                  </a:lnTo>
                  <a:lnTo>
                    <a:pt x="22" y="38"/>
                  </a:lnTo>
                  <a:lnTo>
                    <a:pt x="22" y="39"/>
                  </a:lnTo>
                  <a:lnTo>
                    <a:pt x="20" y="41"/>
                  </a:lnTo>
                  <a:lnTo>
                    <a:pt x="19" y="42"/>
                  </a:lnTo>
                  <a:lnTo>
                    <a:pt x="18" y="43"/>
                  </a:lnTo>
                  <a:lnTo>
                    <a:pt x="18" y="44"/>
                  </a:lnTo>
                  <a:lnTo>
                    <a:pt x="16" y="44"/>
                  </a:lnTo>
                  <a:lnTo>
                    <a:pt x="14" y="44"/>
                  </a:lnTo>
                  <a:lnTo>
                    <a:pt x="12" y="44"/>
                  </a:lnTo>
                  <a:lnTo>
                    <a:pt x="11" y="44"/>
                  </a:lnTo>
                  <a:lnTo>
                    <a:pt x="9" y="44"/>
                  </a:lnTo>
                  <a:lnTo>
                    <a:pt x="7" y="44"/>
                  </a:lnTo>
                  <a:lnTo>
                    <a:pt x="7" y="43"/>
                  </a:lnTo>
                  <a:lnTo>
                    <a:pt x="6" y="43"/>
                  </a:lnTo>
                  <a:lnTo>
                    <a:pt x="6" y="42"/>
                  </a:lnTo>
                  <a:lnTo>
                    <a:pt x="6" y="41"/>
                  </a:lnTo>
                  <a:lnTo>
                    <a:pt x="4" y="41"/>
                  </a:lnTo>
                  <a:lnTo>
                    <a:pt x="3" y="41"/>
                  </a:lnTo>
                  <a:lnTo>
                    <a:pt x="3" y="39"/>
                  </a:lnTo>
                  <a:lnTo>
                    <a:pt x="4" y="39"/>
                  </a:lnTo>
                  <a:lnTo>
                    <a:pt x="6" y="39"/>
                  </a:lnTo>
                  <a:lnTo>
                    <a:pt x="3" y="39"/>
                  </a:lnTo>
                  <a:lnTo>
                    <a:pt x="2" y="39"/>
                  </a:lnTo>
                  <a:lnTo>
                    <a:pt x="1" y="39"/>
                  </a:lnTo>
                  <a:lnTo>
                    <a:pt x="1" y="37"/>
                  </a:lnTo>
                  <a:lnTo>
                    <a:pt x="0" y="37"/>
                  </a:lnTo>
                  <a:lnTo>
                    <a:pt x="0" y="36"/>
                  </a:lnTo>
                  <a:lnTo>
                    <a:pt x="0" y="34"/>
                  </a:lnTo>
                  <a:lnTo>
                    <a:pt x="1" y="34"/>
                  </a:lnTo>
                  <a:lnTo>
                    <a:pt x="2" y="33"/>
                  </a:lnTo>
                  <a:lnTo>
                    <a:pt x="1" y="33"/>
                  </a:lnTo>
                  <a:lnTo>
                    <a:pt x="1" y="31"/>
                  </a:lnTo>
                  <a:lnTo>
                    <a:pt x="1" y="29"/>
                  </a:lnTo>
                  <a:lnTo>
                    <a:pt x="0" y="29"/>
                  </a:lnTo>
                  <a:lnTo>
                    <a:pt x="0" y="27"/>
                  </a:lnTo>
                  <a:lnTo>
                    <a:pt x="0" y="26"/>
                  </a:lnTo>
                  <a:lnTo>
                    <a:pt x="1" y="24"/>
                  </a:lnTo>
                  <a:lnTo>
                    <a:pt x="3" y="24"/>
                  </a:lnTo>
                  <a:lnTo>
                    <a:pt x="2" y="24"/>
                  </a:lnTo>
                  <a:lnTo>
                    <a:pt x="2" y="22"/>
                  </a:lnTo>
                  <a:lnTo>
                    <a:pt x="2" y="21"/>
                  </a:lnTo>
                  <a:lnTo>
                    <a:pt x="1" y="21"/>
                  </a:lnTo>
                  <a:lnTo>
                    <a:pt x="1" y="19"/>
                  </a:lnTo>
                  <a:lnTo>
                    <a:pt x="1" y="17"/>
                  </a:lnTo>
                  <a:lnTo>
                    <a:pt x="1" y="18"/>
                  </a:lnTo>
                  <a:lnTo>
                    <a:pt x="3" y="18"/>
                  </a:lnTo>
                  <a:lnTo>
                    <a:pt x="4" y="18"/>
                  </a:lnTo>
                  <a:lnTo>
                    <a:pt x="6" y="17"/>
                  </a:lnTo>
                  <a:lnTo>
                    <a:pt x="4" y="17"/>
                  </a:lnTo>
                  <a:lnTo>
                    <a:pt x="3" y="17"/>
                  </a:lnTo>
                  <a:lnTo>
                    <a:pt x="3" y="16"/>
                  </a:lnTo>
                  <a:lnTo>
                    <a:pt x="2" y="16"/>
                  </a:lnTo>
                  <a:lnTo>
                    <a:pt x="2" y="15"/>
                  </a:lnTo>
                  <a:lnTo>
                    <a:pt x="2" y="14"/>
                  </a:lnTo>
                  <a:lnTo>
                    <a:pt x="1" y="14"/>
                  </a:lnTo>
                  <a:lnTo>
                    <a:pt x="2" y="13"/>
                  </a:lnTo>
                  <a:lnTo>
                    <a:pt x="3" y="12"/>
                  </a:lnTo>
                  <a:lnTo>
                    <a:pt x="2" y="12"/>
                  </a:lnTo>
                  <a:lnTo>
                    <a:pt x="2" y="11"/>
                  </a:lnTo>
                  <a:lnTo>
                    <a:pt x="2" y="9"/>
                  </a:lnTo>
                  <a:lnTo>
                    <a:pt x="3" y="9"/>
                  </a:lnTo>
                  <a:lnTo>
                    <a:pt x="4" y="9"/>
                  </a:lnTo>
                  <a:lnTo>
                    <a:pt x="6" y="9"/>
                  </a:lnTo>
                  <a:lnTo>
                    <a:pt x="4" y="9"/>
                  </a:lnTo>
                  <a:lnTo>
                    <a:pt x="4" y="7"/>
                  </a:lnTo>
                  <a:lnTo>
                    <a:pt x="4" y="6"/>
                  </a:lnTo>
                  <a:lnTo>
                    <a:pt x="6" y="5"/>
                  </a:lnTo>
                  <a:lnTo>
                    <a:pt x="7" y="4"/>
                  </a:lnTo>
                </a:path>
              </a:pathLst>
            </a:custGeom>
            <a:solidFill>
              <a:srgbClr val="006000"/>
            </a:solidFill>
            <a:ln w="9525">
              <a:noFill/>
              <a:round/>
              <a:headEnd/>
              <a:tailEnd/>
            </a:ln>
          </p:spPr>
          <p:txBody>
            <a:bodyPr/>
            <a:lstStyle/>
            <a:p>
              <a:pPr>
                <a:defRPr/>
              </a:pPr>
              <a:endParaRPr lang="en-US" dirty="0"/>
            </a:p>
          </p:txBody>
        </p:sp>
        <p:sp>
          <p:nvSpPr>
            <p:cNvPr id="714" name="Freeform 104"/>
            <p:cNvSpPr>
              <a:spLocks/>
            </p:cNvSpPr>
            <p:nvPr/>
          </p:nvSpPr>
          <p:spPr bwMode="auto">
            <a:xfrm>
              <a:off x="4503" y="3732"/>
              <a:ext cx="23" cy="11"/>
            </a:xfrm>
            <a:custGeom>
              <a:avLst/>
              <a:gdLst>
                <a:gd name="T0" fmla="*/ 9 w 23"/>
                <a:gd name="T1" fmla="*/ 0 h 11"/>
                <a:gd name="T2" fmla="*/ 7 w 23"/>
                <a:gd name="T3" fmla="*/ 0 h 11"/>
                <a:gd name="T4" fmla="*/ 0 w 23"/>
                <a:gd name="T5" fmla="*/ 3 h 11"/>
                <a:gd name="T6" fmla="*/ 7 w 23"/>
                <a:gd name="T7" fmla="*/ 9 h 11"/>
                <a:gd name="T8" fmla="*/ 20 w 23"/>
                <a:gd name="T9" fmla="*/ 10 h 11"/>
                <a:gd name="T10" fmla="*/ 22 w 23"/>
                <a:gd name="T11" fmla="*/ 6 h 11"/>
                <a:gd name="T12" fmla="*/ 11 w 23"/>
                <a:gd name="T13" fmla="*/ 2 h 11"/>
                <a:gd name="T14" fmla="*/ 9 w 23"/>
                <a:gd name="T15" fmla="*/ 0 h 11"/>
                <a:gd name="T16" fmla="*/ 9 w 23"/>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1"/>
                <a:gd name="T29" fmla="*/ 23 w 2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1">
                  <a:moveTo>
                    <a:pt x="9" y="0"/>
                  </a:moveTo>
                  <a:lnTo>
                    <a:pt x="7" y="0"/>
                  </a:lnTo>
                  <a:lnTo>
                    <a:pt x="0" y="3"/>
                  </a:lnTo>
                  <a:lnTo>
                    <a:pt x="7" y="9"/>
                  </a:lnTo>
                  <a:lnTo>
                    <a:pt x="20" y="10"/>
                  </a:lnTo>
                  <a:lnTo>
                    <a:pt x="22" y="6"/>
                  </a:lnTo>
                  <a:lnTo>
                    <a:pt x="11" y="2"/>
                  </a:lnTo>
                  <a:lnTo>
                    <a:pt x="9" y="0"/>
                  </a:lnTo>
                </a:path>
              </a:pathLst>
            </a:custGeom>
            <a:solidFill>
              <a:srgbClr val="808080"/>
            </a:solidFill>
            <a:ln w="9216">
              <a:solidFill>
                <a:srgbClr val="808080"/>
              </a:solidFill>
              <a:round/>
              <a:headEnd/>
              <a:tailEnd/>
            </a:ln>
          </p:spPr>
          <p:txBody>
            <a:bodyPr/>
            <a:lstStyle/>
            <a:p>
              <a:pPr>
                <a:defRPr/>
              </a:pPr>
              <a:endParaRPr lang="en-US" dirty="0"/>
            </a:p>
          </p:txBody>
        </p:sp>
        <p:sp>
          <p:nvSpPr>
            <p:cNvPr id="715" name="Freeform 105"/>
            <p:cNvSpPr>
              <a:spLocks/>
            </p:cNvSpPr>
            <p:nvPr/>
          </p:nvSpPr>
          <p:spPr bwMode="auto">
            <a:xfrm>
              <a:off x="4502" y="3732"/>
              <a:ext cx="22" cy="13"/>
            </a:xfrm>
            <a:custGeom>
              <a:avLst/>
              <a:gdLst>
                <a:gd name="T0" fmla="*/ 8 w 22"/>
                <a:gd name="T1" fmla="*/ 0 h 13"/>
                <a:gd name="T2" fmla="*/ 4 w 22"/>
                <a:gd name="T3" fmla="*/ 2 h 13"/>
                <a:gd name="T4" fmla="*/ 0 w 22"/>
                <a:gd name="T5" fmla="*/ 7 h 13"/>
                <a:gd name="T6" fmla="*/ 5 w 22"/>
                <a:gd name="T7" fmla="*/ 12 h 13"/>
                <a:gd name="T8" fmla="*/ 20 w 22"/>
                <a:gd name="T9" fmla="*/ 12 h 13"/>
                <a:gd name="T10" fmla="*/ 21 w 22"/>
                <a:gd name="T11" fmla="*/ 6 h 13"/>
                <a:gd name="T12" fmla="*/ 17 w 22"/>
                <a:gd name="T13" fmla="*/ 2 h 13"/>
                <a:gd name="T14" fmla="*/ 8 w 22"/>
                <a:gd name="T15" fmla="*/ 0 h 13"/>
                <a:gd name="T16" fmla="*/ 8 w 2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3"/>
                <a:gd name="T29" fmla="*/ 22 w 2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3">
                  <a:moveTo>
                    <a:pt x="8" y="0"/>
                  </a:moveTo>
                  <a:lnTo>
                    <a:pt x="4" y="2"/>
                  </a:lnTo>
                  <a:lnTo>
                    <a:pt x="0" y="7"/>
                  </a:lnTo>
                  <a:lnTo>
                    <a:pt x="5" y="12"/>
                  </a:lnTo>
                  <a:lnTo>
                    <a:pt x="20" y="12"/>
                  </a:lnTo>
                  <a:lnTo>
                    <a:pt x="21" y="6"/>
                  </a:lnTo>
                  <a:lnTo>
                    <a:pt x="17" y="2"/>
                  </a:lnTo>
                  <a:lnTo>
                    <a:pt x="8" y="0"/>
                  </a:lnTo>
                </a:path>
              </a:pathLst>
            </a:custGeom>
            <a:solidFill>
              <a:srgbClr val="808080"/>
            </a:solidFill>
            <a:ln w="9216">
              <a:solidFill>
                <a:srgbClr val="808080"/>
              </a:solidFill>
              <a:round/>
              <a:headEnd/>
              <a:tailEnd/>
            </a:ln>
          </p:spPr>
          <p:txBody>
            <a:bodyPr/>
            <a:lstStyle/>
            <a:p>
              <a:pPr>
                <a:defRPr/>
              </a:pPr>
              <a:endParaRPr lang="en-US" dirty="0"/>
            </a:p>
          </p:txBody>
        </p:sp>
        <p:sp>
          <p:nvSpPr>
            <p:cNvPr id="716" name="Freeform 106"/>
            <p:cNvSpPr>
              <a:spLocks/>
            </p:cNvSpPr>
            <p:nvPr/>
          </p:nvSpPr>
          <p:spPr bwMode="auto">
            <a:xfrm>
              <a:off x="4510" y="3697"/>
              <a:ext cx="14" cy="42"/>
            </a:xfrm>
            <a:custGeom>
              <a:avLst/>
              <a:gdLst>
                <a:gd name="T0" fmla="*/ 7 w 14"/>
                <a:gd name="T1" fmla="*/ 7 h 42"/>
                <a:gd name="T2" fmla="*/ 5 w 14"/>
                <a:gd name="T3" fmla="*/ 16 h 42"/>
                <a:gd name="T4" fmla="*/ 4 w 14"/>
                <a:gd name="T5" fmla="*/ 14 h 42"/>
                <a:gd name="T6" fmla="*/ 2 w 14"/>
                <a:gd name="T7" fmla="*/ 8 h 42"/>
                <a:gd name="T8" fmla="*/ 0 w 14"/>
                <a:gd name="T9" fmla="*/ 7 h 42"/>
                <a:gd name="T10" fmla="*/ 4 w 14"/>
                <a:gd name="T11" fmla="*/ 14 h 42"/>
                <a:gd name="T12" fmla="*/ 4 w 14"/>
                <a:gd name="T13" fmla="*/ 19 h 42"/>
                <a:gd name="T14" fmla="*/ 4 w 14"/>
                <a:gd name="T15" fmla="*/ 27 h 42"/>
                <a:gd name="T16" fmla="*/ 4 w 14"/>
                <a:gd name="T17" fmla="*/ 34 h 42"/>
                <a:gd name="T18" fmla="*/ 4 w 14"/>
                <a:gd name="T19" fmla="*/ 37 h 42"/>
                <a:gd name="T20" fmla="*/ 3 w 14"/>
                <a:gd name="T21" fmla="*/ 41 h 42"/>
                <a:gd name="T22" fmla="*/ 7 w 14"/>
                <a:gd name="T23" fmla="*/ 41 h 42"/>
                <a:gd name="T24" fmla="*/ 7 w 14"/>
                <a:gd name="T25" fmla="*/ 38 h 42"/>
                <a:gd name="T26" fmla="*/ 7 w 14"/>
                <a:gd name="T27" fmla="*/ 26 h 42"/>
                <a:gd name="T28" fmla="*/ 7 w 14"/>
                <a:gd name="T29" fmla="*/ 20 h 42"/>
                <a:gd name="T30" fmla="*/ 8 w 14"/>
                <a:gd name="T31" fmla="*/ 17 h 42"/>
                <a:gd name="T32" fmla="*/ 13 w 14"/>
                <a:gd name="T33" fmla="*/ 9 h 42"/>
                <a:gd name="T34" fmla="*/ 10 w 14"/>
                <a:gd name="T35" fmla="*/ 9 h 42"/>
                <a:gd name="T36" fmla="*/ 7 w 14"/>
                <a:gd name="T37" fmla="*/ 14 h 42"/>
                <a:gd name="T38" fmla="*/ 7 w 14"/>
                <a:gd name="T39" fmla="*/ 0 h 42"/>
                <a:gd name="T40" fmla="*/ 7 w 14"/>
                <a:gd name="T41" fmla="*/ 7 h 42"/>
                <a:gd name="T42" fmla="*/ 7 w 14"/>
                <a:gd name="T43" fmla="*/ 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42"/>
                <a:gd name="T68" fmla="*/ 14 w 14"/>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42">
                  <a:moveTo>
                    <a:pt x="7" y="7"/>
                  </a:moveTo>
                  <a:lnTo>
                    <a:pt x="5" y="16"/>
                  </a:lnTo>
                  <a:lnTo>
                    <a:pt x="4" y="14"/>
                  </a:lnTo>
                  <a:lnTo>
                    <a:pt x="2" y="8"/>
                  </a:lnTo>
                  <a:lnTo>
                    <a:pt x="0" y="7"/>
                  </a:lnTo>
                  <a:lnTo>
                    <a:pt x="4" y="14"/>
                  </a:lnTo>
                  <a:lnTo>
                    <a:pt x="4" y="19"/>
                  </a:lnTo>
                  <a:lnTo>
                    <a:pt x="4" y="27"/>
                  </a:lnTo>
                  <a:lnTo>
                    <a:pt x="4" y="34"/>
                  </a:lnTo>
                  <a:lnTo>
                    <a:pt x="4" y="37"/>
                  </a:lnTo>
                  <a:lnTo>
                    <a:pt x="3" y="41"/>
                  </a:lnTo>
                  <a:lnTo>
                    <a:pt x="7" y="41"/>
                  </a:lnTo>
                  <a:lnTo>
                    <a:pt x="7" y="38"/>
                  </a:lnTo>
                  <a:lnTo>
                    <a:pt x="7" y="26"/>
                  </a:lnTo>
                  <a:lnTo>
                    <a:pt x="7" y="20"/>
                  </a:lnTo>
                  <a:lnTo>
                    <a:pt x="8" y="17"/>
                  </a:lnTo>
                  <a:lnTo>
                    <a:pt x="13" y="9"/>
                  </a:lnTo>
                  <a:lnTo>
                    <a:pt x="10" y="9"/>
                  </a:lnTo>
                  <a:lnTo>
                    <a:pt x="7" y="14"/>
                  </a:lnTo>
                  <a:lnTo>
                    <a:pt x="7" y="0"/>
                  </a:lnTo>
                  <a:lnTo>
                    <a:pt x="7" y="7"/>
                  </a:lnTo>
                </a:path>
              </a:pathLst>
            </a:custGeom>
            <a:solidFill>
              <a:srgbClr val="600000"/>
            </a:solidFill>
            <a:ln w="9216">
              <a:solidFill>
                <a:srgbClr val="600000"/>
              </a:solidFill>
              <a:round/>
              <a:headEnd/>
              <a:tailEnd/>
            </a:ln>
          </p:spPr>
          <p:txBody>
            <a:bodyPr/>
            <a:lstStyle/>
            <a:p>
              <a:pPr>
                <a:defRPr/>
              </a:pPr>
              <a:endParaRPr lang="en-US" dirty="0"/>
            </a:p>
          </p:txBody>
        </p:sp>
        <p:sp>
          <p:nvSpPr>
            <p:cNvPr id="717" name="Freeform 107"/>
            <p:cNvSpPr>
              <a:spLocks/>
            </p:cNvSpPr>
            <p:nvPr/>
          </p:nvSpPr>
          <p:spPr bwMode="auto">
            <a:xfrm>
              <a:off x="4509" y="3689"/>
              <a:ext cx="19" cy="35"/>
            </a:xfrm>
            <a:custGeom>
              <a:avLst/>
              <a:gdLst>
                <a:gd name="T0" fmla="*/ 8 w 19"/>
                <a:gd name="T1" fmla="*/ 6 h 35"/>
                <a:gd name="T2" fmla="*/ 8 w 19"/>
                <a:gd name="T3" fmla="*/ 3 h 35"/>
                <a:gd name="T4" fmla="*/ 5 w 19"/>
                <a:gd name="T5" fmla="*/ 3 h 35"/>
                <a:gd name="T6" fmla="*/ 4 w 19"/>
                <a:gd name="T7" fmla="*/ 5 h 35"/>
                <a:gd name="T8" fmla="*/ 2 w 19"/>
                <a:gd name="T9" fmla="*/ 3 h 35"/>
                <a:gd name="T10" fmla="*/ 0 w 19"/>
                <a:gd name="T11" fmla="*/ 3 h 35"/>
                <a:gd name="T12" fmla="*/ 0 w 19"/>
                <a:gd name="T13" fmla="*/ 5 h 35"/>
                <a:gd name="T14" fmla="*/ 0 w 19"/>
                <a:gd name="T15" fmla="*/ 7 h 35"/>
                <a:gd name="T16" fmla="*/ 0 w 19"/>
                <a:gd name="T17" fmla="*/ 8 h 35"/>
                <a:gd name="T18" fmla="*/ 0 w 19"/>
                <a:gd name="T19" fmla="*/ 10 h 35"/>
                <a:gd name="T20" fmla="*/ 1 w 19"/>
                <a:gd name="T21" fmla="*/ 11 h 35"/>
                <a:gd name="T22" fmla="*/ 5 w 19"/>
                <a:gd name="T23" fmla="*/ 10 h 35"/>
                <a:gd name="T24" fmla="*/ 5 w 19"/>
                <a:gd name="T25" fmla="*/ 10 h 35"/>
                <a:gd name="T26" fmla="*/ 6 w 19"/>
                <a:gd name="T27" fmla="*/ 13 h 35"/>
                <a:gd name="T28" fmla="*/ 6 w 19"/>
                <a:gd name="T29" fmla="*/ 15 h 35"/>
                <a:gd name="T30" fmla="*/ 5 w 19"/>
                <a:gd name="T31" fmla="*/ 17 h 35"/>
                <a:gd name="T32" fmla="*/ 6 w 19"/>
                <a:gd name="T33" fmla="*/ 19 h 35"/>
                <a:gd name="T34" fmla="*/ 8 w 19"/>
                <a:gd name="T35" fmla="*/ 19 h 35"/>
                <a:gd name="T36" fmla="*/ 10 w 19"/>
                <a:gd name="T37" fmla="*/ 19 h 35"/>
                <a:gd name="T38" fmla="*/ 11 w 19"/>
                <a:gd name="T39" fmla="*/ 21 h 35"/>
                <a:gd name="T40" fmla="*/ 11 w 19"/>
                <a:gd name="T41" fmla="*/ 24 h 35"/>
                <a:gd name="T42" fmla="*/ 12 w 19"/>
                <a:gd name="T43" fmla="*/ 26 h 35"/>
                <a:gd name="T44" fmla="*/ 8 w 19"/>
                <a:gd name="T45" fmla="*/ 28 h 35"/>
                <a:gd name="T46" fmla="*/ 8 w 19"/>
                <a:gd name="T47" fmla="*/ 30 h 35"/>
                <a:gd name="T48" fmla="*/ 6 w 19"/>
                <a:gd name="T49" fmla="*/ 28 h 35"/>
                <a:gd name="T50" fmla="*/ 8 w 19"/>
                <a:gd name="T51" fmla="*/ 25 h 35"/>
                <a:gd name="T52" fmla="*/ 10 w 19"/>
                <a:gd name="T53" fmla="*/ 25 h 35"/>
                <a:gd name="T54" fmla="*/ 10 w 19"/>
                <a:gd name="T55" fmla="*/ 22 h 35"/>
                <a:gd name="T56" fmla="*/ 10 w 19"/>
                <a:gd name="T57" fmla="*/ 21 h 35"/>
                <a:gd name="T58" fmla="*/ 10 w 19"/>
                <a:gd name="T59" fmla="*/ 19 h 35"/>
                <a:gd name="T60" fmla="*/ 9 w 19"/>
                <a:gd name="T61" fmla="*/ 20 h 35"/>
                <a:gd name="T62" fmla="*/ 8 w 19"/>
                <a:gd name="T63" fmla="*/ 21 h 35"/>
                <a:gd name="T64" fmla="*/ 5 w 19"/>
                <a:gd name="T65" fmla="*/ 19 h 35"/>
                <a:gd name="T66" fmla="*/ 5 w 19"/>
                <a:gd name="T67" fmla="*/ 15 h 35"/>
                <a:gd name="T68" fmla="*/ 5 w 19"/>
                <a:gd name="T69" fmla="*/ 15 h 35"/>
                <a:gd name="T70" fmla="*/ 3 w 19"/>
                <a:gd name="T71" fmla="*/ 13 h 35"/>
                <a:gd name="T72" fmla="*/ 2 w 19"/>
                <a:gd name="T73" fmla="*/ 15 h 35"/>
                <a:gd name="T74" fmla="*/ 0 w 19"/>
                <a:gd name="T75" fmla="*/ 17 h 35"/>
                <a:gd name="T76" fmla="*/ 0 w 19"/>
                <a:gd name="T77" fmla="*/ 19 h 35"/>
                <a:gd name="T78" fmla="*/ 1 w 19"/>
                <a:gd name="T79" fmla="*/ 21 h 35"/>
                <a:gd name="T80" fmla="*/ 0 w 19"/>
                <a:gd name="T81" fmla="*/ 22 h 35"/>
                <a:gd name="T82" fmla="*/ 1 w 19"/>
                <a:gd name="T83" fmla="*/ 25 h 35"/>
                <a:gd name="T84" fmla="*/ 3 w 19"/>
                <a:gd name="T85" fmla="*/ 26 h 35"/>
                <a:gd name="T86" fmla="*/ 5 w 19"/>
                <a:gd name="T87" fmla="*/ 30 h 35"/>
                <a:gd name="T88" fmla="*/ 8 w 19"/>
                <a:gd name="T89" fmla="*/ 33 h 35"/>
                <a:gd name="T90" fmla="*/ 10 w 19"/>
                <a:gd name="T91" fmla="*/ 34 h 35"/>
                <a:gd name="T92" fmla="*/ 15 w 19"/>
                <a:gd name="T93" fmla="*/ 30 h 35"/>
                <a:gd name="T94" fmla="*/ 17 w 19"/>
                <a:gd name="T95" fmla="*/ 27 h 35"/>
                <a:gd name="T96" fmla="*/ 16 w 19"/>
                <a:gd name="T97" fmla="*/ 23 h 35"/>
                <a:gd name="T98" fmla="*/ 17 w 19"/>
                <a:gd name="T99" fmla="*/ 21 h 35"/>
                <a:gd name="T100" fmla="*/ 17 w 19"/>
                <a:gd name="T101" fmla="*/ 19 h 35"/>
                <a:gd name="T102" fmla="*/ 17 w 19"/>
                <a:gd name="T103" fmla="*/ 15 h 35"/>
                <a:gd name="T104" fmla="*/ 14 w 19"/>
                <a:gd name="T105" fmla="*/ 13 h 35"/>
                <a:gd name="T106" fmla="*/ 15 w 19"/>
                <a:gd name="T107" fmla="*/ 11 h 35"/>
                <a:gd name="T108" fmla="*/ 17 w 19"/>
                <a:gd name="T109" fmla="*/ 7 h 35"/>
                <a:gd name="T110" fmla="*/ 14 w 19"/>
                <a:gd name="T111" fmla="*/ 6 h 35"/>
                <a:gd name="T112" fmla="*/ 13 w 19"/>
                <a:gd name="T113" fmla="*/ 8 h 35"/>
                <a:gd name="T114" fmla="*/ 13 w 19"/>
                <a:gd name="T115" fmla="*/ 6 h 35"/>
                <a:gd name="T116" fmla="*/ 14 w 19"/>
                <a:gd name="T117" fmla="*/ 3 h 35"/>
                <a:gd name="T118" fmla="*/ 9 w 19"/>
                <a:gd name="T119" fmla="*/ 2 h 35"/>
                <a:gd name="T120" fmla="*/ 9 w 19"/>
                <a:gd name="T121" fmla="*/ 6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
                <a:gd name="T184" fmla="*/ 0 h 35"/>
                <a:gd name="T185" fmla="*/ 19 w 19"/>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 h="35">
                  <a:moveTo>
                    <a:pt x="9" y="7"/>
                  </a:moveTo>
                  <a:lnTo>
                    <a:pt x="8" y="7"/>
                  </a:lnTo>
                  <a:lnTo>
                    <a:pt x="8" y="6"/>
                  </a:lnTo>
                  <a:lnTo>
                    <a:pt x="8" y="5"/>
                  </a:lnTo>
                  <a:lnTo>
                    <a:pt x="8" y="4"/>
                  </a:lnTo>
                  <a:lnTo>
                    <a:pt x="9" y="3"/>
                  </a:lnTo>
                  <a:lnTo>
                    <a:pt x="8" y="3"/>
                  </a:lnTo>
                  <a:lnTo>
                    <a:pt x="8" y="2"/>
                  </a:lnTo>
                  <a:lnTo>
                    <a:pt x="6" y="2"/>
                  </a:lnTo>
                  <a:lnTo>
                    <a:pt x="5" y="3"/>
                  </a:lnTo>
                  <a:lnTo>
                    <a:pt x="4" y="5"/>
                  </a:lnTo>
                  <a:lnTo>
                    <a:pt x="3" y="5"/>
                  </a:lnTo>
                  <a:lnTo>
                    <a:pt x="3" y="4"/>
                  </a:lnTo>
                  <a:lnTo>
                    <a:pt x="3" y="3"/>
                  </a:lnTo>
                  <a:lnTo>
                    <a:pt x="2" y="3"/>
                  </a:lnTo>
                  <a:lnTo>
                    <a:pt x="2" y="2"/>
                  </a:lnTo>
                  <a:lnTo>
                    <a:pt x="1" y="2"/>
                  </a:lnTo>
                  <a:lnTo>
                    <a:pt x="1" y="0"/>
                  </a:lnTo>
                  <a:lnTo>
                    <a:pt x="0" y="2"/>
                  </a:lnTo>
                  <a:lnTo>
                    <a:pt x="0" y="3"/>
                  </a:lnTo>
                  <a:lnTo>
                    <a:pt x="0" y="5"/>
                  </a:lnTo>
                  <a:lnTo>
                    <a:pt x="0" y="6"/>
                  </a:lnTo>
                  <a:lnTo>
                    <a:pt x="0" y="7"/>
                  </a:lnTo>
                  <a:lnTo>
                    <a:pt x="0" y="8"/>
                  </a:lnTo>
                  <a:lnTo>
                    <a:pt x="0" y="10"/>
                  </a:lnTo>
                  <a:lnTo>
                    <a:pt x="0" y="11"/>
                  </a:lnTo>
                  <a:lnTo>
                    <a:pt x="1" y="11"/>
                  </a:lnTo>
                  <a:lnTo>
                    <a:pt x="3" y="10"/>
                  </a:lnTo>
                  <a:lnTo>
                    <a:pt x="5" y="10"/>
                  </a:lnTo>
                  <a:lnTo>
                    <a:pt x="6" y="9"/>
                  </a:lnTo>
                  <a:lnTo>
                    <a:pt x="6" y="10"/>
                  </a:lnTo>
                  <a:lnTo>
                    <a:pt x="8" y="10"/>
                  </a:lnTo>
                  <a:lnTo>
                    <a:pt x="6" y="10"/>
                  </a:lnTo>
                  <a:lnTo>
                    <a:pt x="5" y="10"/>
                  </a:lnTo>
                  <a:lnTo>
                    <a:pt x="5" y="12"/>
                  </a:lnTo>
                  <a:lnTo>
                    <a:pt x="6" y="12"/>
                  </a:lnTo>
                  <a:lnTo>
                    <a:pt x="6" y="13"/>
                  </a:lnTo>
                  <a:lnTo>
                    <a:pt x="8" y="13"/>
                  </a:lnTo>
                  <a:lnTo>
                    <a:pt x="8" y="14"/>
                  </a:lnTo>
                  <a:lnTo>
                    <a:pt x="8" y="15"/>
                  </a:lnTo>
                  <a:lnTo>
                    <a:pt x="6" y="15"/>
                  </a:lnTo>
                  <a:lnTo>
                    <a:pt x="5" y="16"/>
                  </a:lnTo>
                  <a:lnTo>
                    <a:pt x="5" y="17"/>
                  </a:lnTo>
                  <a:lnTo>
                    <a:pt x="5" y="19"/>
                  </a:lnTo>
                  <a:lnTo>
                    <a:pt x="6" y="19"/>
                  </a:lnTo>
                  <a:lnTo>
                    <a:pt x="8" y="19"/>
                  </a:lnTo>
                  <a:lnTo>
                    <a:pt x="10" y="19"/>
                  </a:lnTo>
                  <a:lnTo>
                    <a:pt x="11" y="19"/>
                  </a:lnTo>
                  <a:lnTo>
                    <a:pt x="11" y="21"/>
                  </a:lnTo>
                  <a:lnTo>
                    <a:pt x="12" y="21"/>
                  </a:lnTo>
                  <a:lnTo>
                    <a:pt x="14" y="21"/>
                  </a:lnTo>
                  <a:lnTo>
                    <a:pt x="12" y="22"/>
                  </a:lnTo>
                  <a:lnTo>
                    <a:pt x="11" y="22"/>
                  </a:lnTo>
                  <a:lnTo>
                    <a:pt x="11" y="24"/>
                  </a:lnTo>
                  <a:lnTo>
                    <a:pt x="11" y="26"/>
                  </a:lnTo>
                  <a:lnTo>
                    <a:pt x="12" y="26"/>
                  </a:lnTo>
                  <a:lnTo>
                    <a:pt x="13" y="26"/>
                  </a:lnTo>
                  <a:lnTo>
                    <a:pt x="11" y="27"/>
                  </a:lnTo>
                  <a:lnTo>
                    <a:pt x="10" y="27"/>
                  </a:lnTo>
                  <a:lnTo>
                    <a:pt x="8" y="28"/>
                  </a:lnTo>
                  <a:lnTo>
                    <a:pt x="8" y="29"/>
                  </a:lnTo>
                  <a:lnTo>
                    <a:pt x="8" y="30"/>
                  </a:lnTo>
                  <a:lnTo>
                    <a:pt x="6" y="30"/>
                  </a:lnTo>
                  <a:lnTo>
                    <a:pt x="5" y="30"/>
                  </a:lnTo>
                  <a:lnTo>
                    <a:pt x="5" y="29"/>
                  </a:lnTo>
                  <a:lnTo>
                    <a:pt x="6" y="28"/>
                  </a:lnTo>
                  <a:lnTo>
                    <a:pt x="8" y="27"/>
                  </a:lnTo>
                  <a:lnTo>
                    <a:pt x="8" y="25"/>
                  </a:lnTo>
                  <a:lnTo>
                    <a:pt x="9" y="25"/>
                  </a:lnTo>
                  <a:lnTo>
                    <a:pt x="11" y="25"/>
                  </a:lnTo>
                  <a:lnTo>
                    <a:pt x="10" y="25"/>
                  </a:lnTo>
                  <a:lnTo>
                    <a:pt x="10" y="24"/>
                  </a:lnTo>
                  <a:lnTo>
                    <a:pt x="10" y="22"/>
                  </a:lnTo>
                  <a:lnTo>
                    <a:pt x="10" y="21"/>
                  </a:lnTo>
                  <a:lnTo>
                    <a:pt x="11" y="19"/>
                  </a:lnTo>
                  <a:lnTo>
                    <a:pt x="10" y="19"/>
                  </a:lnTo>
                  <a:lnTo>
                    <a:pt x="9" y="19"/>
                  </a:lnTo>
                  <a:lnTo>
                    <a:pt x="9" y="20"/>
                  </a:lnTo>
                  <a:lnTo>
                    <a:pt x="9" y="21"/>
                  </a:lnTo>
                  <a:lnTo>
                    <a:pt x="8" y="21"/>
                  </a:lnTo>
                  <a:lnTo>
                    <a:pt x="6" y="21"/>
                  </a:lnTo>
                  <a:lnTo>
                    <a:pt x="5" y="21"/>
                  </a:lnTo>
                  <a:lnTo>
                    <a:pt x="5" y="19"/>
                  </a:lnTo>
                  <a:lnTo>
                    <a:pt x="5" y="17"/>
                  </a:lnTo>
                  <a:lnTo>
                    <a:pt x="5" y="16"/>
                  </a:lnTo>
                  <a:lnTo>
                    <a:pt x="5" y="15"/>
                  </a:lnTo>
                  <a:lnTo>
                    <a:pt x="5" y="13"/>
                  </a:lnTo>
                  <a:lnTo>
                    <a:pt x="5" y="12"/>
                  </a:lnTo>
                  <a:lnTo>
                    <a:pt x="3" y="13"/>
                  </a:lnTo>
                  <a:lnTo>
                    <a:pt x="3" y="14"/>
                  </a:lnTo>
                  <a:lnTo>
                    <a:pt x="3" y="15"/>
                  </a:lnTo>
                  <a:lnTo>
                    <a:pt x="2" y="15"/>
                  </a:lnTo>
                  <a:lnTo>
                    <a:pt x="1" y="15"/>
                  </a:lnTo>
                  <a:lnTo>
                    <a:pt x="0" y="17"/>
                  </a:lnTo>
                  <a:lnTo>
                    <a:pt x="0" y="18"/>
                  </a:lnTo>
                  <a:lnTo>
                    <a:pt x="0" y="19"/>
                  </a:lnTo>
                  <a:lnTo>
                    <a:pt x="1" y="19"/>
                  </a:lnTo>
                  <a:lnTo>
                    <a:pt x="1" y="20"/>
                  </a:lnTo>
                  <a:lnTo>
                    <a:pt x="1" y="21"/>
                  </a:lnTo>
                  <a:lnTo>
                    <a:pt x="0" y="22"/>
                  </a:lnTo>
                  <a:lnTo>
                    <a:pt x="1" y="22"/>
                  </a:lnTo>
                  <a:lnTo>
                    <a:pt x="1" y="24"/>
                  </a:lnTo>
                  <a:lnTo>
                    <a:pt x="1" y="25"/>
                  </a:lnTo>
                  <a:lnTo>
                    <a:pt x="2" y="25"/>
                  </a:lnTo>
                  <a:lnTo>
                    <a:pt x="3" y="25"/>
                  </a:lnTo>
                  <a:lnTo>
                    <a:pt x="3" y="26"/>
                  </a:lnTo>
                  <a:lnTo>
                    <a:pt x="4" y="26"/>
                  </a:lnTo>
                  <a:lnTo>
                    <a:pt x="4" y="27"/>
                  </a:lnTo>
                  <a:lnTo>
                    <a:pt x="4" y="28"/>
                  </a:lnTo>
                  <a:lnTo>
                    <a:pt x="5" y="28"/>
                  </a:lnTo>
                  <a:lnTo>
                    <a:pt x="5" y="29"/>
                  </a:lnTo>
                  <a:lnTo>
                    <a:pt x="5" y="30"/>
                  </a:lnTo>
                  <a:lnTo>
                    <a:pt x="5" y="32"/>
                  </a:lnTo>
                  <a:lnTo>
                    <a:pt x="6" y="32"/>
                  </a:lnTo>
                  <a:lnTo>
                    <a:pt x="8" y="32"/>
                  </a:lnTo>
                  <a:lnTo>
                    <a:pt x="8" y="33"/>
                  </a:lnTo>
                  <a:lnTo>
                    <a:pt x="8" y="34"/>
                  </a:lnTo>
                  <a:lnTo>
                    <a:pt x="9" y="34"/>
                  </a:lnTo>
                  <a:lnTo>
                    <a:pt x="10" y="34"/>
                  </a:lnTo>
                  <a:lnTo>
                    <a:pt x="12" y="34"/>
                  </a:lnTo>
                  <a:lnTo>
                    <a:pt x="14" y="32"/>
                  </a:lnTo>
                  <a:lnTo>
                    <a:pt x="14" y="30"/>
                  </a:lnTo>
                  <a:lnTo>
                    <a:pt x="15" y="30"/>
                  </a:lnTo>
                  <a:lnTo>
                    <a:pt x="16" y="29"/>
                  </a:lnTo>
                  <a:lnTo>
                    <a:pt x="17" y="28"/>
                  </a:lnTo>
                  <a:lnTo>
                    <a:pt x="17" y="27"/>
                  </a:lnTo>
                  <a:lnTo>
                    <a:pt x="17" y="26"/>
                  </a:lnTo>
                  <a:lnTo>
                    <a:pt x="16" y="26"/>
                  </a:lnTo>
                  <a:lnTo>
                    <a:pt x="16" y="24"/>
                  </a:lnTo>
                  <a:lnTo>
                    <a:pt x="16" y="23"/>
                  </a:lnTo>
                  <a:lnTo>
                    <a:pt x="17" y="22"/>
                  </a:lnTo>
                  <a:lnTo>
                    <a:pt x="17" y="21"/>
                  </a:lnTo>
                  <a:lnTo>
                    <a:pt x="17" y="20"/>
                  </a:lnTo>
                  <a:lnTo>
                    <a:pt x="17" y="19"/>
                  </a:lnTo>
                  <a:lnTo>
                    <a:pt x="17" y="17"/>
                  </a:lnTo>
                  <a:lnTo>
                    <a:pt x="17" y="16"/>
                  </a:lnTo>
                  <a:lnTo>
                    <a:pt x="17" y="15"/>
                  </a:lnTo>
                  <a:lnTo>
                    <a:pt x="17" y="14"/>
                  </a:lnTo>
                  <a:lnTo>
                    <a:pt x="18" y="13"/>
                  </a:lnTo>
                  <a:lnTo>
                    <a:pt x="16" y="13"/>
                  </a:lnTo>
                  <a:lnTo>
                    <a:pt x="15" y="13"/>
                  </a:lnTo>
                  <a:lnTo>
                    <a:pt x="14" y="13"/>
                  </a:lnTo>
                  <a:lnTo>
                    <a:pt x="14" y="12"/>
                  </a:lnTo>
                  <a:lnTo>
                    <a:pt x="15" y="11"/>
                  </a:lnTo>
                  <a:lnTo>
                    <a:pt x="16" y="10"/>
                  </a:lnTo>
                  <a:lnTo>
                    <a:pt x="16" y="9"/>
                  </a:lnTo>
                  <a:lnTo>
                    <a:pt x="17" y="7"/>
                  </a:lnTo>
                  <a:lnTo>
                    <a:pt x="17" y="6"/>
                  </a:lnTo>
                  <a:lnTo>
                    <a:pt x="17" y="5"/>
                  </a:lnTo>
                  <a:lnTo>
                    <a:pt x="16" y="6"/>
                  </a:lnTo>
                  <a:lnTo>
                    <a:pt x="15" y="6"/>
                  </a:lnTo>
                  <a:lnTo>
                    <a:pt x="14" y="6"/>
                  </a:lnTo>
                  <a:lnTo>
                    <a:pt x="14" y="8"/>
                  </a:lnTo>
                  <a:lnTo>
                    <a:pt x="13" y="8"/>
                  </a:lnTo>
                  <a:lnTo>
                    <a:pt x="12" y="8"/>
                  </a:lnTo>
                  <a:lnTo>
                    <a:pt x="13" y="6"/>
                  </a:lnTo>
                  <a:lnTo>
                    <a:pt x="13" y="5"/>
                  </a:lnTo>
                  <a:lnTo>
                    <a:pt x="14" y="3"/>
                  </a:lnTo>
                  <a:lnTo>
                    <a:pt x="14" y="2"/>
                  </a:lnTo>
                  <a:lnTo>
                    <a:pt x="12" y="2"/>
                  </a:lnTo>
                  <a:lnTo>
                    <a:pt x="12" y="1"/>
                  </a:lnTo>
                  <a:lnTo>
                    <a:pt x="11" y="1"/>
                  </a:lnTo>
                  <a:lnTo>
                    <a:pt x="11" y="0"/>
                  </a:lnTo>
                  <a:lnTo>
                    <a:pt x="9" y="2"/>
                  </a:lnTo>
                  <a:lnTo>
                    <a:pt x="9" y="3"/>
                  </a:lnTo>
                  <a:lnTo>
                    <a:pt x="9" y="5"/>
                  </a:lnTo>
                  <a:lnTo>
                    <a:pt x="9" y="6"/>
                  </a:lnTo>
                  <a:lnTo>
                    <a:pt x="9" y="7"/>
                  </a:lnTo>
                </a:path>
              </a:pathLst>
            </a:custGeom>
            <a:solidFill>
              <a:srgbClr val="006000"/>
            </a:solidFill>
            <a:ln w="9525">
              <a:noFill/>
              <a:round/>
              <a:headEnd/>
              <a:tailEnd/>
            </a:ln>
          </p:spPr>
          <p:txBody>
            <a:bodyPr/>
            <a:lstStyle/>
            <a:p>
              <a:pPr>
                <a:defRPr/>
              </a:pPr>
              <a:endParaRPr lang="en-US" dirty="0"/>
            </a:p>
          </p:txBody>
        </p:sp>
      </p:grpSp>
      <p:sp>
        <p:nvSpPr>
          <p:cNvPr id="10267" name="AutoShape 80"/>
          <p:cNvSpPr>
            <a:spLocks noChangeArrowheads="1"/>
          </p:cNvSpPr>
          <p:nvPr/>
        </p:nvSpPr>
        <p:spPr bwMode="auto">
          <a:xfrm>
            <a:off x="327025" y="1327150"/>
            <a:ext cx="263525" cy="217488"/>
          </a:xfrm>
          <a:prstGeom prst="triangle">
            <a:avLst>
              <a:gd name="adj" fmla="val 50000"/>
            </a:avLst>
          </a:prstGeom>
          <a:solidFill>
            <a:srgbClr val="FF0000"/>
          </a:solidFill>
          <a:ln w="9525">
            <a:solidFill>
              <a:srgbClr val="FF3300"/>
            </a:solidFill>
            <a:miter lim="800000"/>
            <a:headEnd/>
            <a:tailEnd/>
          </a:ln>
        </p:spPr>
        <p:txBody>
          <a:bodyPr wrap="none" anchor="ctr"/>
          <a:lstStyle/>
          <a:p>
            <a:endParaRPr lang="en-US" dirty="0"/>
          </a:p>
        </p:txBody>
      </p:sp>
      <p:sp>
        <p:nvSpPr>
          <p:cNvPr id="719" name="Text Box 219"/>
          <p:cNvSpPr txBox="1">
            <a:spLocks noChangeArrowheads="1"/>
          </p:cNvSpPr>
          <p:nvPr/>
        </p:nvSpPr>
        <p:spPr bwMode="auto">
          <a:xfrm>
            <a:off x="2624138" y="1311275"/>
            <a:ext cx="2070100" cy="244475"/>
          </a:xfrm>
          <a:prstGeom prst="rect">
            <a:avLst/>
          </a:prstGeom>
          <a:noFill/>
          <a:ln w="12700">
            <a:noFill/>
            <a:miter lim="800000"/>
            <a:headEnd type="none" w="sm" len="sm"/>
            <a:tailEnd type="none" w="sm" len="sm"/>
          </a:ln>
        </p:spPr>
        <p:txBody>
          <a:bodyPr lIns="82058" tIns="41029" rIns="82058" bIns="41029">
            <a:spAutoFit/>
          </a:bodyPr>
          <a:lstStyle/>
          <a:p>
            <a:pPr>
              <a:defRPr/>
            </a:pPr>
            <a:r>
              <a:rPr lang="en-US" sz="1050" b="1" dirty="0" smtClean="0">
                <a:latin typeface="Arial" pitchFamily="34" charset="0"/>
                <a:cs typeface="Arial" pitchFamily="34" charset="0"/>
              </a:rPr>
              <a:t>Rheem Warehouses (5)</a:t>
            </a:r>
            <a:endParaRPr lang="en-US" sz="1050" b="1" dirty="0">
              <a:latin typeface="Arial" pitchFamily="34" charset="0"/>
              <a:cs typeface="Arial" pitchFamily="34" charset="0"/>
            </a:endParaRPr>
          </a:p>
        </p:txBody>
      </p:sp>
      <p:sp>
        <p:nvSpPr>
          <p:cNvPr id="810" name="Text Box 219"/>
          <p:cNvSpPr txBox="1">
            <a:spLocks noChangeArrowheads="1"/>
          </p:cNvSpPr>
          <p:nvPr/>
        </p:nvSpPr>
        <p:spPr bwMode="auto">
          <a:xfrm>
            <a:off x="6894513" y="1301750"/>
            <a:ext cx="2039937" cy="244475"/>
          </a:xfrm>
          <a:prstGeom prst="rect">
            <a:avLst/>
          </a:prstGeom>
          <a:noFill/>
          <a:ln w="12700">
            <a:noFill/>
            <a:miter lim="800000"/>
            <a:headEnd type="none" w="sm" len="sm"/>
            <a:tailEnd type="none" w="sm" len="sm"/>
          </a:ln>
        </p:spPr>
        <p:txBody>
          <a:bodyPr lIns="82058" tIns="41029" rIns="82058" bIns="41029">
            <a:spAutoFit/>
          </a:bodyPr>
          <a:lstStyle/>
          <a:p>
            <a:pPr>
              <a:defRPr/>
            </a:pPr>
            <a:r>
              <a:rPr lang="en-US" sz="1050" b="1" dirty="0">
                <a:latin typeface="Arial" pitchFamily="34" charset="0"/>
                <a:cs typeface="Arial" pitchFamily="34" charset="0"/>
              </a:rPr>
              <a:t>Other </a:t>
            </a:r>
            <a:r>
              <a:rPr lang="en-US" sz="1050" b="1" dirty="0" smtClean="0">
                <a:latin typeface="Arial" pitchFamily="34" charset="0"/>
                <a:cs typeface="Arial" pitchFamily="34" charset="0"/>
              </a:rPr>
              <a:t>Rheem Divisions</a:t>
            </a:r>
            <a:endParaRPr lang="en-US" sz="1050" b="1" dirty="0">
              <a:latin typeface="Arial" pitchFamily="34" charset="0"/>
              <a:cs typeface="Arial" pitchFamily="34" charset="0"/>
            </a:endParaRPr>
          </a:p>
        </p:txBody>
      </p:sp>
      <p:sp>
        <p:nvSpPr>
          <p:cNvPr id="10270" name="AutoShape 80"/>
          <p:cNvSpPr>
            <a:spLocks noChangeArrowheads="1"/>
          </p:cNvSpPr>
          <p:nvPr/>
        </p:nvSpPr>
        <p:spPr bwMode="auto">
          <a:xfrm>
            <a:off x="6710363" y="1309688"/>
            <a:ext cx="263525" cy="217487"/>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dirty="0"/>
          </a:p>
        </p:txBody>
      </p:sp>
      <p:sp>
        <p:nvSpPr>
          <p:cNvPr id="16920" name="Text Box 536"/>
          <p:cNvSpPr txBox="1">
            <a:spLocks noChangeArrowheads="1"/>
          </p:cNvSpPr>
          <p:nvPr/>
        </p:nvSpPr>
        <p:spPr bwMode="auto">
          <a:xfrm>
            <a:off x="47626" y="2142040"/>
            <a:ext cx="2636838" cy="1257027"/>
          </a:xfrm>
          <a:prstGeom prst="rect">
            <a:avLst/>
          </a:prstGeom>
          <a:solidFill>
            <a:schemeClr val="accent3">
              <a:lumMod val="75000"/>
            </a:schemeClr>
          </a:solidFill>
          <a:ln>
            <a:headEnd/>
            <a:tailEnd/>
          </a:ln>
          <a:effectLst>
            <a:glow rad="63500">
              <a:schemeClr val="accent3">
                <a:satMod val="175000"/>
                <a:alpha val="40000"/>
              </a:schemeClr>
            </a:glow>
            <a:softEdge rad="63500"/>
          </a:effectLst>
        </p:spPr>
        <p:style>
          <a:lnRef idx="2">
            <a:schemeClr val="accent3"/>
          </a:lnRef>
          <a:fillRef idx="1">
            <a:schemeClr val="lt1"/>
          </a:fillRef>
          <a:effectRef idx="0">
            <a:schemeClr val="accent3"/>
          </a:effectRef>
          <a:fontRef idx="minor">
            <a:schemeClr val="dk1"/>
          </a:fontRef>
        </p:style>
        <p:txBody>
          <a:bodyPr wrap="square" lIns="82058" tIns="41029" rIns="82058" bIns="41029">
            <a:spAutoFit/>
          </a:bodyPr>
          <a:lstStyle/>
          <a:p>
            <a:pPr>
              <a:lnSpc>
                <a:spcPct val="85000"/>
              </a:lnSpc>
              <a:tabLst>
                <a:tab pos="1371600" algn="l"/>
              </a:tabLst>
              <a:defRPr/>
            </a:pPr>
            <a:endParaRPr lang="en-US" sz="800" b="1" dirty="0">
              <a:solidFill>
                <a:schemeClr val="bg1"/>
              </a:solidFill>
              <a:effectLst>
                <a:outerShdw blurRad="38100" dist="38100" dir="2700000" algn="tl">
                  <a:srgbClr val="000000">
                    <a:alpha val="43137"/>
                  </a:srgbClr>
                </a:outerShdw>
              </a:effectLst>
              <a:cs typeface="Arial" pitchFamily="34" charset="0"/>
            </a:endParaRPr>
          </a:p>
          <a:p>
            <a:pPr>
              <a:spcAft>
                <a:spcPts val="300"/>
              </a:spcAft>
              <a:tabLst>
                <a:tab pos="1371600" algn="l"/>
              </a:tabLst>
              <a:defRPr/>
            </a:pPr>
            <a:r>
              <a:rPr lang="en-US" sz="1400" b="1" dirty="0">
                <a:solidFill>
                  <a:schemeClr val="bg1"/>
                </a:solidFill>
                <a:effectLst>
                  <a:outerShdw blurRad="38100" dist="38100" dir="2700000" algn="tl">
                    <a:srgbClr val="000000">
                      <a:alpha val="43137"/>
                    </a:srgbClr>
                  </a:outerShdw>
                </a:effectLst>
                <a:cs typeface="Arial" pitchFamily="34" charset="0"/>
              </a:rPr>
              <a:t> </a:t>
            </a:r>
            <a:r>
              <a:rPr lang="en-US" sz="1400" b="1" dirty="0" smtClean="0">
                <a:solidFill>
                  <a:schemeClr val="bg1"/>
                </a:solidFill>
                <a:effectLst>
                  <a:outerShdw blurRad="38100" dist="38100" dir="2700000" algn="tl">
                    <a:srgbClr val="000000">
                      <a:alpha val="43137"/>
                    </a:srgbClr>
                  </a:outerShdw>
                </a:effectLst>
                <a:cs typeface="Arial" pitchFamily="34" charset="0"/>
              </a:rPr>
              <a:t>Five Public </a:t>
            </a:r>
            <a:r>
              <a:rPr lang="en-US" sz="1400" b="1" dirty="0">
                <a:solidFill>
                  <a:schemeClr val="bg1"/>
                </a:solidFill>
                <a:effectLst>
                  <a:outerShdw blurRad="38100" dist="38100" dir="2700000" algn="tl">
                    <a:srgbClr val="000000">
                      <a:alpha val="43137"/>
                    </a:srgbClr>
                  </a:outerShdw>
                </a:effectLst>
                <a:cs typeface="Arial" pitchFamily="34" charset="0"/>
              </a:rPr>
              <a:t>Warehouses</a:t>
            </a:r>
            <a:br>
              <a:rPr lang="en-US" sz="1400" b="1" dirty="0">
                <a:solidFill>
                  <a:schemeClr val="bg1"/>
                </a:solidFill>
                <a:effectLst>
                  <a:outerShdw blurRad="38100" dist="38100" dir="2700000" algn="tl">
                    <a:srgbClr val="000000">
                      <a:alpha val="43137"/>
                    </a:srgbClr>
                  </a:outerShdw>
                </a:effectLst>
                <a:cs typeface="Arial" pitchFamily="34" charset="0"/>
              </a:rPr>
            </a:br>
            <a:r>
              <a:rPr lang="en-US" sz="800" b="1" dirty="0">
                <a:solidFill>
                  <a:schemeClr val="bg1"/>
                </a:solidFill>
                <a:effectLst>
                  <a:outerShdw blurRad="38100" dist="38100" dir="2700000" algn="tl">
                    <a:srgbClr val="000000">
                      <a:alpha val="43137"/>
                    </a:srgbClr>
                  </a:outerShdw>
                </a:effectLst>
                <a:cs typeface="Arial" pitchFamily="34" charset="0"/>
              </a:rPr>
              <a:t/>
            </a:r>
            <a:br>
              <a:rPr lang="en-US" sz="800" b="1" dirty="0">
                <a:solidFill>
                  <a:schemeClr val="bg1"/>
                </a:solidFill>
                <a:effectLst>
                  <a:outerShdw blurRad="38100" dist="38100" dir="2700000" algn="tl">
                    <a:srgbClr val="000000">
                      <a:alpha val="43137"/>
                    </a:srgbClr>
                  </a:outerShdw>
                </a:effectLst>
                <a:cs typeface="Arial" pitchFamily="34" charset="0"/>
              </a:rPr>
            </a:br>
            <a:r>
              <a:rPr lang="en-US" sz="800" b="1" dirty="0">
                <a:solidFill>
                  <a:schemeClr val="bg1"/>
                </a:solidFill>
                <a:effectLst>
                  <a:outerShdw blurRad="38100" dist="38100" dir="2700000" algn="tl">
                    <a:srgbClr val="000000">
                      <a:alpha val="43137"/>
                    </a:srgbClr>
                  </a:outerShdw>
                </a:effectLst>
                <a:cs typeface="Arial" pitchFamily="34" charset="0"/>
              </a:rPr>
              <a:t> </a:t>
            </a:r>
            <a:r>
              <a:rPr lang="en-US" sz="800" b="1" dirty="0" smtClean="0">
                <a:solidFill>
                  <a:schemeClr val="bg1"/>
                </a:solidFill>
                <a:effectLst>
                  <a:outerShdw blurRad="38100" dist="38100" dir="2700000" algn="tl">
                    <a:srgbClr val="000000">
                      <a:alpha val="43137"/>
                    </a:srgbClr>
                  </a:outerShdw>
                </a:effectLst>
                <a:cs typeface="Arial" pitchFamily="34" charset="0"/>
              </a:rPr>
              <a:t>  </a:t>
            </a:r>
            <a:r>
              <a:rPr lang="en-US" sz="1200" b="1" dirty="0" smtClean="0">
                <a:solidFill>
                  <a:schemeClr val="bg1"/>
                </a:solidFill>
                <a:effectLst>
                  <a:outerShdw blurRad="38100" dist="38100" dir="2700000" algn="tl">
                    <a:srgbClr val="000000">
                      <a:alpha val="43137"/>
                    </a:srgbClr>
                  </a:outerShdw>
                </a:effectLst>
                <a:cs typeface="Arial" pitchFamily="34" charset="0"/>
              </a:rPr>
              <a:t>Alsip, IL </a:t>
            </a:r>
            <a:r>
              <a:rPr lang="en-US" sz="1200" b="1" dirty="0">
                <a:solidFill>
                  <a:schemeClr val="bg1"/>
                </a:solidFill>
                <a:effectLst>
                  <a:outerShdw blurRad="38100" dist="38100" dir="2700000" algn="tl">
                    <a:srgbClr val="000000">
                      <a:alpha val="43137"/>
                    </a:srgbClr>
                  </a:outerShdw>
                </a:effectLst>
                <a:cs typeface="Arial" pitchFamily="34" charset="0"/>
              </a:rPr>
              <a:t>	</a:t>
            </a:r>
            <a:r>
              <a:rPr lang="en-US" sz="1200" b="1" dirty="0" smtClean="0">
                <a:solidFill>
                  <a:schemeClr val="bg1"/>
                </a:solidFill>
                <a:effectLst>
                  <a:outerShdw blurRad="38100" dist="38100" dir="2700000" algn="tl">
                    <a:srgbClr val="000000">
                      <a:alpha val="43137"/>
                    </a:srgbClr>
                  </a:outerShdw>
                </a:effectLst>
                <a:cs typeface="Arial" pitchFamily="34" charset="0"/>
              </a:rPr>
              <a:t> Jersey City, NJ</a:t>
            </a:r>
            <a:endParaRPr lang="en-US" sz="1200" b="1" dirty="0">
              <a:solidFill>
                <a:schemeClr val="bg1"/>
              </a:solidFill>
              <a:effectLst>
                <a:outerShdw blurRad="38100" dist="38100" dir="2700000" algn="tl">
                  <a:srgbClr val="000000">
                    <a:alpha val="43137"/>
                  </a:srgbClr>
                </a:outerShdw>
              </a:effectLst>
              <a:cs typeface="Arial" pitchFamily="34" charset="0"/>
            </a:endParaRPr>
          </a:p>
          <a:p>
            <a:pPr>
              <a:spcAft>
                <a:spcPts val="300"/>
              </a:spcAft>
              <a:tabLst>
                <a:tab pos="1371600" algn="l"/>
              </a:tabLst>
              <a:defRPr/>
            </a:pPr>
            <a:r>
              <a:rPr lang="en-US" sz="1200" b="1" dirty="0" smtClean="0">
                <a:solidFill>
                  <a:schemeClr val="bg1"/>
                </a:solidFill>
                <a:effectLst>
                  <a:outerShdw blurRad="38100" dist="38100" dir="2700000" algn="tl">
                    <a:srgbClr val="000000">
                      <a:alpha val="43137"/>
                    </a:srgbClr>
                  </a:outerShdw>
                </a:effectLst>
                <a:cs typeface="Arial" pitchFamily="34" charset="0"/>
              </a:rPr>
              <a:t>  Aurora, CO 	 Plant City, FL</a:t>
            </a:r>
          </a:p>
          <a:p>
            <a:pPr>
              <a:spcAft>
                <a:spcPts val="300"/>
              </a:spcAft>
              <a:tabLst>
                <a:tab pos="1371600" algn="l"/>
              </a:tabLst>
              <a:defRPr/>
            </a:pPr>
            <a:r>
              <a:rPr lang="en-US" sz="1200" b="1" dirty="0" smtClean="0">
                <a:solidFill>
                  <a:schemeClr val="bg1"/>
                </a:solidFill>
                <a:effectLst>
                  <a:outerShdw blurRad="38100" dist="38100" dir="2700000" algn="tl">
                    <a:srgbClr val="000000">
                      <a:alpha val="43137"/>
                    </a:srgbClr>
                  </a:outerShdw>
                </a:effectLst>
                <a:cs typeface="Arial" pitchFamily="34" charset="0"/>
              </a:rPr>
              <a:t>  Durham, NC</a:t>
            </a:r>
          </a:p>
          <a:p>
            <a:pPr>
              <a:tabLst>
                <a:tab pos="1371600" algn="l"/>
              </a:tabLst>
              <a:defRPr/>
            </a:pPr>
            <a:endParaRPr lang="en-US" sz="400" b="1" dirty="0" smtClean="0">
              <a:solidFill>
                <a:schemeClr val="bg1"/>
              </a:solidFill>
              <a:effectLst>
                <a:outerShdw blurRad="38100" dist="38100" dir="2700000" algn="tl">
                  <a:srgbClr val="000000">
                    <a:alpha val="43137"/>
                  </a:srgbClr>
                </a:outerShdw>
              </a:effectLst>
              <a:cs typeface="Arial" pitchFamily="34" charset="0"/>
            </a:endParaRPr>
          </a:p>
        </p:txBody>
      </p:sp>
      <p:sp>
        <p:nvSpPr>
          <p:cNvPr id="814" name="5-Point Star 813"/>
          <p:cNvSpPr/>
          <p:nvPr/>
        </p:nvSpPr>
        <p:spPr>
          <a:xfrm>
            <a:off x="6553200" y="4733925"/>
            <a:ext cx="247650" cy="247650"/>
          </a:xfrm>
          <a:prstGeom prst="star5">
            <a:avLst/>
          </a:prstGeom>
          <a:solidFill>
            <a:srgbClr val="FF3300"/>
          </a:solidFill>
          <a:ln>
            <a:solidFill>
              <a:srgbClr val="FF33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6" name="Group 20"/>
          <p:cNvGrpSpPr>
            <a:grpSpLocks/>
          </p:cNvGrpSpPr>
          <p:nvPr/>
        </p:nvGrpSpPr>
        <p:grpSpPr bwMode="auto">
          <a:xfrm>
            <a:off x="7034213" y="2777920"/>
            <a:ext cx="438150" cy="270080"/>
            <a:chOff x="4351" y="3562"/>
            <a:chExt cx="304" cy="193"/>
          </a:xfrm>
          <a:effectLst>
            <a:glow rad="63500">
              <a:srgbClr val="FFFF00">
                <a:alpha val="40000"/>
              </a:srgbClr>
            </a:glow>
          </a:effectLst>
        </p:grpSpPr>
        <p:sp>
          <p:nvSpPr>
            <p:cNvPr id="816" name="Freeform 21"/>
            <p:cNvSpPr>
              <a:spLocks/>
            </p:cNvSpPr>
            <p:nvPr/>
          </p:nvSpPr>
          <p:spPr bwMode="auto">
            <a:xfrm>
              <a:off x="4351" y="3689"/>
              <a:ext cx="304" cy="66"/>
            </a:xfrm>
            <a:custGeom>
              <a:avLst/>
              <a:gdLst>
                <a:gd name="T0" fmla="*/ 21 w 304"/>
                <a:gd name="T1" fmla="*/ 19 h 66"/>
                <a:gd name="T2" fmla="*/ 0 w 304"/>
                <a:gd name="T3" fmla="*/ 22 h 66"/>
                <a:gd name="T4" fmla="*/ 166 w 304"/>
                <a:gd name="T5" fmla="*/ 65 h 66"/>
                <a:gd name="T6" fmla="*/ 303 w 304"/>
                <a:gd name="T7" fmla="*/ 35 h 66"/>
                <a:gd name="T8" fmla="*/ 159 w 304"/>
                <a:gd name="T9" fmla="*/ 0 h 66"/>
                <a:gd name="T10" fmla="*/ 21 w 304"/>
                <a:gd name="T11" fmla="*/ 19 h 66"/>
                <a:gd name="T12" fmla="*/ 21 w 304"/>
                <a:gd name="T13" fmla="*/ 19 h 66"/>
                <a:gd name="T14" fmla="*/ 0 60000 65536"/>
                <a:gd name="T15" fmla="*/ 0 60000 65536"/>
                <a:gd name="T16" fmla="*/ 0 60000 65536"/>
                <a:gd name="T17" fmla="*/ 0 60000 65536"/>
                <a:gd name="T18" fmla="*/ 0 60000 65536"/>
                <a:gd name="T19" fmla="*/ 0 60000 65536"/>
                <a:gd name="T20" fmla="*/ 0 60000 65536"/>
                <a:gd name="T21" fmla="*/ 0 w 304"/>
                <a:gd name="T22" fmla="*/ 0 h 66"/>
                <a:gd name="T23" fmla="*/ 304 w 304"/>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66">
                  <a:moveTo>
                    <a:pt x="21" y="19"/>
                  </a:moveTo>
                  <a:lnTo>
                    <a:pt x="0" y="22"/>
                  </a:lnTo>
                  <a:lnTo>
                    <a:pt x="166" y="65"/>
                  </a:lnTo>
                  <a:lnTo>
                    <a:pt x="303" y="35"/>
                  </a:lnTo>
                  <a:lnTo>
                    <a:pt x="159" y="0"/>
                  </a:lnTo>
                  <a:lnTo>
                    <a:pt x="21" y="19"/>
                  </a:lnTo>
                </a:path>
              </a:pathLst>
            </a:custGeom>
            <a:solidFill>
              <a:srgbClr val="C0C0C0"/>
            </a:solidFill>
            <a:ln w="9216">
              <a:solidFill>
                <a:srgbClr val="C0C0C0"/>
              </a:solidFill>
              <a:round/>
              <a:headEnd/>
              <a:tailEnd/>
            </a:ln>
          </p:spPr>
          <p:txBody>
            <a:bodyPr/>
            <a:lstStyle/>
            <a:p>
              <a:pPr>
                <a:defRPr/>
              </a:pPr>
              <a:endParaRPr lang="en-US" dirty="0"/>
            </a:p>
          </p:txBody>
        </p:sp>
        <p:sp>
          <p:nvSpPr>
            <p:cNvPr id="817" name="Freeform 22"/>
            <p:cNvSpPr>
              <a:spLocks/>
            </p:cNvSpPr>
            <p:nvPr/>
          </p:nvSpPr>
          <p:spPr bwMode="auto">
            <a:xfrm>
              <a:off x="4614" y="3717"/>
              <a:ext cx="41" cy="16"/>
            </a:xfrm>
            <a:custGeom>
              <a:avLst/>
              <a:gdLst>
                <a:gd name="T0" fmla="*/ 12 w 41"/>
                <a:gd name="T1" fmla="*/ 0 h 16"/>
                <a:gd name="T2" fmla="*/ 40 w 41"/>
                <a:gd name="T3" fmla="*/ 7 h 16"/>
                <a:gd name="T4" fmla="*/ 4 w 41"/>
                <a:gd name="T5" fmla="*/ 15 h 16"/>
                <a:gd name="T6" fmla="*/ 4 w 41"/>
                <a:gd name="T7" fmla="*/ 13 h 16"/>
                <a:gd name="T8" fmla="*/ 1 w 41"/>
                <a:gd name="T9" fmla="*/ 11 h 16"/>
                <a:gd name="T10" fmla="*/ 1 w 41"/>
                <a:gd name="T11" fmla="*/ 9 h 16"/>
                <a:gd name="T12" fmla="*/ 1 w 41"/>
                <a:gd name="T13" fmla="*/ 7 h 16"/>
                <a:gd name="T14" fmla="*/ 0 w 41"/>
                <a:gd name="T15" fmla="*/ 6 h 16"/>
                <a:gd name="T16" fmla="*/ 12 w 41"/>
                <a:gd name="T17" fmla="*/ 0 h 16"/>
                <a:gd name="T18" fmla="*/ 12 w 4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6"/>
                <a:gd name="T32" fmla="*/ 41 w 4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6">
                  <a:moveTo>
                    <a:pt x="12" y="0"/>
                  </a:moveTo>
                  <a:lnTo>
                    <a:pt x="40" y="7"/>
                  </a:lnTo>
                  <a:lnTo>
                    <a:pt x="4" y="15"/>
                  </a:lnTo>
                  <a:lnTo>
                    <a:pt x="4" y="13"/>
                  </a:lnTo>
                  <a:lnTo>
                    <a:pt x="1" y="11"/>
                  </a:lnTo>
                  <a:lnTo>
                    <a:pt x="1" y="9"/>
                  </a:lnTo>
                  <a:lnTo>
                    <a:pt x="1" y="7"/>
                  </a:lnTo>
                  <a:lnTo>
                    <a:pt x="0" y="6"/>
                  </a:lnTo>
                  <a:lnTo>
                    <a:pt x="12" y="0"/>
                  </a:lnTo>
                </a:path>
              </a:pathLst>
            </a:custGeom>
            <a:solidFill>
              <a:srgbClr val="808080"/>
            </a:solidFill>
            <a:ln w="9216">
              <a:solidFill>
                <a:srgbClr val="808080"/>
              </a:solidFill>
              <a:round/>
              <a:headEnd/>
              <a:tailEnd/>
            </a:ln>
          </p:spPr>
          <p:txBody>
            <a:bodyPr/>
            <a:lstStyle/>
            <a:p>
              <a:pPr>
                <a:defRPr/>
              </a:pPr>
              <a:endParaRPr lang="en-US" dirty="0"/>
            </a:p>
          </p:txBody>
        </p:sp>
        <p:sp>
          <p:nvSpPr>
            <p:cNvPr id="818" name="Freeform 23"/>
            <p:cNvSpPr>
              <a:spLocks/>
            </p:cNvSpPr>
            <p:nvPr/>
          </p:nvSpPr>
          <p:spPr bwMode="auto">
            <a:xfrm>
              <a:off x="4625" y="3682"/>
              <a:ext cx="15" cy="35"/>
            </a:xfrm>
            <a:custGeom>
              <a:avLst/>
              <a:gdLst>
                <a:gd name="T0" fmla="*/ 4 w 15"/>
                <a:gd name="T1" fmla="*/ 4 h 35"/>
                <a:gd name="T2" fmla="*/ 4 w 15"/>
                <a:gd name="T3" fmla="*/ 4 h 35"/>
                <a:gd name="T4" fmla="*/ 5 w 15"/>
                <a:gd name="T5" fmla="*/ 4 h 35"/>
                <a:gd name="T6" fmla="*/ 5 w 15"/>
                <a:gd name="T7" fmla="*/ 5 h 35"/>
                <a:gd name="T8" fmla="*/ 8 w 15"/>
                <a:gd name="T9" fmla="*/ 7 h 35"/>
                <a:gd name="T10" fmla="*/ 5 w 15"/>
                <a:gd name="T11" fmla="*/ 7 h 35"/>
                <a:gd name="T12" fmla="*/ 9 w 15"/>
                <a:gd name="T13" fmla="*/ 7 h 35"/>
                <a:gd name="T14" fmla="*/ 10 w 15"/>
                <a:gd name="T15" fmla="*/ 10 h 35"/>
                <a:gd name="T16" fmla="*/ 10 w 15"/>
                <a:gd name="T17" fmla="*/ 10 h 35"/>
                <a:gd name="T18" fmla="*/ 11 w 15"/>
                <a:gd name="T19" fmla="*/ 12 h 35"/>
                <a:gd name="T20" fmla="*/ 13 w 15"/>
                <a:gd name="T21" fmla="*/ 15 h 35"/>
                <a:gd name="T22" fmla="*/ 10 w 15"/>
                <a:gd name="T23" fmla="*/ 14 h 35"/>
                <a:gd name="T24" fmla="*/ 10 w 15"/>
                <a:gd name="T25" fmla="*/ 14 h 35"/>
                <a:gd name="T26" fmla="*/ 10 w 15"/>
                <a:gd name="T27" fmla="*/ 14 h 35"/>
                <a:gd name="T28" fmla="*/ 8 w 15"/>
                <a:gd name="T29" fmla="*/ 13 h 35"/>
                <a:gd name="T30" fmla="*/ 7 w 15"/>
                <a:gd name="T31" fmla="*/ 13 h 35"/>
                <a:gd name="T32" fmla="*/ 5 w 15"/>
                <a:gd name="T33" fmla="*/ 13 h 35"/>
                <a:gd name="T34" fmla="*/ 7 w 15"/>
                <a:gd name="T35" fmla="*/ 15 h 35"/>
                <a:gd name="T36" fmla="*/ 5 w 15"/>
                <a:gd name="T37" fmla="*/ 15 h 35"/>
                <a:gd name="T38" fmla="*/ 5 w 15"/>
                <a:gd name="T39" fmla="*/ 17 h 35"/>
                <a:gd name="T40" fmla="*/ 8 w 15"/>
                <a:gd name="T41" fmla="*/ 20 h 35"/>
                <a:gd name="T42" fmla="*/ 10 w 15"/>
                <a:gd name="T43" fmla="*/ 19 h 35"/>
                <a:gd name="T44" fmla="*/ 9 w 15"/>
                <a:gd name="T45" fmla="*/ 20 h 35"/>
                <a:gd name="T46" fmla="*/ 11 w 15"/>
                <a:gd name="T47" fmla="*/ 20 h 35"/>
                <a:gd name="T48" fmla="*/ 13 w 15"/>
                <a:gd name="T49" fmla="*/ 20 h 35"/>
                <a:gd name="T50" fmla="*/ 11 w 15"/>
                <a:gd name="T51" fmla="*/ 22 h 35"/>
                <a:gd name="T52" fmla="*/ 10 w 15"/>
                <a:gd name="T53" fmla="*/ 22 h 35"/>
                <a:gd name="T54" fmla="*/ 11 w 15"/>
                <a:gd name="T55" fmla="*/ 22 h 35"/>
                <a:gd name="T56" fmla="*/ 14 w 15"/>
                <a:gd name="T57" fmla="*/ 22 h 35"/>
                <a:gd name="T58" fmla="*/ 11 w 15"/>
                <a:gd name="T59" fmla="*/ 24 h 35"/>
                <a:gd name="T60" fmla="*/ 11 w 15"/>
                <a:gd name="T61" fmla="*/ 26 h 35"/>
                <a:gd name="T62" fmla="*/ 10 w 15"/>
                <a:gd name="T63" fmla="*/ 26 h 35"/>
                <a:gd name="T64" fmla="*/ 10 w 15"/>
                <a:gd name="T65" fmla="*/ 26 h 35"/>
                <a:gd name="T66" fmla="*/ 10 w 15"/>
                <a:gd name="T67" fmla="*/ 26 h 35"/>
                <a:gd name="T68" fmla="*/ 8 w 15"/>
                <a:gd name="T69" fmla="*/ 26 h 35"/>
                <a:gd name="T70" fmla="*/ 8 w 15"/>
                <a:gd name="T71" fmla="*/ 26 h 35"/>
                <a:gd name="T72" fmla="*/ 10 w 15"/>
                <a:gd name="T73" fmla="*/ 29 h 35"/>
                <a:gd name="T74" fmla="*/ 10 w 15"/>
                <a:gd name="T75" fmla="*/ 29 h 35"/>
                <a:gd name="T76" fmla="*/ 10 w 15"/>
                <a:gd name="T77" fmla="*/ 32 h 35"/>
                <a:gd name="T78" fmla="*/ 10 w 15"/>
                <a:gd name="T79" fmla="*/ 32 h 35"/>
                <a:gd name="T80" fmla="*/ 9 w 15"/>
                <a:gd name="T81" fmla="*/ 33 h 35"/>
                <a:gd name="T82" fmla="*/ 8 w 15"/>
                <a:gd name="T83" fmla="*/ 34 h 35"/>
                <a:gd name="T84" fmla="*/ 7 w 15"/>
                <a:gd name="T85" fmla="*/ 32 h 35"/>
                <a:gd name="T86" fmla="*/ 2 w 15"/>
                <a:gd name="T87" fmla="*/ 34 h 35"/>
                <a:gd name="T88" fmla="*/ 0 w 15"/>
                <a:gd name="T89" fmla="*/ 31 h 35"/>
                <a:gd name="T90" fmla="*/ 0 w 15"/>
                <a:gd name="T91" fmla="*/ 0 h 35"/>
                <a:gd name="T92" fmla="*/ 3 w 15"/>
                <a:gd name="T93" fmla="*/ 3 h 35"/>
                <a:gd name="T94" fmla="*/ 4 w 15"/>
                <a:gd name="T95" fmla="*/ 3 h 35"/>
                <a:gd name="T96" fmla="*/ 4 w 15"/>
                <a:gd name="T97" fmla="*/ 4 h 35"/>
                <a:gd name="T98" fmla="*/ 4 w 15"/>
                <a:gd name="T99" fmla="*/ 4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
                <a:gd name="T151" fmla="*/ 0 h 35"/>
                <a:gd name="T152" fmla="*/ 15 w 15"/>
                <a:gd name="T153" fmla="*/ 35 h 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 h="35">
                  <a:moveTo>
                    <a:pt x="4" y="4"/>
                  </a:moveTo>
                  <a:lnTo>
                    <a:pt x="4" y="4"/>
                  </a:lnTo>
                  <a:lnTo>
                    <a:pt x="5" y="4"/>
                  </a:lnTo>
                  <a:lnTo>
                    <a:pt x="5" y="5"/>
                  </a:lnTo>
                  <a:lnTo>
                    <a:pt x="8" y="7"/>
                  </a:lnTo>
                  <a:lnTo>
                    <a:pt x="5" y="7"/>
                  </a:lnTo>
                  <a:lnTo>
                    <a:pt x="9" y="7"/>
                  </a:lnTo>
                  <a:lnTo>
                    <a:pt x="10" y="10"/>
                  </a:lnTo>
                  <a:lnTo>
                    <a:pt x="11" y="12"/>
                  </a:lnTo>
                  <a:lnTo>
                    <a:pt x="13" y="15"/>
                  </a:lnTo>
                  <a:lnTo>
                    <a:pt x="10" y="14"/>
                  </a:lnTo>
                  <a:lnTo>
                    <a:pt x="8" y="13"/>
                  </a:lnTo>
                  <a:lnTo>
                    <a:pt x="7" y="13"/>
                  </a:lnTo>
                  <a:lnTo>
                    <a:pt x="5" y="13"/>
                  </a:lnTo>
                  <a:lnTo>
                    <a:pt x="7" y="15"/>
                  </a:lnTo>
                  <a:lnTo>
                    <a:pt x="5" y="15"/>
                  </a:lnTo>
                  <a:lnTo>
                    <a:pt x="5" y="17"/>
                  </a:lnTo>
                  <a:lnTo>
                    <a:pt x="8" y="20"/>
                  </a:lnTo>
                  <a:lnTo>
                    <a:pt x="10" y="19"/>
                  </a:lnTo>
                  <a:lnTo>
                    <a:pt x="9" y="20"/>
                  </a:lnTo>
                  <a:lnTo>
                    <a:pt x="11" y="20"/>
                  </a:lnTo>
                  <a:lnTo>
                    <a:pt x="13" y="20"/>
                  </a:lnTo>
                  <a:lnTo>
                    <a:pt x="11" y="22"/>
                  </a:lnTo>
                  <a:lnTo>
                    <a:pt x="10" y="22"/>
                  </a:lnTo>
                  <a:lnTo>
                    <a:pt x="11" y="22"/>
                  </a:lnTo>
                  <a:lnTo>
                    <a:pt x="14" y="22"/>
                  </a:lnTo>
                  <a:lnTo>
                    <a:pt x="11" y="24"/>
                  </a:lnTo>
                  <a:lnTo>
                    <a:pt x="11" y="26"/>
                  </a:lnTo>
                  <a:lnTo>
                    <a:pt x="10" y="26"/>
                  </a:lnTo>
                  <a:lnTo>
                    <a:pt x="8" y="26"/>
                  </a:lnTo>
                  <a:lnTo>
                    <a:pt x="10" y="29"/>
                  </a:lnTo>
                  <a:lnTo>
                    <a:pt x="10" y="32"/>
                  </a:lnTo>
                  <a:lnTo>
                    <a:pt x="9" y="33"/>
                  </a:lnTo>
                  <a:lnTo>
                    <a:pt x="8" y="34"/>
                  </a:lnTo>
                  <a:lnTo>
                    <a:pt x="7" y="32"/>
                  </a:lnTo>
                  <a:lnTo>
                    <a:pt x="2" y="34"/>
                  </a:lnTo>
                  <a:lnTo>
                    <a:pt x="0" y="31"/>
                  </a:lnTo>
                  <a:lnTo>
                    <a:pt x="0" y="0"/>
                  </a:lnTo>
                  <a:lnTo>
                    <a:pt x="3" y="3"/>
                  </a:lnTo>
                  <a:lnTo>
                    <a:pt x="4" y="3"/>
                  </a:lnTo>
                  <a:lnTo>
                    <a:pt x="4" y="4"/>
                  </a:lnTo>
                </a:path>
              </a:pathLst>
            </a:custGeom>
            <a:solidFill>
              <a:srgbClr val="006000"/>
            </a:solidFill>
            <a:ln w="9525">
              <a:noFill/>
              <a:round/>
              <a:headEnd/>
              <a:tailEnd/>
            </a:ln>
          </p:spPr>
          <p:txBody>
            <a:bodyPr/>
            <a:lstStyle/>
            <a:p>
              <a:pPr>
                <a:defRPr/>
              </a:pPr>
              <a:endParaRPr lang="en-US" dirty="0"/>
            </a:p>
          </p:txBody>
        </p:sp>
        <p:sp>
          <p:nvSpPr>
            <p:cNvPr id="819" name="Freeform 24"/>
            <p:cNvSpPr>
              <a:spLocks/>
            </p:cNvSpPr>
            <p:nvPr/>
          </p:nvSpPr>
          <p:spPr bwMode="auto">
            <a:xfrm>
              <a:off x="4368" y="3566"/>
              <a:ext cx="260" cy="166"/>
            </a:xfrm>
            <a:custGeom>
              <a:avLst/>
              <a:gdLst>
                <a:gd name="T0" fmla="*/ 0 w 260"/>
                <a:gd name="T1" fmla="*/ 61 h 166"/>
                <a:gd name="T2" fmla="*/ 0 w 260"/>
                <a:gd name="T3" fmla="*/ 61 h 166"/>
                <a:gd name="T4" fmla="*/ 0 w 260"/>
                <a:gd name="T5" fmla="*/ 144 h 166"/>
                <a:gd name="T6" fmla="*/ 145 w 260"/>
                <a:gd name="T7" fmla="*/ 165 h 166"/>
                <a:gd name="T8" fmla="*/ 259 w 260"/>
                <a:gd name="T9" fmla="*/ 155 h 166"/>
                <a:gd name="T10" fmla="*/ 253 w 260"/>
                <a:gd name="T11" fmla="*/ 44 h 166"/>
                <a:gd name="T12" fmla="*/ 146 w 260"/>
                <a:gd name="T13" fmla="*/ 0 h 166"/>
                <a:gd name="T14" fmla="*/ 0 w 260"/>
                <a:gd name="T15" fmla="*/ 61 h 166"/>
                <a:gd name="T16" fmla="*/ 0 w 260"/>
                <a:gd name="T17" fmla="*/ 61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
                <a:gd name="T28" fmla="*/ 0 h 166"/>
                <a:gd name="T29" fmla="*/ 260 w 260"/>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 h="166">
                  <a:moveTo>
                    <a:pt x="0" y="61"/>
                  </a:moveTo>
                  <a:lnTo>
                    <a:pt x="0" y="61"/>
                  </a:lnTo>
                  <a:lnTo>
                    <a:pt x="0" y="144"/>
                  </a:lnTo>
                  <a:lnTo>
                    <a:pt x="145" y="165"/>
                  </a:lnTo>
                  <a:lnTo>
                    <a:pt x="259" y="155"/>
                  </a:lnTo>
                  <a:lnTo>
                    <a:pt x="253" y="44"/>
                  </a:lnTo>
                  <a:lnTo>
                    <a:pt x="146" y="0"/>
                  </a:lnTo>
                  <a:lnTo>
                    <a:pt x="0" y="61"/>
                  </a:lnTo>
                </a:path>
              </a:pathLst>
            </a:custGeom>
            <a:solidFill>
              <a:srgbClr val="00603C"/>
            </a:solidFill>
            <a:ln w="9525">
              <a:noFill/>
              <a:round/>
              <a:headEnd/>
              <a:tailEnd/>
            </a:ln>
          </p:spPr>
          <p:txBody>
            <a:bodyPr/>
            <a:lstStyle/>
            <a:p>
              <a:pPr>
                <a:defRPr/>
              </a:pPr>
              <a:endParaRPr lang="en-US" dirty="0"/>
            </a:p>
          </p:txBody>
        </p:sp>
        <p:sp>
          <p:nvSpPr>
            <p:cNvPr id="820" name="AutoShape 25"/>
            <p:cNvSpPr>
              <a:spLocks noChangeArrowheads="1"/>
            </p:cNvSpPr>
            <p:nvPr/>
          </p:nvSpPr>
          <p:spPr bwMode="auto">
            <a:xfrm flipV="1">
              <a:off x="4621" y="3609"/>
              <a:ext cx="2" cy="92"/>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21" name="AutoShape 26"/>
            <p:cNvSpPr>
              <a:spLocks noChangeArrowheads="1"/>
            </p:cNvSpPr>
            <p:nvPr/>
          </p:nvSpPr>
          <p:spPr bwMode="auto">
            <a:xfrm flipV="1">
              <a:off x="4517"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22" name="AutoShape 27"/>
            <p:cNvSpPr>
              <a:spLocks noChangeArrowheads="1"/>
            </p:cNvSpPr>
            <p:nvPr/>
          </p:nvSpPr>
          <p:spPr bwMode="auto">
            <a:xfrm flipV="1">
              <a:off x="4525"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23" name="AutoShape 28"/>
            <p:cNvSpPr>
              <a:spLocks noChangeArrowheads="1"/>
            </p:cNvSpPr>
            <p:nvPr/>
          </p:nvSpPr>
          <p:spPr bwMode="auto">
            <a:xfrm flipV="1">
              <a:off x="4530" y="3578"/>
              <a:ext cx="0"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24" name="AutoShape 29"/>
            <p:cNvSpPr>
              <a:spLocks noChangeArrowheads="1"/>
            </p:cNvSpPr>
            <p:nvPr/>
          </p:nvSpPr>
          <p:spPr bwMode="auto">
            <a:xfrm flipV="1">
              <a:off x="4535"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25" name="AutoShape 30"/>
            <p:cNvSpPr>
              <a:spLocks noChangeArrowheads="1"/>
            </p:cNvSpPr>
            <p:nvPr/>
          </p:nvSpPr>
          <p:spPr bwMode="auto">
            <a:xfrm flipV="1">
              <a:off x="4540" y="3578"/>
              <a:ext cx="0"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26" name="AutoShape 31"/>
            <p:cNvSpPr>
              <a:spLocks noChangeArrowheads="1"/>
            </p:cNvSpPr>
            <p:nvPr/>
          </p:nvSpPr>
          <p:spPr bwMode="auto">
            <a:xfrm flipV="1">
              <a:off x="4546" y="3582"/>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27" name="AutoShape 32"/>
            <p:cNvSpPr>
              <a:spLocks noChangeArrowheads="1"/>
            </p:cNvSpPr>
            <p:nvPr/>
          </p:nvSpPr>
          <p:spPr bwMode="auto">
            <a:xfrm flipV="1">
              <a:off x="4551" y="3583"/>
              <a:ext cx="2"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28" name="AutoShape 33"/>
            <p:cNvSpPr>
              <a:spLocks noChangeArrowheads="1"/>
            </p:cNvSpPr>
            <p:nvPr/>
          </p:nvSpPr>
          <p:spPr bwMode="auto">
            <a:xfrm flipV="1">
              <a:off x="4557" y="3585"/>
              <a:ext cx="2"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29" name="AutoShape 34"/>
            <p:cNvSpPr>
              <a:spLocks noChangeArrowheads="1"/>
            </p:cNvSpPr>
            <p:nvPr/>
          </p:nvSpPr>
          <p:spPr bwMode="auto">
            <a:xfrm flipV="1">
              <a:off x="4564" y="3588"/>
              <a:ext cx="3"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30" name="AutoShape 35"/>
            <p:cNvSpPr>
              <a:spLocks noChangeArrowheads="1"/>
            </p:cNvSpPr>
            <p:nvPr/>
          </p:nvSpPr>
          <p:spPr bwMode="auto">
            <a:xfrm flipV="1">
              <a:off x="4568" y="3590"/>
              <a:ext cx="2"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31" name="AutoShape 36"/>
            <p:cNvSpPr>
              <a:spLocks noChangeArrowheads="1"/>
            </p:cNvSpPr>
            <p:nvPr/>
          </p:nvSpPr>
          <p:spPr bwMode="auto">
            <a:xfrm flipV="1">
              <a:off x="4575" y="3591"/>
              <a:ext cx="1"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32" name="AutoShape 37"/>
            <p:cNvSpPr>
              <a:spLocks noChangeArrowheads="1"/>
            </p:cNvSpPr>
            <p:nvPr/>
          </p:nvSpPr>
          <p:spPr bwMode="auto">
            <a:xfrm flipV="1">
              <a:off x="4581" y="3595"/>
              <a:ext cx="2" cy="94"/>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33" name="AutoShape 38"/>
            <p:cNvSpPr>
              <a:spLocks noChangeArrowheads="1"/>
            </p:cNvSpPr>
            <p:nvPr/>
          </p:nvSpPr>
          <p:spPr bwMode="auto">
            <a:xfrm flipV="1">
              <a:off x="4586" y="3597"/>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34" name="AutoShape 39"/>
            <p:cNvSpPr>
              <a:spLocks noChangeArrowheads="1"/>
            </p:cNvSpPr>
            <p:nvPr/>
          </p:nvSpPr>
          <p:spPr bwMode="auto">
            <a:xfrm flipV="1">
              <a:off x="4590" y="3599"/>
              <a:ext cx="2"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35" name="AutoShape 40"/>
            <p:cNvSpPr>
              <a:spLocks noChangeArrowheads="1"/>
            </p:cNvSpPr>
            <p:nvPr/>
          </p:nvSpPr>
          <p:spPr bwMode="auto">
            <a:xfrm flipV="1">
              <a:off x="4595" y="3599"/>
              <a:ext cx="1"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36" name="AutoShape 41"/>
            <p:cNvSpPr>
              <a:spLocks noChangeArrowheads="1"/>
            </p:cNvSpPr>
            <p:nvPr/>
          </p:nvSpPr>
          <p:spPr bwMode="auto">
            <a:xfrm flipV="1">
              <a:off x="4601" y="3600"/>
              <a:ext cx="1" cy="9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37" name="AutoShape 42"/>
            <p:cNvSpPr>
              <a:spLocks noChangeArrowheads="1"/>
            </p:cNvSpPr>
            <p:nvPr/>
          </p:nvSpPr>
          <p:spPr bwMode="auto">
            <a:xfrm flipV="1">
              <a:off x="4606" y="3606"/>
              <a:ext cx="2" cy="93"/>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38" name="AutoShape 43"/>
            <p:cNvSpPr>
              <a:spLocks noChangeArrowheads="1"/>
            </p:cNvSpPr>
            <p:nvPr/>
          </p:nvSpPr>
          <p:spPr bwMode="auto">
            <a:xfrm flipV="1">
              <a:off x="4612" y="3608"/>
              <a:ext cx="2" cy="9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39" name="AutoShape 44"/>
            <p:cNvSpPr>
              <a:spLocks noChangeArrowheads="1"/>
            </p:cNvSpPr>
            <p:nvPr/>
          </p:nvSpPr>
          <p:spPr bwMode="auto">
            <a:xfrm flipV="1">
              <a:off x="4618" y="3612"/>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40" name="AutoShape 45"/>
            <p:cNvSpPr>
              <a:spLocks noChangeArrowheads="1"/>
            </p:cNvSpPr>
            <p:nvPr/>
          </p:nvSpPr>
          <p:spPr bwMode="auto">
            <a:xfrm flipV="1">
              <a:off x="4403" y="3616"/>
              <a:ext cx="1"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41" name="AutoShape 46"/>
            <p:cNvSpPr>
              <a:spLocks noChangeArrowheads="1"/>
            </p:cNvSpPr>
            <p:nvPr/>
          </p:nvSpPr>
          <p:spPr bwMode="auto">
            <a:xfrm flipV="1">
              <a:off x="4396" y="3616"/>
              <a:ext cx="2"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42" name="AutoShape 47"/>
            <p:cNvSpPr>
              <a:spLocks noChangeArrowheads="1"/>
            </p:cNvSpPr>
            <p:nvPr/>
          </p:nvSpPr>
          <p:spPr bwMode="auto">
            <a:xfrm flipV="1">
              <a:off x="4389" y="3622"/>
              <a:ext cx="1"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43" name="AutoShape 48"/>
            <p:cNvSpPr>
              <a:spLocks noChangeArrowheads="1"/>
            </p:cNvSpPr>
            <p:nvPr/>
          </p:nvSpPr>
          <p:spPr bwMode="auto">
            <a:xfrm flipV="1">
              <a:off x="4403" y="3616"/>
              <a:ext cx="1"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44" name="AutoShape 49"/>
            <p:cNvSpPr>
              <a:spLocks noChangeArrowheads="1"/>
            </p:cNvSpPr>
            <p:nvPr/>
          </p:nvSpPr>
          <p:spPr bwMode="auto">
            <a:xfrm flipV="1">
              <a:off x="4384" y="3622"/>
              <a:ext cx="2"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45" name="AutoShape 50"/>
            <p:cNvSpPr>
              <a:spLocks noChangeArrowheads="1"/>
            </p:cNvSpPr>
            <p:nvPr/>
          </p:nvSpPr>
          <p:spPr bwMode="auto">
            <a:xfrm flipV="1">
              <a:off x="4380" y="3622"/>
              <a:ext cx="1"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46" name="AutoShape 51"/>
            <p:cNvSpPr>
              <a:spLocks noChangeArrowheads="1"/>
            </p:cNvSpPr>
            <p:nvPr/>
          </p:nvSpPr>
          <p:spPr bwMode="auto">
            <a:xfrm flipV="1">
              <a:off x="4373" y="3622"/>
              <a:ext cx="2"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47" name="AutoShape 52"/>
            <p:cNvSpPr>
              <a:spLocks noChangeArrowheads="1"/>
            </p:cNvSpPr>
            <p:nvPr/>
          </p:nvSpPr>
          <p:spPr bwMode="auto">
            <a:xfrm flipV="1">
              <a:off x="4369" y="3631"/>
              <a:ext cx="0" cy="6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48" name="Freeform 53"/>
            <p:cNvSpPr>
              <a:spLocks/>
            </p:cNvSpPr>
            <p:nvPr/>
          </p:nvSpPr>
          <p:spPr bwMode="auto">
            <a:xfrm>
              <a:off x="4523" y="3612"/>
              <a:ext cx="87" cy="75"/>
            </a:xfrm>
            <a:custGeom>
              <a:avLst/>
              <a:gdLst>
                <a:gd name="T0" fmla="*/ 66 w 87"/>
                <a:gd name="T1" fmla="*/ 25 h 75"/>
                <a:gd name="T2" fmla="*/ 70 w 87"/>
                <a:gd name="T3" fmla="*/ 24 h 75"/>
                <a:gd name="T4" fmla="*/ 76 w 87"/>
                <a:gd name="T5" fmla="*/ 23 h 75"/>
                <a:gd name="T6" fmla="*/ 78 w 87"/>
                <a:gd name="T7" fmla="*/ 21 h 75"/>
                <a:gd name="T8" fmla="*/ 82 w 87"/>
                <a:gd name="T9" fmla="*/ 19 h 75"/>
                <a:gd name="T10" fmla="*/ 84 w 87"/>
                <a:gd name="T11" fmla="*/ 17 h 75"/>
                <a:gd name="T12" fmla="*/ 85 w 87"/>
                <a:gd name="T13" fmla="*/ 14 h 75"/>
                <a:gd name="T14" fmla="*/ 81 w 87"/>
                <a:gd name="T15" fmla="*/ 9 h 75"/>
                <a:gd name="T16" fmla="*/ 76 w 87"/>
                <a:gd name="T17" fmla="*/ 6 h 75"/>
                <a:gd name="T18" fmla="*/ 70 w 87"/>
                <a:gd name="T19" fmla="*/ 2 h 75"/>
                <a:gd name="T20" fmla="*/ 64 w 87"/>
                <a:gd name="T21" fmla="*/ 2 h 75"/>
                <a:gd name="T22" fmla="*/ 56 w 87"/>
                <a:gd name="T23" fmla="*/ 1 h 75"/>
                <a:gd name="T24" fmla="*/ 53 w 87"/>
                <a:gd name="T25" fmla="*/ 0 h 75"/>
                <a:gd name="T26" fmla="*/ 45 w 87"/>
                <a:gd name="T27" fmla="*/ 1 h 75"/>
                <a:gd name="T28" fmla="*/ 38 w 87"/>
                <a:gd name="T29" fmla="*/ 2 h 75"/>
                <a:gd name="T30" fmla="*/ 33 w 87"/>
                <a:gd name="T31" fmla="*/ 2 h 75"/>
                <a:gd name="T32" fmla="*/ 28 w 87"/>
                <a:gd name="T33" fmla="*/ 4 h 75"/>
                <a:gd name="T34" fmla="*/ 22 w 87"/>
                <a:gd name="T35" fmla="*/ 6 h 75"/>
                <a:gd name="T36" fmla="*/ 16 w 87"/>
                <a:gd name="T37" fmla="*/ 6 h 75"/>
                <a:gd name="T38" fmla="*/ 11 w 87"/>
                <a:gd name="T39" fmla="*/ 7 h 75"/>
                <a:gd name="T40" fmla="*/ 8 w 87"/>
                <a:gd name="T41" fmla="*/ 7 h 75"/>
                <a:gd name="T42" fmla="*/ 5 w 87"/>
                <a:gd name="T43" fmla="*/ 7 h 75"/>
                <a:gd name="T44" fmla="*/ 5 w 87"/>
                <a:gd name="T45" fmla="*/ 9 h 75"/>
                <a:gd name="T46" fmla="*/ 5 w 87"/>
                <a:gd name="T47" fmla="*/ 13 h 75"/>
                <a:gd name="T48" fmla="*/ 9 w 87"/>
                <a:gd name="T49" fmla="*/ 16 h 75"/>
                <a:gd name="T50" fmla="*/ 12 w 87"/>
                <a:gd name="T51" fmla="*/ 19 h 75"/>
                <a:gd name="T52" fmla="*/ 16 w 87"/>
                <a:gd name="T53" fmla="*/ 23 h 75"/>
                <a:gd name="T54" fmla="*/ 20 w 87"/>
                <a:gd name="T55" fmla="*/ 27 h 75"/>
                <a:gd name="T56" fmla="*/ 24 w 87"/>
                <a:gd name="T57" fmla="*/ 29 h 75"/>
                <a:gd name="T58" fmla="*/ 19 w 87"/>
                <a:gd name="T59" fmla="*/ 32 h 75"/>
                <a:gd name="T60" fmla="*/ 16 w 87"/>
                <a:gd name="T61" fmla="*/ 32 h 75"/>
                <a:gd name="T62" fmla="*/ 12 w 87"/>
                <a:gd name="T63" fmla="*/ 32 h 75"/>
                <a:gd name="T64" fmla="*/ 9 w 87"/>
                <a:gd name="T65" fmla="*/ 30 h 75"/>
                <a:gd name="T66" fmla="*/ 5 w 87"/>
                <a:gd name="T67" fmla="*/ 28 h 75"/>
                <a:gd name="T68" fmla="*/ 3 w 87"/>
                <a:gd name="T69" fmla="*/ 26 h 75"/>
                <a:gd name="T70" fmla="*/ 1 w 87"/>
                <a:gd name="T71" fmla="*/ 26 h 75"/>
                <a:gd name="T72" fmla="*/ 1 w 87"/>
                <a:gd name="T73" fmla="*/ 28 h 75"/>
                <a:gd name="T74" fmla="*/ 0 w 87"/>
                <a:gd name="T75" fmla="*/ 32 h 75"/>
                <a:gd name="T76" fmla="*/ 0 w 87"/>
                <a:gd name="T77" fmla="*/ 36 h 75"/>
                <a:gd name="T78" fmla="*/ 6 w 87"/>
                <a:gd name="T79" fmla="*/ 41 h 75"/>
                <a:gd name="T80" fmla="*/ 14 w 87"/>
                <a:gd name="T81" fmla="*/ 46 h 75"/>
                <a:gd name="T82" fmla="*/ 16 w 87"/>
                <a:gd name="T83" fmla="*/ 53 h 75"/>
                <a:gd name="T84" fmla="*/ 12 w 87"/>
                <a:gd name="T85" fmla="*/ 57 h 75"/>
                <a:gd name="T86" fmla="*/ 5 w 87"/>
                <a:gd name="T87" fmla="*/ 59 h 75"/>
                <a:gd name="T88" fmla="*/ 4 w 87"/>
                <a:gd name="T89" fmla="*/ 61 h 75"/>
                <a:gd name="T90" fmla="*/ 15 w 87"/>
                <a:gd name="T91" fmla="*/ 71 h 75"/>
                <a:gd name="T92" fmla="*/ 35 w 87"/>
                <a:gd name="T93" fmla="*/ 74 h 75"/>
                <a:gd name="T94" fmla="*/ 54 w 87"/>
                <a:gd name="T95" fmla="*/ 72 h 75"/>
                <a:gd name="T96" fmla="*/ 60 w 87"/>
                <a:gd name="T97" fmla="*/ 68 h 75"/>
                <a:gd name="T98" fmla="*/ 62 w 87"/>
                <a:gd name="T99" fmla="*/ 65 h 75"/>
                <a:gd name="T100" fmla="*/ 63 w 87"/>
                <a:gd name="T101" fmla="*/ 59 h 75"/>
                <a:gd name="T102" fmla="*/ 60 w 87"/>
                <a:gd name="T103" fmla="*/ 56 h 75"/>
                <a:gd name="T104" fmla="*/ 55 w 87"/>
                <a:gd name="T105" fmla="*/ 51 h 75"/>
                <a:gd name="T106" fmla="*/ 48 w 87"/>
                <a:gd name="T107" fmla="*/ 47 h 75"/>
                <a:gd name="T108" fmla="*/ 49 w 87"/>
                <a:gd name="T109" fmla="*/ 43 h 75"/>
                <a:gd name="T110" fmla="*/ 56 w 87"/>
                <a:gd name="T111" fmla="*/ 42 h 75"/>
                <a:gd name="T112" fmla="*/ 66 w 87"/>
                <a:gd name="T113" fmla="*/ 41 h 75"/>
                <a:gd name="T114" fmla="*/ 69 w 87"/>
                <a:gd name="T115" fmla="*/ 38 h 75"/>
                <a:gd name="T116" fmla="*/ 67 w 87"/>
                <a:gd name="T117" fmla="*/ 35 h 75"/>
                <a:gd name="T118" fmla="*/ 64 w 87"/>
                <a:gd name="T119" fmla="*/ 31 h 75"/>
                <a:gd name="T120" fmla="*/ 64 w 87"/>
                <a:gd name="T121" fmla="*/ 26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
                <a:gd name="T184" fmla="*/ 0 h 75"/>
                <a:gd name="T185" fmla="*/ 87 w 87"/>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 h="75">
                  <a:moveTo>
                    <a:pt x="64" y="26"/>
                  </a:moveTo>
                  <a:lnTo>
                    <a:pt x="64" y="26"/>
                  </a:lnTo>
                  <a:lnTo>
                    <a:pt x="66" y="25"/>
                  </a:lnTo>
                  <a:lnTo>
                    <a:pt x="68" y="25"/>
                  </a:lnTo>
                  <a:lnTo>
                    <a:pt x="70" y="24"/>
                  </a:lnTo>
                  <a:lnTo>
                    <a:pt x="72" y="24"/>
                  </a:lnTo>
                  <a:lnTo>
                    <a:pt x="74" y="23"/>
                  </a:lnTo>
                  <a:lnTo>
                    <a:pt x="76" y="23"/>
                  </a:lnTo>
                  <a:lnTo>
                    <a:pt x="78" y="21"/>
                  </a:lnTo>
                  <a:lnTo>
                    <a:pt x="80" y="21"/>
                  </a:lnTo>
                  <a:lnTo>
                    <a:pt x="82" y="19"/>
                  </a:lnTo>
                  <a:lnTo>
                    <a:pt x="84" y="17"/>
                  </a:lnTo>
                  <a:lnTo>
                    <a:pt x="85" y="17"/>
                  </a:lnTo>
                  <a:lnTo>
                    <a:pt x="86" y="15"/>
                  </a:lnTo>
                  <a:lnTo>
                    <a:pt x="85" y="15"/>
                  </a:lnTo>
                  <a:lnTo>
                    <a:pt x="85" y="14"/>
                  </a:lnTo>
                  <a:lnTo>
                    <a:pt x="84" y="14"/>
                  </a:lnTo>
                  <a:lnTo>
                    <a:pt x="84" y="12"/>
                  </a:lnTo>
                  <a:lnTo>
                    <a:pt x="82" y="12"/>
                  </a:lnTo>
                  <a:lnTo>
                    <a:pt x="82" y="9"/>
                  </a:lnTo>
                  <a:lnTo>
                    <a:pt x="81" y="9"/>
                  </a:lnTo>
                  <a:lnTo>
                    <a:pt x="81" y="8"/>
                  </a:lnTo>
                  <a:lnTo>
                    <a:pt x="79" y="8"/>
                  </a:lnTo>
                  <a:lnTo>
                    <a:pt x="78" y="8"/>
                  </a:lnTo>
                  <a:lnTo>
                    <a:pt x="76" y="8"/>
                  </a:lnTo>
                  <a:lnTo>
                    <a:pt x="76" y="6"/>
                  </a:lnTo>
                  <a:lnTo>
                    <a:pt x="74" y="6"/>
                  </a:lnTo>
                  <a:lnTo>
                    <a:pt x="74" y="4"/>
                  </a:lnTo>
                  <a:lnTo>
                    <a:pt x="72" y="4"/>
                  </a:lnTo>
                  <a:lnTo>
                    <a:pt x="72" y="2"/>
                  </a:lnTo>
                  <a:lnTo>
                    <a:pt x="70" y="2"/>
                  </a:lnTo>
                  <a:lnTo>
                    <a:pt x="69" y="2"/>
                  </a:lnTo>
                  <a:lnTo>
                    <a:pt x="67" y="2"/>
                  </a:lnTo>
                  <a:lnTo>
                    <a:pt x="66" y="2"/>
                  </a:lnTo>
                  <a:lnTo>
                    <a:pt x="64" y="2"/>
                  </a:lnTo>
                  <a:lnTo>
                    <a:pt x="62" y="2"/>
                  </a:lnTo>
                  <a:lnTo>
                    <a:pt x="62" y="1"/>
                  </a:lnTo>
                  <a:lnTo>
                    <a:pt x="60" y="1"/>
                  </a:lnTo>
                  <a:lnTo>
                    <a:pt x="58" y="1"/>
                  </a:lnTo>
                  <a:lnTo>
                    <a:pt x="56" y="1"/>
                  </a:lnTo>
                  <a:lnTo>
                    <a:pt x="54" y="1"/>
                  </a:lnTo>
                  <a:lnTo>
                    <a:pt x="53" y="1"/>
                  </a:lnTo>
                  <a:lnTo>
                    <a:pt x="53" y="0"/>
                  </a:lnTo>
                  <a:lnTo>
                    <a:pt x="51" y="1"/>
                  </a:lnTo>
                  <a:lnTo>
                    <a:pt x="49" y="1"/>
                  </a:lnTo>
                  <a:lnTo>
                    <a:pt x="47" y="1"/>
                  </a:lnTo>
                  <a:lnTo>
                    <a:pt x="45" y="1"/>
                  </a:lnTo>
                  <a:lnTo>
                    <a:pt x="44" y="1"/>
                  </a:lnTo>
                  <a:lnTo>
                    <a:pt x="42" y="1"/>
                  </a:lnTo>
                  <a:lnTo>
                    <a:pt x="40" y="2"/>
                  </a:lnTo>
                  <a:lnTo>
                    <a:pt x="38" y="2"/>
                  </a:lnTo>
                  <a:lnTo>
                    <a:pt x="36" y="2"/>
                  </a:lnTo>
                  <a:lnTo>
                    <a:pt x="34" y="2"/>
                  </a:lnTo>
                  <a:lnTo>
                    <a:pt x="33" y="2"/>
                  </a:lnTo>
                  <a:lnTo>
                    <a:pt x="31" y="4"/>
                  </a:lnTo>
                  <a:lnTo>
                    <a:pt x="30" y="4"/>
                  </a:lnTo>
                  <a:lnTo>
                    <a:pt x="28" y="4"/>
                  </a:lnTo>
                  <a:lnTo>
                    <a:pt x="26" y="4"/>
                  </a:lnTo>
                  <a:lnTo>
                    <a:pt x="25" y="4"/>
                  </a:lnTo>
                  <a:lnTo>
                    <a:pt x="23" y="4"/>
                  </a:lnTo>
                  <a:lnTo>
                    <a:pt x="22" y="6"/>
                  </a:lnTo>
                  <a:lnTo>
                    <a:pt x="20" y="6"/>
                  </a:lnTo>
                  <a:lnTo>
                    <a:pt x="18" y="6"/>
                  </a:lnTo>
                  <a:lnTo>
                    <a:pt x="16" y="6"/>
                  </a:lnTo>
                  <a:lnTo>
                    <a:pt x="15" y="6"/>
                  </a:lnTo>
                  <a:lnTo>
                    <a:pt x="12" y="7"/>
                  </a:lnTo>
                  <a:lnTo>
                    <a:pt x="11" y="7"/>
                  </a:lnTo>
                  <a:lnTo>
                    <a:pt x="9" y="7"/>
                  </a:lnTo>
                  <a:lnTo>
                    <a:pt x="8" y="7"/>
                  </a:lnTo>
                  <a:lnTo>
                    <a:pt x="7" y="7"/>
                  </a:lnTo>
                  <a:lnTo>
                    <a:pt x="6" y="7"/>
                  </a:lnTo>
                  <a:lnTo>
                    <a:pt x="5" y="7"/>
                  </a:lnTo>
                  <a:lnTo>
                    <a:pt x="5" y="9"/>
                  </a:lnTo>
                  <a:lnTo>
                    <a:pt x="5" y="11"/>
                  </a:lnTo>
                  <a:lnTo>
                    <a:pt x="5" y="13"/>
                  </a:lnTo>
                  <a:lnTo>
                    <a:pt x="7" y="13"/>
                  </a:lnTo>
                  <a:lnTo>
                    <a:pt x="7" y="15"/>
                  </a:lnTo>
                  <a:lnTo>
                    <a:pt x="7" y="16"/>
                  </a:lnTo>
                  <a:lnTo>
                    <a:pt x="9" y="16"/>
                  </a:lnTo>
                  <a:lnTo>
                    <a:pt x="9" y="17"/>
                  </a:lnTo>
                  <a:lnTo>
                    <a:pt x="10" y="17"/>
                  </a:lnTo>
                  <a:lnTo>
                    <a:pt x="12" y="17"/>
                  </a:lnTo>
                  <a:lnTo>
                    <a:pt x="12" y="19"/>
                  </a:lnTo>
                  <a:lnTo>
                    <a:pt x="12" y="21"/>
                  </a:lnTo>
                  <a:lnTo>
                    <a:pt x="15" y="21"/>
                  </a:lnTo>
                  <a:lnTo>
                    <a:pt x="15" y="23"/>
                  </a:lnTo>
                  <a:lnTo>
                    <a:pt x="16" y="23"/>
                  </a:lnTo>
                  <a:lnTo>
                    <a:pt x="17" y="23"/>
                  </a:lnTo>
                  <a:lnTo>
                    <a:pt x="19" y="23"/>
                  </a:lnTo>
                  <a:lnTo>
                    <a:pt x="19" y="25"/>
                  </a:lnTo>
                  <a:lnTo>
                    <a:pt x="20" y="25"/>
                  </a:lnTo>
                  <a:lnTo>
                    <a:pt x="20" y="27"/>
                  </a:lnTo>
                  <a:lnTo>
                    <a:pt x="22" y="27"/>
                  </a:lnTo>
                  <a:lnTo>
                    <a:pt x="22" y="29"/>
                  </a:lnTo>
                  <a:lnTo>
                    <a:pt x="23" y="29"/>
                  </a:lnTo>
                  <a:lnTo>
                    <a:pt x="24" y="29"/>
                  </a:lnTo>
                  <a:lnTo>
                    <a:pt x="22" y="31"/>
                  </a:lnTo>
                  <a:lnTo>
                    <a:pt x="19" y="32"/>
                  </a:lnTo>
                  <a:lnTo>
                    <a:pt x="18" y="32"/>
                  </a:lnTo>
                  <a:lnTo>
                    <a:pt x="16" y="32"/>
                  </a:lnTo>
                  <a:lnTo>
                    <a:pt x="15" y="32"/>
                  </a:lnTo>
                  <a:lnTo>
                    <a:pt x="12" y="32"/>
                  </a:lnTo>
                  <a:lnTo>
                    <a:pt x="12" y="30"/>
                  </a:lnTo>
                  <a:lnTo>
                    <a:pt x="10" y="30"/>
                  </a:lnTo>
                  <a:lnTo>
                    <a:pt x="9" y="30"/>
                  </a:lnTo>
                  <a:lnTo>
                    <a:pt x="7" y="30"/>
                  </a:lnTo>
                  <a:lnTo>
                    <a:pt x="7" y="28"/>
                  </a:lnTo>
                  <a:lnTo>
                    <a:pt x="5" y="28"/>
                  </a:lnTo>
                  <a:lnTo>
                    <a:pt x="5" y="26"/>
                  </a:lnTo>
                  <a:lnTo>
                    <a:pt x="3" y="26"/>
                  </a:lnTo>
                  <a:lnTo>
                    <a:pt x="3" y="25"/>
                  </a:lnTo>
                  <a:lnTo>
                    <a:pt x="1" y="26"/>
                  </a:lnTo>
                  <a:lnTo>
                    <a:pt x="1" y="28"/>
                  </a:lnTo>
                  <a:lnTo>
                    <a:pt x="0" y="30"/>
                  </a:lnTo>
                  <a:lnTo>
                    <a:pt x="0" y="32"/>
                  </a:lnTo>
                  <a:lnTo>
                    <a:pt x="0" y="34"/>
                  </a:lnTo>
                  <a:lnTo>
                    <a:pt x="0" y="36"/>
                  </a:lnTo>
                  <a:lnTo>
                    <a:pt x="0" y="37"/>
                  </a:lnTo>
                  <a:lnTo>
                    <a:pt x="1" y="37"/>
                  </a:lnTo>
                  <a:lnTo>
                    <a:pt x="2" y="39"/>
                  </a:lnTo>
                  <a:lnTo>
                    <a:pt x="4" y="39"/>
                  </a:lnTo>
                  <a:lnTo>
                    <a:pt x="6" y="41"/>
                  </a:lnTo>
                  <a:lnTo>
                    <a:pt x="8" y="41"/>
                  </a:lnTo>
                  <a:lnTo>
                    <a:pt x="8" y="43"/>
                  </a:lnTo>
                  <a:lnTo>
                    <a:pt x="10" y="45"/>
                  </a:lnTo>
                  <a:lnTo>
                    <a:pt x="12" y="46"/>
                  </a:lnTo>
                  <a:lnTo>
                    <a:pt x="14" y="46"/>
                  </a:lnTo>
                  <a:lnTo>
                    <a:pt x="14" y="48"/>
                  </a:lnTo>
                  <a:lnTo>
                    <a:pt x="16" y="49"/>
                  </a:lnTo>
                  <a:lnTo>
                    <a:pt x="16" y="51"/>
                  </a:lnTo>
                  <a:lnTo>
                    <a:pt x="17" y="51"/>
                  </a:lnTo>
                  <a:lnTo>
                    <a:pt x="16" y="53"/>
                  </a:lnTo>
                  <a:lnTo>
                    <a:pt x="15" y="55"/>
                  </a:lnTo>
                  <a:lnTo>
                    <a:pt x="12" y="57"/>
                  </a:lnTo>
                  <a:lnTo>
                    <a:pt x="10" y="58"/>
                  </a:lnTo>
                  <a:lnTo>
                    <a:pt x="8" y="59"/>
                  </a:lnTo>
                  <a:lnTo>
                    <a:pt x="7" y="59"/>
                  </a:lnTo>
                  <a:lnTo>
                    <a:pt x="5" y="59"/>
                  </a:lnTo>
                  <a:lnTo>
                    <a:pt x="4" y="61"/>
                  </a:lnTo>
                  <a:lnTo>
                    <a:pt x="4" y="63"/>
                  </a:lnTo>
                  <a:lnTo>
                    <a:pt x="6" y="65"/>
                  </a:lnTo>
                  <a:lnTo>
                    <a:pt x="8" y="67"/>
                  </a:lnTo>
                  <a:lnTo>
                    <a:pt x="11" y="69"/>
                  </a:lnTo>
                  <a:lnTo>
                    <a:pt x="15" y="71"/>
                  </a:lnTo>
                  <a:lnTo>
                    <a:pt x="18" y="72"/>
                  </a:lnTo>
                  <a:lnTo>
                    <a:pt x="22" y="73"/>
                  </a:lnTo>
                  <a:lnTo>
                    <a:pt x="27" y="73"/>
                  </a:lnTo>
                  <a:lnTo>
                    <a:pt x="31" y="74"/>
                  </a:lnTo>
                  <a:lnTo>
                    <a:pt x="35" y="74"/>
                  </a:lnTo>
                  <a:lnTo>
                    <a:pt x="39" y="74"/>
                  </a:lnTo>
                  <a:lnTo>
                    <a:pt x="44" y="74"/>
                  </a:lnTo>
                  <a:lnTo>
                    <a:pt x="47" y="74"/>
                  </a:lnTo>
                  <a:lnTo>
                    <a:pt x="51" y="72"/>
                  </a:lnTo>
                  <a:lnTo>
                    <a:pt x="54" y="72"/>
                  </a:lnTo>
                  <a:lnTo>
                    <a:pt x="58" y="70"/>
                  </a:lnTo>
                  <a:lnTo>
                    <a:pt x="60" y="68"/>
                  </a:lnTo>
                  <a:lnTo>
                    <a:pt x="60" y="67"/>
                  </a:lnTo>
                  <a:lnTo>
                    <a:pt x="62" y="65"/>
                  </a:lnTo>
                  <a:lnTo>
                    <a:pt x="62" y="63"/>
                  </a:lnTo>
                  <a:lnTo>
                    <a:pt x="63" y="61"/>
                  </a:lnTo>
                  <a:lnTo>
                    <a:pt x="63" y="59"/>
                  </a:lnTo>
                  <a:lnTo>
                    <a:pt x="64" y="58"/>
                  </a:lnTo>
                  <a:lnTo>
                    <a:pt x="62" y="58"/>
                  </a:lnTo>
                  <a:lnTo>
                    <a:pt x="62" y="56"/>
                  </a:lnTo>
                  <a:lnTo>
                    <a:pt x="60" y="56"/>
                  </a:lnTo>
                  <a:lnTo>
                    <a:pt x="60" y="54"/>
                  </a:lnTo>
                  <a:lnTo>
                    <a:pt x="58" y="54"/>
                  </a:lnTo>
                  <a:lnTo>
                    <a:pt x="57" y="52"/>
                  </a:lnTo>
                  <a:lnTo>
                    <a:pt x="55" y="52"/>
                  </a:lnTo>
                  <a:lnTo>
                    <a:pt x="55" y="51"/>
                  </a:lnTo>
                  <a:lnTo>
                    <a:pt x="53" y="51"/>
                  </a:lnTo>
                  <a:lnTo>
                    <a:pt x="52" y="49"/>
                  </a:lnTo>
                  <a:lnTo>
                    <a:pt x="50" y="49"/>
                  </a:lnTo>
                  <a:lnTo>
                    <a:pt x="50" y="47"/>
                  </a:lnTo>
                  <a:lnTo>
                    <a:pt x="48" y="47"/>
                  </a:lnTo>
                  <a:lnTo>
                    <a:pt x="48" y="45"/>
                  </a:lnTo>
                  <a:lnTo>
                    <a:pt x="49" y="43"/>
                  </a:lnTo>
                  <a:lnTo>
                    <a:pt x="51" y="42"/>
                  </a:lnTo>
                  <a:lnTo>
                    <a:pt x="53" y="42"/>
                  </a:lnTo>
                  <a:lnTo>
                    <a:pt x="54" y="42"/>
                  </a:lnTo>
                  <a:lnTo>
                    <a:pt x="56" y="42"/>
                  </a:lnTo>
                  <a:lnTo>
                    <a:pt x="58" y="41"/>
                  </a:lnTo>
                  <a:lnTo>
                    <a:pt x="60" y="41"/>
                  </a:lnTo>
                  <a:lnTo>
                    <a:pt x="61" y="41"/>
                  </a:lnTo>
                  <a:lnTo>
                    <a:pt x="63" y="41"/>
                  </a:lnTo>
                  <a:lnTo>
                    <a:pt x="66" y="41"/>
                  </a:lnTo>
                  <a:lnTo>
                    <a:pt x="67" y="40"/>
                  </a:lnTo>
                  <a:lnTo>
                    <a:pt x="68" y="40"/>
                  </a:lnTo>
                  <a:lnTo>
                    <a:pt x="70" y="38"/>
                  </a:lnTo>
                  <a:lnTo>
                    <a:pt x="69" y="38"/>
                  </a:lnTo>
                  <a:lnTo>
                    <a:pt x="69" y="36"/>
                  </a:lnTo>
                  <a:lnTo>
                    <a:pt x="67" y="36"/>
                  </a:lnTo>
                  <a:lnTo>
                    <a:pt x="67" y="35"/>
                  </a:lnTo>
                  <a:lnTo>
                    <a:pt x="67" y="33"/>
                  </a:lnTo>
                  <a:lnTo>
                    <a:pt x="65" y="33"/>
                  </a:lnTo>
                  <a:lnTo>
                    <a:pt x="65" y="31"/>
                  </a:lnTo>
                  <a:lnTo>
                    <a:pt x="64" y="31"/>
                  </a:lnTo>
                  <a:lnTo>
                    <a:pt x="64" y="30"/>
                  </a:lnTo>
                  <a:lnTo>
                    <a:pt x="63" y="30"/>
                  </a:lnTo>
                  <a:lnTo>
                    <a:pt x="63" y="28"/>
                  </a:lnTo>
                  <a:lnTo>
                    <a:pt x="64" y="26"/>
                  </a:lnTo>
                </a:path>
              </a:pathLst>
            </a:custGeom>
            <a:solidFill>
              <a:srgbClr val="37605E"/>
            </a:solidFill>
            <a:ln w="9525">
              <a:noFill/>
              <a:round/>
              <a:headEnd/>
              <a:tailEnd/>
            </a:ln>
          </p:spPr>
          <p:txBody>
            <a:bodyPr/>
            <a:lstStyle/>
            <a:p>
              <a:pPr>
                <a:defRPr/>
              </a:pPr>
              <a:endParaRPr lang="en-US" dirty="0"/>
            </a:p>
          </p:txBody>
        </p:sp>
        <p:sp>
          <p:nvSpPr>
            <p:cNvPr id="849" name="AutoShape 54"/>
            <p:cNvSpPr>
              <a:spLocks noChangeArrowheads="1"/>
            </p:cNvSpPr>
            <p:nvPr/>
          </p:nvSpPr>
          <p:spPr bwMode="auto">
            <a:xfrm flipV="1">
              <a:off x="4471" y="3588"/>
              <a:ext cx="2" cy="9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50" name="AutoShape 55"/>
            <p:cNvSpPr>
              <a:spLocks noChangeArrowheads="1"/>
            </p:cNvSpPr>
            <p:nvPr/>
          </p:nvSpPr>
          <p:spPr bwMode="auto">
            <a:xfrm flipV="1">
              <a:off x="4467" y="3593"/>
              <a:ext cx="1" cy="8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51" name="AutoShape 56"/>
            <p:cNvSpPr>
              <a:spLocks noChangeArrowheads="1"/>
            </p:cNvSpPr>
            <p:nvPr/>
          </p:nvSpPr>
          <p:spPr bwMode="auto">
            <a:xfrm flipV="1">
              <a:off x="4461" y="3593"/>
              <a:ext cx="2" cy="8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52" name="AutoShape 57"/>
            <p:cNvSpPr>
              <a:spLocks noChangeArrowheads="1"/>
            </p:cNvSpPr>
            <p:nvPr/>
          </p:nvSpPr>
          <p:spPr bwMode="auto">
            <a:xfrm flipV="1">
              <a:off x="4456" y="3593"/>
              <a:ext cx="1" cy="93"/>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53" name="AutoShape 58"/>
            <p:cNvSpPr>
              <a:spLocks noChangeArrowheads="1"/>
            </p:cNvSpPr>
            <p:nvPr/>
          </p:nvSpPr>
          <p:spPr bwMode="auto">
            <a:xfrm flipV="1">
              <a:off x="4449" y="3599"/>
              <a:ext cx="1" cy="8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54" name="AutoShape 59"/>
            <p:cNvSpPr>
              <a:spLocks noChangeArrowheads="1"/>
            </p:cNvSpPr>
            <p:nvPr/>
          </p:nvSpPr>
          <p:spPr bwMode="auto">
            <a:xfrm flipV="1">
              <a:off x="4445" y="3600"/>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55" name="AutoShape 60"/>
            <p:cNvSpPr>
              <a:spLocks noChangeArrowheads="1"/>
            </p:cNvSpPr>
            <p:nvPr/>
          </p:nvSpPr>
          <p:spPr bwMode="auto">
            <a:xfrm flipV="1">
              <a:off x="4440" y="3600"/>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56" name="AutoShape 61"/>
            <p:cNvSpPr>
              <a:spLocks noChangeArrowheads="1"/>
            </p:cNvSpPr>
            <p:nvPr/>
          </p:nvSpPr>
          <p:spPr bwMode="auto">
            <a:xfrm flipV="1">
              <a:off x="4434" y="3607"/>
              <a:ext cx="0" cy="7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57" name="AutoShape 62"/>
            <p:cNvSpPr>
              <a:spLocks noChangeArrowheads="1"/>
            </p:cNvSpPr>
            <p:nvPr/>
          </p:nvSpPr>
          <p:spPr bwMode="auto">
            <a:xfrm flipV="1">
              <a:off x="4427" y="3607"/>
              <a:ext cx="1" cy="7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58" name="AutoShape 63"/>
            <p:cNvSpPr>
              <a:spLocks noChangeArrowheads="1"/>
            </p:cNvSpPr>
            <p:nvPr/>
          </p:nvSpPr>
          <p:spPr bwMode="auto">
            <a:xfrm flipV="1">
              <a:off x="4424" y="3607"/>
              <a:ext cx="1" cy="7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59" name="AutoShape 64"/>
            <p:cNvSpPr>
              <a:spLocks noChangeArrowheads="1"/>
            </p:cNvSpPr>
            <p:nvPr/>
          </p:nvSpPr>
          <p:spPr bwMode="auto">
            <a:xfrm flipV="1">
              <a:off x="4418" y="3612"/>
              <a:ext cx="2" cy="7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60" name="AutoShape 65"/>
            <p:cNvSpPr>
              <a:spLocks noChangeArrowheads="1"/>
            </p:cNvSpPr>
            <p:nvPr/>
          </p:nvSpPr>
          <p:spPr bwMode="auto">
            <a:xfrm flipV="1">
              <a:off x="4411" y="3613"/>
              <a:ext cx="1" cy="74"/>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61" name="AutoShape 66"/>
            <p:cNvSpPr>
              <a:spLocks noChangeArrowheads="1"/>
            </p:cNvSpPr>
            <p:nvPr/>
          </p:nvSpPr>
          <p:spPr bwMode="auto">
            <a:xfrm flipV="1">
              <a:off x="4406" y="3616"/>
              <a:ext cx="2"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62" name="AutoShape 67"/>
            <p:cNvSpPr>
              <a:spLocks noChangeArrowheads="1"/>
            </p:cNvSpPr>
            <p:nvPr/>
          </p:nvSpPr>
          <p:spPr bwMode="auto">
            <a:xfrm flipV="1">
              <a:off x="4506" y="3576"/>
              <a:ext cx="1"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63" name="AutoShape 68"/>
            <p:cNvSpPr>
              <a:spLocks noChangeArrowheads="1"/>
            </p:cNvSpPr>
            <p:nvPr/>
          </p:nvSpPr>
          <p:spPr bwMode="auto">
            <a:xfrm flipV="1">
              <a:off x="4499" y="3580"/>
              <a:ext cx="2" cy="10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64" name="AutoShape 69"/>
            <p:cNvSpPr>
              <a:spLocks noChangeArrowheads="1"/>
            </p:cNvSpPr>
            <p:nvPr/>
          </p:nvSpPr>
          <p:spPr bwMode="auto">
            <a:xfrm flipV="1">
              <a:off x="4495" y="3582"/>
              <a:ext cx="0"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65" name="AutoShape 70"/>
            <p:cNvSpPr>
              <a:spLocks noChangeArrowheads="1"/>
            </p:cNvSpPr>
            <p:nvPr/>
          </p:nvSpPr>
          <p:spPr bwMode="auto">
            <a:xfrm flipV="1">
              <a:off x="4489" y="3582"/>
              <a:ext cx="0"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66" name="AutoShape 71"/>
            <p:cNvSpPr>
              <a:spLocks noChangeArrowheads="1"/>
            </p:cNvSpPr>
            <p:nvPr/>
          </p:nvSpPr>
          <p:spPr bwMode="auto">
            <a:xfrm flipV="1">
              <a:off x="4484" y="3582"/>
              <a:ext cx="2"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67" name="AutoShape 72"/>
            <p:cNvSpPr>
              <a:spLocks noChangeArrowheads="1"/>
            </p:cNvSpPr>
            <p:nvPr/>
          </p:nvSpPr>
          <p:spPr bwMode="auto">
            <a:xfrm flipV="1">
              <a:off x="4479" y="3588"/>
              <a:ext cx="0" cy="9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868" name="Freeform 73"/>
            <p:cNvSpPr>
              <a:spLocks/>
            </p:cNvSpPr>
            <p:nvPr/>
          </p:nvSpPr>
          <p:spPr bwMode="auto">
            <a:xfrm>
              <a:off x="4471" y="363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000000"/>
            </a:solidFill>
            <a:ln w="9216">
              <a:solidFill>
                <a:srgbClr val="000000"/>
              </a:solidFill>
              <a:round/>
              <a:headEnd/>
              <a:tailEnd/>
            </a:ln>
          </p:spPr>
          <p:txBody>
            <a:bodyPr/>
            <a:lstStyle/>
            <a:p>
              <a:pPr>
                <a:defRPr/>
              </a:pPr>
              <a:endParaRPr lang="en-US" dirty="0"/>
            </a:p>
          </p:txBody>
        </p:sp>
        <p:sp>
          <p:nvSpPr>
            <p:cNvPr id="869" name="AutoShape 74"/>
            <p:cNvSpPr>
              <a:spLocks noChangeArrowheads="1"/>
            </p:cNvSpPr>
            <p:nvPr/>
          </p:nvSpPr>
          <p:spPr bwMode="auto">
            <a:xfrm flipV="1">
              <a:off x="4446" y="3692"/>
              <a:ext cx="3" cy="29"/>
            </a:xfrm>
            <a:prstGeom prst="roundRect">
              <a:avLst>
                <a:gd name="adj" fmla="val 0"/>
              </a:avLst>
            </a:prstGeom>
            <a:solidFill>
              <a:srgbClr val="E1E1E1"/>
            </a:solidFill>
            <a:ln w="9216">
              <a:solidFill>
                <a:srgbClr val="E1E1E1"/>
              </a:solidFill>
              <a:round/>
              <a:headEnd/>
              <a:tailEnd/>
            </a:ln>
          </p:spPr>
          <p:txBody>
            <a:bodyPr wrap="none" anchor="ctr"/>
            <a:lstStyle/>
            <a:p>
              <a:pPr>
                <a:defRPr/>
              </a:pPr>
              <a:endParaRPr lang="en-US" dirty="0"/>
            </a:p>
          </p:txBody>
        </p:sp>
        <p:sp>
          <p:nvSpPr>
            <p:cNvPr id="870" name="AutoShape 75"/>
            <p:cNvSpPr>
              <a:spLocks noChangeArrowheads="1"/>
            </p:cNvSpPr>
            <p:nvPr/>
          </p:nvSpPr>
          <p:spPr bwMode="auto">
            <a:xfrm flipV="1">
              <a:off x="4487" y="3689"/>
              <a:ext cx="2" cy="39"/>
            </a:xfrm>
            <a:prstGeom prst="roundRect">
              <a:avLst>
                <a:gd name="adj" fmla="val 0"/>
              </a:avLst>
            </a:prstGeom>
            <a:solidFill>
              <a:srgbClr val="E1E1E1"/>
            </a:solidFill>
            <a:ln w="9216">
              <a:solidFill>
                <a:srgbClr val="E1E1E1"/>
              </a:solidFill>
              <a:round/>
              <a:headEnd/>
              <a:tailEnd/>
            </a:ln>
          </p:spPr>
          <p:txBody>
            <a:bodyPr wrap="none" anchor="ctr"/>
            <a:lstStyle/>
            <a:p>
              <a:pPr>
                <a:defRPr/>
              </a:pPr>
              <a:endParaRPr lang="en-US" dirty="0"/>
            </a:p>
          </p:txBody>
        </p:sp>
        <p:sp>
          <p:nvSpPr>
            <p:cNvPr id="871" name="Freeform 76"/>
            <p:cNvSpPr>
              <a:spLocks/>
            </p:cNvSpPr>
            <p:nvPr/>
          </p:nvSpPr>
          <p:spPr bwMode="auto">
            <a:xfrm>
              <a:off x="4513" y="3590"/>
              <a:ext cx="113" cy="52"/>
            </a:xfrm>
            <a:custGeom>
              <a:avLst/>
              <a:gdLst>
                <a:gd name="T0" fmla="*/ 0 w 113"/>
                <a:gd name="T1" fmla="*/ 0 h 52"/>
                <a:gd name="T2" fmla="*/ 0 w 113"/>
                <a:gd name="T3" fmla="*/ 17 h 52"/>
                <a:gd name="T4" fmla="*/ 112 w 113"/>
                <a:gd name="T5" fmla="*/ 51 h 52"/>
                <a:gd name="T6" fmla="*/ 112 w 113"/>
                <a:gd name="T7" fmla="*/ 41 h 52"/>
                <a:gd name="T8" fmla="*/ 0 w 113"/>
                <a:gd name="T9" fmla="*/ 0 h 52"/>
                <a:gd name="T10" fmla="*/ 0 w 113"/>
                <a:gd name="T11" fmla="*/ 0 h 52"/>
                <a:gd name="T12" fmla="*/ 0 60000 65536"/>
                <a:gd name="T13" fmla="*/ 0 60000 65536"/>
                <a:gd name="T14" fmla="*/ 0 60000 65536"/>
                <a:gd name="T15" fmla="*/ 0 60000 65536"/>
                <a:gd name="T16" fmla="*/ 0 60000 65536"/>
                <a:gd name="T17" fmla="*/ 0 60000 65536"/>
                <a:gd name="T18" fmla="*/ 0 w 113"/>
                <a:gd name="T19" fmla="*/ 0 h 52"/>
                <a:gd name="T20" fmla="*/ 113 w 113"/>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13" h="52">
                  <a:moveTo>
                    <a:pt x="0" y="0"/>
                  </a:moveTo>
                  <a:lnTo>
                    <a:pt x="0" y="17"/>
                  </a:lnTo>
                  <a:lnTo>
                    <a:pt x="112" y="51"/>
                  </a:lnTo>
                  <a:lnTo>
                    <a:pt x="112" y="41"/>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872" name="Freeform 77"/>
            <p:cNvSpPr>
              <a:spLocks/>
            </p:cNvSpPr>
            <p:nvPr/>
          </p:nvSpPr>
          <p:spPr bwMode="auto">
            <a:xfrm>
              <a:off x="4366" y="3589"/>
              <a:ext cx="148" cy="61"/>
            </a:xfrm>
            <a:custGeom>
              <a:avLst/>
              <a:gdLst>
                <a:gd name="T0" fmla="*/ 0 w 148"/>
                <a:gd name="T1" fmla="*/ 53 h 61"/>
                <a:gd name="T2" fmla="*/ 147 w 148"/>
                <a:gd name="T3" fmla="*/ 0 h 61"/>
                <a:gd name="T4" fmla="*/ 147 w 148"/>
                <a:gd name="T5" fmla="*/ 17 h 61"/>
                <a:gd name="T6" fmla="*/ 0 w 148"/>
                <a:gd name="T7" fmla="*/ 60 h 61"/>
                <a:gd name="T8" fmla="*/ 0 w 148"/>
                <a:gd name="T9" fmla="*/ 53 h 61"/>
                <a:gd name="T10" fmla="*/ 0 w 148"/>
                <a:gd name="T11" fmla="*/ 53 h 61"/>
                <a:gd name="T12" fmla="*/ 0 60000 65536"/>
                <a:gd name="T13" fmla="*/ 0 60000 65536"/>
                <a:gd name="T14" fmla="*/ 0 60000 65536"/>
                <a:gd name="T15" fmla="*/ 0 60000 65536"/>
                <a:gd name="T16" fmla="*/ 0 60000 65536"/>
                <a:gd name="T17" fmla="*/ 0 60000 65536"/>
                <a:gd name="T18" fmla="*/ 0 w 148"/>
                <a:gd name="T19" fmla="*/ 0 h 61"/>
                <a:gd name="T20" fmla="*/ 148 w 14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8" h="61">
                  <a:moveTo>
                    <a:pt x="0" y="53"/>
                  </a:moveTo>
                  <a:lnTo>
                    <a:pt x="147" y="0"/>
                  </a:lnTo>
                  <a:lnTo>
                    <a:pt x="147" y="17"/>
                  </a:lnTo>
                  <a:lnTo>
                    <a:pt x="0" y="60"/>
                  </a:lnTo>
                  <a:lnTo>
                    <a:pt x="0" y="53"/>
                  </a:lnTo>
                </a:path>
              </a:pathLst>
            </a:custGeom>
            <a:solidFill>
              <a:srgbClr val="E1E1E1"/>
            </a:solidFill>
            <a:ln w="9216">
              <a:solidFill>
                <a:srgbClr val="A2A2A2"/>
              </a:solidFill>
              <a:round/>
              <a:headEnd/>
              <a:tailEnd/>
            </a:ln>
          </p:spPr>
          <p:txBody>
            <a:bodyPr/>
            <a:lstStyle/>
            <a:p>
              <a:pPr>
                <a:defRPr/>
              </a:pPr>
              <a:endParaRPr lang="en-US" dirty="0"/>
            </a:p>
          </p:txBody>
        </p:sp>
        <p:sp>
          <p:nvSpPr>
            <p:cNvPr id="873" name="Freeform 78"/>
            <p:cNvSpPr>
              <a:spLocks/>
            </p:cNvSpPr>
            <p:nvPr/>
          </p:nvSpPr>
          <p:spPr bwMode="auto">
            <a:xfrm>
              <a:off x="4366" y="3562"/>
              <a:ext cx="149" cy="70"/>
            </a:xfrm>
            <a:custGeom>
              <a:avLst/>
              <a:gdLst>
                <a:gd name="T0" fmla="*/ 0 w 149"/>
                <a:gd name="T1" fmla="*/ 65 h 70"/>
                <a:gd name="T2" fmla="*/ 0 w 149"/>
                <a:gd name="T3" fmla="*/ 69 h 70"/>
                <a:gd name="T4" fmla="*/ 148 w 149"/>
                <a:gd name="T5" fmla="*/ 16 h 70"/>
                <a:gd name="T6" fmla="*/ 146 w 149"/>
                <a:gd name="T7" fmla="*/ 0 h 70"/>
                <a:gd name="T8" fmla="*/ 0 w 149"/>
                <a:gd name="T9" fmla="*/ 65 h 70"/>
                <a:gd name="T10" fmla="*/ 0 w 149"/>
                <a:gd name="T11" fmla="*/ 65 h 70"/>
                <a:gd name="T12" fmla="*/ 0 60000 65536"/>
                <a:gd name="T13" fmla="*/ 0 60000 65536"/>
                <a:gd name="T14" fmla="*/ 0 60000 65536"/>
                <a:gd name="T15" fmla="*/ 0 60000 65536"/>
                <a:gd name="T16" fmla="*/ 0 60000 65536"/>
                <a:gd name="T17" fmla="*/ 0 60000 65536"/>
                <a:gd name="T18" fmla="*/ 0 w 149"/>
                <a:gd name="T19" fmla="*/ 0 h 70"/>
                <a:gd name="T20" fmla="*/ 149 w 149"/>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49" h="70">
                  <a:moveTo>
                    <a:pt x="0" y="65"/>
                  </a:moveTo>
                  <a:lnTo>
                    <a:pt x="0" y="69"/>
                  </a:lnTo>
                  <a:lnTo>
                    <a:pt x="148" y="16"/>
                  </a:lnTo>
                  <a:lnTo>
                    <a:pt x="146" y="0"/>
                  </a:lnTo>
                  <a:lnTo>
                    <a:pt x="0" y="65"/>
                  </a:lnTo>
                </a:path>
              </a:pathLst>
            </a:custGeom>
            <a:solidFill>
              <a:srgbClr val="C0C0C0"/>
            </a:solidFill>
            <a:ln w="9216">
              <a:solidFill>
                <a:srgbClr val="A2A2A2"/>
              </a:solidFill>
              <a:round/>
              <a:headEnd/>
              <a:tailEnd/>
            </a:ln>
          </p:spPr>
          <p:txBody>
            <a:bodyPr/>
            <a:lstStyle/>
            <a:p>
              <a:pPr>
                <a:defRPr/>
              </a:pPr>
              <a:endParaRPr lang="en-US" dirty="0"/>
            </a:p>
          </p:txBody>
        </p:sp>
        <p:sp>
          <p:nvSpPr>
            <p:cNvPr id="874" name="Freeform 79"/>
            <p:cNvSpPr>
              <a:spLocks/>
            </p:cNvSpPr>
            <p:nvPr/>
          </p:nvSpPr>
          <p:spPr bwMode="auto">
            <a:xfrm>
              <a:off x="4366" y="3618"/>
              <a:ext cx="149" cy="48"/>
            </a:xfrm>
            <a:custGeom>
              <a:avLst/>
              <a:gdLst>
                <a:gd name="T0" fmla="*/ 0 w 149"/>
                <a:gd name="T1" fmla="*/ 40 h 48"/>
                <a:gd name="T2" fmla="*/ 148 w 149"/>
                <a:gd name="T3" fmla="*/ 0 h 48"/>
                <a:gd name="T4" fmla="*/ 147 w 149"/>
                <a:gd name="T5" fmla="*/ 13 h 48"/>
                <a:gd name="T6" fmla="*/ 0 w 149"/>
                <a:gd name="T7" fmla="*/ 47 h 48"/>
                <a:gd name="T8" fmla="*/ 0 w 149"/>
                <a:gd name="T9" fmla="*/ 40 h 48"/>
                <a:gd name="T10" fmla="*/ 0 w 149"/>
                <a:gd name="T11" fmla="*/ 40 h 48"/>
                <a:gd name="T12" fmla="*/ 0 60000 65536"/>
                <a:gd name="T13" fmla="*/ 0 60000 65536"/>
                <a:gd name="T14" fmla="*/ 0 60000 65536"/>
                <a:gd name="T15" fmla="*/ 0 60000 65536"/>
                <a:gd name="T16" fmla="*/ 0 60000 65536"/>
                <a:gd name="T17" fmla="*/ 0 60000 65536"/>
                <a:gd name="T18" fmla="*/ 0 w 149"/>
                <a:gd name="T19" fmla="*/ 0 h 48"/>
                <a:gd name="T20" fmla="*/ 149 w 14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49" h="48">
                  <a:moveTo>
                    <a:pt x="0" y="40"/>
                  </a:moveTo>
                  <a:lnTo>
                    <a:pt x="148" y="0"/>
                  </a:lnTo>
                  <a:lnTo>
                    <a:pt x="147" y="13"/>
                  </a:lnTo>
                  <a:lnTo>
                    <a:pt x="0" y="47"/>
                  </a:lnTo>
                  <a:lnTo>
                    <a:pt x="0" y="40"/>
                  </a:lnTo>
                </a:path>
              </a:pathLst>
            </a:custGeom>
            <a:solidFill>
              <a:srgbClr val="C0C0C0"/>
            </a:solidFill>
            <a:ln w="9216">
              <a:solidFill>
                <a:srgbClr val="A2A2A2"/>
              </a:solidFill>
              <a:round/>
              <a:headEnd/>
              <a:tailEnd/>
            </a:ln>
          </p:spPr>
          <p:txBody>
            <a:bodyPr/>
            <a:lstStyle/>
            <a:p>
              <a:pPr>
                <a:defRPr/>
              </a:pPr>
              <a:endParaRPr lang="en-US" dirty="0"/>
            </a:p>
          </p:txBody>
        </p:sp>
        <p:sp>
          <p:nvSpPr>
            <p:cNvPr id="875" name="Freeform 80"/>
            <p:cNvSpPr>
              <a:spLocks/>
            </p:cNvSpPr>
            <p:nvPr/>
          </p:nvSpPr>
          <p:spPr bwMode="auto">
            <a:xfrm>
              <a:off x="4367" y="3642"/>
              <a:ext cx="147" cy="41"/>
            </a:xfrm>
            <a:custGeom>
              <a:avLst/>
              <a:gdLst>
                <a:gd name="T0" fmla="*/ 0 w 147"/>
                <a:gd name="T1" fmla="*/ 31 h 41"/>
                <a:gd name="T2" fmla="*/ 146 w 147"/>
                <a:gd name="T3" fmla="*/ 0 h 41"/>
                <a:gd name="T4" fmla="*/ 146 w 147"/>
                <a:gd name="T5" fmla="*/ 16 h 41"/>
                <a:gd name="T6" fmla="*/ 0 w 147"/>
                <a:gd name="T7" fmla="*/ 40 h 41"/>
                <a:gd name="T8" fmla="*/ 0 w 147"/>
                <a:gd name="T9" fmla="*/ 31 h 41"/>
                <a:gd name="T10" fmla="*/ 0 w 147"/>
                <a:gd name="T11" fmla="*/ 31 h 41"/>
                <a:gd name="T12" fmla="*/ 0 60000 65536"/>
                <a:gd name="T13" fmla="*/ 0 60000 65536"/>
                <a:gd name="T14" fmla="*/ 0 60000 65536"/>
                <a:gd name="T15" fmla="*/ 0 60000 65536"/>
                <a:gd name="T16" fmla="*/ 0 60000 65536"/>
                <a:gd name="T17" fmla="*/ 0 60000 65536"/>
                <a:gd name="T18" fmla="*/ 0 w 147"/>
                <a:gd name="T19" fmla="*/ 0 h 41"/>
                <a:gd name="T20" fmla="*/ 147 w 14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47" h="41">
                  <a:moveTo>
                    <a:pt x="0" y="31"/>
                  </a:moveTo>
                  <a:lnTo>
                    <a:pt x="146" y="0"/>
                  </a:lnTo>
                  <a:lnTo>
                    <a:pt x="146" y="16"/>
                  </a:lnTo>
                  <a:lnTo>
                    <a:pt x="0" y="40"/>
                  </a:lnTo>
                  <a:lnTo>
                    <a:pt x="0" y="31"/>
                  </a:lnTo>
                </a:path>
              </a:pathLst>
            </a:custGeom>
            <a:solidFill>
              <a:srgbClr val="E1E1E1"/>
            </a:solidFill>
            <a:ln w="9216">
              <a:solidFill>
                <a:srgbClr val="A2A2A2"/>
              </a:solidFill>
              <a:round/>
              <a:headEnd/>
              <a:tailEnd/>
            </a:ln>
          </p:spPr>
          <p:txBody>
            <a:bodyPr/>
            <a:lstStyle/>
            <a:p>
              <a:pPr>
                <a:defRPr/>
              </a:pPr>
              <a:endParaRPr lang="en-US" dirty="0"/>
            </a:p>
          </p:txBody>
        </p:sp>
        <p:sp>
          <p:nvSpPr>
            <p:cNvPr id="876" name="Freeform 81"/>
            <p:cNvSpPr>
              <a:spLocks/>
            </p:cNvSpPr>
            <p:nvPr/>
          </p:nvSpPr>
          <p:spPr bwMode="auto">
            <a:xfrm>
              <a:off x="4366" y="3671"/>
              <a:ext cx="148" cy="27"/>
            </a:xfrm>
            <a:custGeom>
              <a:avLst/>
              <a:gdLst>
                <a:gd name="T0" fmla="*/ 0 w 148"/>
                <a:gd name="T1" fmla="*/ 18 h 27"/>
                <a:gd name="T2" fmla="*/ 147 w 148"/>
                <a:gd name="T3" fmla="*/ 0 h 27"/>
                <a:gd name="T4" fmla="*/ 147 w 148"/>
                <a:gd name="T5" fmla="*/ 18 h 27"/>
                <a:gd name="T6" fmla="*/ 0 w 148"/>
                <a:gd name="T7" fmla="*/ 26 h 27"/>
                <a:gd name="T8" fmla="*/ 0 w 148"/>
                <a:gd name="T9" fmla="*/ 18 h 27"/>
                <a:gd name="T10" fmla="*/ 0 w 148"/>
                <a:gd name="T11" fmla="*/ 18 h 27"/>
                <a:gd name="T12" fmla="*/ 0 60000 65536"/>
                <a:gd name="T13" fmla="*/ 0 60000 65536"/>
                <a:gd name="T14" fmla="*/ 0 60000 65536"/>
                <a:gd name="T15" fmla="*/ 0 60000 65536"/>
                <a:gd name="T16" fmla="*/ 0 60000 65536"/>
                <a:gd name="T17" fmla="*/ 0 60000 65536"/>
                <a:gd name="T18" fmla="*/ 0 w 148"/>
                <a:gd name="T19" fmla="*/ 0 h 27"/>
                <a:gd name="T20" fmla="*/ 148 w 14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48" h="27">
                  <a:moveTo>
                    <a:pt x="0" y="18"/>
                  </a:moveTo>
                  <a:lnTo>
                    <a:pt x="147" y="0"/>
                  </a:lnTo>
                  <a:lnTo>
                    <a:pt x="147" y="18"/>
                  </a:lnTo>
                  <a:lnTo>
                    <a:pt x="0" y="26"/>
                  </a:lnTo>
                  <a:lnTo>
                    <a:pt x="0" y="18"/>
                  </a:lnTo>
                </a:path>
              </a:pathLst>
            </a:custGeom>
            <a:solidFill>
              <a:srgbClr val="C0C0C0"/>
            </a:solidFill>
            <a:ln w="9216">
              <a:solidFill>
                <a:srgbClr val="A2A2A2"/>
              </a:solidFill>
              <a:round/>
              <a:headEnd/>
              <a:tailEnd/>
            </a:ln>
          </p:spPr>
          <p:txBody>
            <a:bodyPr/>
            <a:lstStyle/>
            <a:p>
              <a:pPr>
                <a:defRPr/>
              </a:pPr>
              <a:endParaRPr lang="en-US" dirty="0"/>
            </a:p>
          </p:txBody>
        </p:sp>
        <p:sp>
          <p:nvSpPr>
            <p:cNvPr id="877" name="Freeform 82"/>
            <p:cNvSpPr>
              <a:spLocks/>
            </p:cNvSpPr>
            <p:nvPr/>
          </p:nvSpPr>
          <p:spPr bwMode="auto">
            <a:xfrm>
              <a:off x="4512" y="3562"/>
              <a:ext cx="112" cy="55"/>
            </a:xfrm>
            <a:custGeom>
              <a:avLst/>
              <a:gdLst>
                <a:gd name="T0" fmla="*/ 0 w 112"/>
                <a:gd name="T1" fmla="*/ 0 h 55"/>
                <a:gd name="T2" fmla="*/ 0 w 112"/>
                <a:gd name="T3" fmla="*/ 0 h 55"/>
                <a:gd name="T4" fmla="*/ 0 w 112"/>
                <a:gd name="T5" fmla="*/ 16 h 55"/>
                <a:gd name="T6" fmla="*/ 111 w 112"/>
                <a:gd name="T7" fmla="*/ 54 h 55"/>
                <a:gd name="T8" fmla="*/ 111 w 112"/>
                <a:gd name="T9" fmla="*/ 47 h 55"/>
                <a:gd name="T10" fmla="*/ 0 w 112"/>
                <a:gd name="T11" fmla="*/ 0 h 55"/>
                <a:gd name="T12" fmla="*/ 0 w 112"/>
                <a:gd name="T13" fmla="*/ 0 h 55"/>
                <a:gd name="T14" fmla="*/ 0 60000 65536"/>
                <a:gd name="T15" fmla="*/ 0 60000 65536"/>
                <a:gd name="T16" fmla="*/ 0 60000 65536"/>
                <a:gd name="T17" fmla="*/ 0 60000 65536"/>
                <a:gd name="T18" fmla="*/ 0 60000 65536"/>
                <a:gd name="T19" fmla="*/ 0 60000 65536"/>
                <a:gd name="T20" fmla="*/ 0 60000 65536"/>
                <a:gd name="T21" fmla="*/ 0 w 112"/>
                <a:gd name="T22" fmla="*/ 0 h 55"/>
                <a:gd name="T23" fmla="*/ 112 w 112"/>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55">
                  <a:moveTo>
                    <a:pt x="0" y="0"/>
                  </a:moveTo>
                  <a:lnTo>
                    <a:pt x="0" y="0"/>
                  </a:lnTo>
                  <a:lnTo>
                    <a:pt x="0" y="16"/>
                  </a:lnTo>
                  <a:lnTo>
                    <a:pt x="111" y="54"/>
                  </a:lnTo>
                  <a:lnTo>
                    <a:pt x="111" y="47"/>
                  </a:lnTo>
                  <a:lnTo>
                    <a:pt x="0" y="0"/>
                  </a:lnTo>
                </a:path>
              </a:pathLst>
            </a:custGeom>
            <a:solidFill>
              <a:srgbClr val="F7F7F7"/>
            </a:solidFill>
            <a:ln w="9216">
              <a:solidFill>
                <a:srgbClr val="8F8F8F"/>
              </a:solidFill>
              <a:round/>
              <a:headEnd/>
              <a:tailEnd/>
            </a:ln>
          </p:spPr>
          <p:txBody>
            <a:bodyPr/>
            <a:lstStyle/>
            <a:p>
              <a:pPr>
                <a:defRPr/>
              </a:pPr>
              <a:endParaRPr lang="en-US" dirty="0"/>
            </a:p>
          </p:txBody>
        </p:sp>
        <p:sp>
          <p:nvSpPr>
            <p:cNvPr id="878" name="Freeform 83"/>
            <p:cNvSpPr>
              <a:spLocks/>
            </p:cNvSpPr>
            <p:nvPr/>
          </p:nvSpPr>
          <p:spPr bwMode="auto">
            <a:xfrm>
              <a:off x="4514" y="3619"/>
              <a:ext cx="112" cy="42"/>
            </a:xfrm>
            <a:custGeom>
              <a:avLst/>
              <a:gdLst>
                <a:gd name="T0" fmla="*/ 0 w 112"/>
                <a:gd name="T1" fmla="*/ 0 h 42"/>
                <a:gd name="T2" fmla="*/ 0 w 112"/>
                <a:gd name="T3" fmla="*/ 12 h 42"/>
                <a:gd name="T4" fmla="*/ 111 w 112"/>
                <a:gd name="T5" fmla="*/ 41 h 42"/>
                <a:gd name="T6" fmla="*/ 109 w 112"/>
                <a:gd name="T7" fmla="*/ 33 h 42"/>
                <a:gd name="T8" fmla="*/ 0 w 112"/>
                <a:gd name="T9" fmla="*/ 0 h 42"/>
                <a:gd name="T10" fmla="*/ 0 w 112"/>
                <a:gd name="T11" fmla="*/ 0 h 42"/>
                <a:gd name="T12" fmla="*/ 0 60000 65536"/>
                <a:gd name="T13" fmla="*/ 0 60000 65536"/>
                <a:gd name="T14" fmla="*/ 0 60000 65536"/>
                <a:gd name="T15" fmla="*/ 0 60000 65536"/>
                <a:gd name="T16" fmla="*/ 0 60000 65536"/>
                <a:gd name="T17" fmla="*/ 0 60000 65536"/>
                <a:gd name="T18" fmla="*/ 0 w 112"/>
                <a:gd name="T19" fmla="*/ 0 h 42"/>
                <a:gd name="T20" fmla="*/ 112 w 11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12" h="42">
                  <a:moveTo>
                    <a:pt x="0" y="0"/>
                  </a:moveTo>
                  <a:lnTo>
                    <a:pt x="0" y="12"/>
                  </a:lnTo>
                  <a:lnTo>
                    <a:pt x="111" y="41"/>
                  </a:lnTo>
                  <a:lnTo>
                    <a:pt x="109" y="33"/>
                  </a:lnTo>
                  <a:lnTo>
                    <a:pt x="0" y="0"/>
                  </a:lnTo>
                </a:path>
              </a:pathLst>
            </a:custGeom>
            <a:solidFill>
              <a:srgbClr val="F7F7F7"/>
            </a:solidFill>
            <a:ln w="9216">
              <a:solidFill>
                <a:srgbClr val="F7F7F7"/>
              </a:solidFill>
              <a:round/>
              <a:headEnd/>
              <a:tailEnd/>
            </a:ln>
          </p:spPr>
          <p:txBody>
            <a:bodyPr/>
            <a:lstStyle/>
            <a:p>
              <a:pPr>
                <a:defRPr/>
              </a:pPr>
              <a:endParaRPr lang="en-US" dirty="0"/>
            </a:p>
          </p:txBody>
        </p:sp>
        <p:sp>
          <p:nvSpPr>
            <p:cNvPr id="879" name="Freeform 84"/>
            <p:cNvSpPr>
              <a:spLocks/>
            </p:cNvSpPr>
            <p:nvPr/>
          </p:nvSpPr>
          <p:spPr bwMode="auto">
            <a:xfrm>
              <a:off x="4512" y="3644"/>
              <a:ext cx="114" cy="39"/>
            </a:xfrm>
            <a:custGeom>
              <a:avLst/>
              <a:gdLst>
                <a:gd name="T0" fmla="*/ 0 w 114"/>
                <a:gd name="T1" fmla="*/ 0 h 39"/>
                <a:gd name="T2" fmla="*/ 0 w 114"/>
                <a:gd name="T3" fmla="*/ 14 h 39"/>
                <a:gd name="T4" fmla="*/ 113 w 114"/>
                <a:gd name="T5" fmla="*/ 38 h 39"/>
                <a:gd name="T6" fmla="*/ 113 w 114"/>
                <a:gd name="T7" fmla="*/ 26 h 39"/>
                <a:gd name="T8" fmla="*/ 0 w 114"/>
                <a:gd name="T9" fmla="*/ 0 h 39"/>
                <a:gd name="T10" fmla="*/ 0 w 114"/>
                <a:gd name="T11" fmla="*/ 0 h 39"/>
                <a:gd name="T12" fmla="*/ 0 60000 65536"/>
                <a:gd name="T13" fmla="*/ 0 60000 65536"/>
                <a:gd name="T14" fmla="*/ 0 60000 65536"/>
                <a:gd name="T15" fmla="*/ 0 60000 65536"/>
                <a:gd name="T16" fmla="*/ 0 60000 65536"/>
                <a:gd name="T17" fmla="*/ 0 60000 65536"/>
                <a:gd name="T18" fmla="*/ 0 w 114"/>
                <a:gd name="T19" fmla="*/ 0 h 39"/>
                <a:gd name="T20" fmla="*/ 114 w 11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14" h="39">
                  <a:moveTo>
                    <a:pt x="0" y="0"/>
                  </a:moveTo>
                  <a:lnTo>
                    <a:pt x="0" y="14"/>
                  </a:lnTo>
                  <a:lnTo>
                    <a:pt x="113" y="38"/>
                  </a:lnTo>
                  <a:lnTo>
                    <a:pt x="113" y="26"/>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880" name="AutoShape 85"/>
            <p:cNvSpPr>
              <a:spLocks noChangeArrowheads="1"/>
            </p:cNvSpPr>
            <p:nvPr/>
          </p:nvSpPr>
          <p:spPr bwMode="auto">
            <a:xfrm flipV="1">
              <a:off x="4510" y="3562"/>
              <a:ext cx="4" cy="170"/>
            </a:xfrm>
            <a:prstGeom prst="roundRect">
              <a:avLst>
                <a:gd name="adj" fmla="val 0"/>
              </a:avLst>
            </a:prstGeom>
            <a:solidFill>
              <a:srgbClr val="C0C0C0"/>
            </a:solidFill>
            <a:ln w="9525">
              <a:noFill/>
              <a:round/>
              <a:headEnd/>
              <a:tailEnd/>
            </a:ln>
          </p:spPr>
          <p:txBody>
            <a:bodyPr wrap="none" anchor="ctr"/>
            <a:lstStyle/>
            <a:p>
              <a:pPr>
                <a:defRPr/>
              </a:pPr>
              <a:endParaRPr lang="en-US" dirty="0"/>
            </a:p>
          </p:txBody>
        </p:sp>
        <p:sp>
          <p:nvSpPr>
            <p:cNvPr id="881" name="Freeform 86"/>
            <p:cNvSpPr>
              <a:spLocks/>
            </p:cNvSpPr>
            <p:nvPr/>
          </p:nvSpPr>
          <p:spPr bwMode="auto">
            <a:xfrm>
              <a:off x="4416" y="3723"/>
              <a:ext cx="45" cy="12"/>
            </a:xfrm>
            <a:custGeom>
              <a:avLst/>
              <a:gdLst>
                <a:gd name="T0" fmla="*/ 5 w 45"/>
                <a:gd name="T1" fmla="*/ 0 h 12"/>
                <a:gd name="T2" fmla="*/ 0 w 45"/>
                <a:gd name="T3" fmla="*/ 1 h 12"/>
                <a:gd name="T4" fmla="*/ 5 w 45"/>
                <a:gd name="T5" fmla="*/ 6 h 12"/>
                <a:gd name="T6" fmla="*/ 12 w 45"/>
                <a:gd name="T7" fmla="*/ 7 h 12"/>
                <a:gd name="T8" fmla="*/ 16 w 45"/>
                <a:gd name="T9" fmla="*/ 7 h 12"/>
                <a:gd name="T10" fmla="*/ 21 w 45"/>
                <a:gd name="T11" fmla="*/ 9 h 12"/>
                <a:gd name="T12" fmla="*/ 25 w 45"/>
                <a:gd name="T13" fmla="*/ 9 h 12"/>
                <a:gd name="T14" fmla="*/ 27 w 45"/>
                <a:gd name="T15" fmla="*/ 8 h 12"/>
                <a:gd name="T16" fmla="*/ 33 w 45"/>
                <a:gd name="T17" fmla="*/ 11 h 12"/>
                <a:gd name="T18" fmla="*/ 38 w 45"/>
                <a:gd name="T19" fmla="*/ 11 h 12"/>
                <a:gd name="T20" fmla="*/ 40 w 45"/>
                <a:gd name="T21" fmla="*/ 9 h 12"/>
                <a:gd name="T22" fmla="*/ 44 w 45"/>
                <a:gd name="T23" fmla="*/ 9 h 12"/>
                <a:gd name="T24" fmla="*/ 38 w 45"/>
                <a:gd name="T25" fmla="*/ 1 h 12"/>
                <a:gd name="T26" fmla="*/ 5 w 45"/>
                <a:gd name="T27" fmla="*/ 0 h 12"/>
                <a:gd name="T28" fmla="*/ 5 w 45"/>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12"/>
                <a:gd name="T47" fmla="*/ 45 w 45"/>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12">
                  <a:moveTo>
                    <a:pt x="5" y="0"/>
                  </a:moveTo>
                  <a:lnTo>
                    <a:pt x="0" y="1"/>
                  </a:lnTo>
                  <a:lnTo>
                    <a:pt x="5" y="6"/>
                  </a:lnTo>
                  <a:lnTo>
                    <a:pt x="12" y="7"/>
                  </a:lnTo>
                  <a:lnTo>
                    <a:pt x="16" y="7"/>
                  </a:lnTo>
                  <a:lnTo>
                    <a:pt x="21" y="9"/>
                  </a:lnTo>
                  <a:lnTo>
                    <a:pt x="25" y="9"/>
                  </a:lnTo>
                  <a:lnTo>
                    <a:pt x="27" y="8"/>
                  </a:lnTo>
                  <a:lnTo>
                    <a:pt x="33" y="11"/>
                  </a:lnTo>
                  <a:lnTo>
                    <a:pt x="38" y="11"/>
                  </a:lnTo>
                  <a:lnTo>
                    <a:pt x="40" y="9"/>
                  </a:lnTo>
                  <a:lnTo>
                    <a:pt x="44" y="9"/>
                  </a:lnTo>
                  <a:lnTo>
                    <a:pt x="38" y="1"/>
                  </a:lnTo>
                  <a:lnTo>
                    <a:pt x="5" y="0"/>
                  </a:lnTo>
                </a:path>
              </a:pathLst>
            </a:custGeom>
            <a:solidFill>
              <a:srgbClr val="808080"/>
            </a:solidFill>
            <a:ln w="9216">
              <a:solidFill>
                <a:srgbClr val="808080"/>
              </a:solidFill>
              <a:round/>
              <a:headEnd/>
              <a:tailEnd/>
            </a:ln>
          </p:spPr>
          <p:txBody>
            <a:bodyPr/>
            <a:lstStyle/>
            <a:p>
              <a:pPr>
                <a:defRPr/>
              </a:pPr>
              <a:endParaRPr lang="en-US" dirty="0"/>
            </a:p>
          </p:txBody>
        </p:sp>
        <p:sp>
          <p:nvSpPr>
            <p:cNvPr id="882" name="Freeform 87"/>
            <p:cNvSpPr>
              <a:spLocks/>
            </p:cNvSpPr>
            <p:nvPr/>
          </p:nvSpPr>
          <p:spPr bwMode="auto">
            <a:xfrm>
              <a:off x="4411" y="3704"/>
              <a:ext cx="36" cy="22"/>
            </a:xfrm>
            <a:custGeom>
              <a:avLst/>
              <a:gdLst>
                <a:gd name="T0" fmla="*/ 14 w 36"/>
                <a:gd name="T1" fmla="*/ 2 h 22"/>
                <a:gd name="T2" fmla="*/ 15 w 36"/>
                <a:gd name="T3" fmla="*/ 1 h 22"/>
                <a:gd name="T4" fmla="*/ 16 w 36"/>
                <a:gd name="T5" fmla="*/ 0 h 22"/>
                <a:gd name="T6" fmla="*/ 17 w 36"/>
                <a:gd name="T7" fmla="*/ 2 h 22"/>
                <a:gd name="T8" fmla="*/ 20 w 36"/>
                <a:gd name="T9" fmla="*/ 2 h 22"/>
                <a:gd name="T10" fmla="*/ 23 w 36"/>
                <a:gd name="T11" fmla="*/ 0 h 22"/>
                <a:gd name="T12" fmla="*/ 23 w 36"/>
                <a:gd name="T13" fmla="*/ 4 h 22"/>
                <a:gd name="T14" fmla="*/ 23 w 36"/>
                <a:gd name="T15" fmla="*/ 4 h 22"/>
                <a:gd name="T16" fmla="*/ 21 w 36"/>
                <a:gd name="T17" fmla="*/ 4 h 22"/>
                <a:gd name="T18" fmla="*/ 23 w 36"/>
                <a:gd name="T19" fmla="*/ 4 h 22"/>
                <a:gd name="T20" fmla="*/ 23 w 36"/>
                <a:gd name="T21" fmla="*/ 6 h 22"/>
                <a:gd name="T22" fmla="*/ 26 w 36"/>
                <a:gd name="T23" fmla="*/ 4 h 22"/>
                <a:gd name="T24" fmla="*/ 31 w 36"/>
                <a:gd name="T25" fmla="*/ 4 h 22"/>
                <a:gd name="T26" fmla="*/ 29 w 36"/>
                <a:gd name="T27" fmla="*/ 7 h 22"/>
                <a:gd name="T28" fmla="*/ 32 w 36"/>
                <a:gd name="T29" fmla="*/ 7 h 22"/>
                <a:gd name="T30" fmla="*/ 35 w 36"/>
                <a:gd name="T31" fmla="*/ 7 h 22"/>
                <a:gd name="T32" fmla="*/ 33 w 36"/>
                <a:gd name="T33" fmla="*/ 7 h 22"/>
                <a:gd name="T34" fmla="*/ 30 w 36"/>
                <a:gd name="T35" fmla="*/ 9 h 22"/>
                <a:gd name="T36" fmla="*/ 30 w 36"/>
                <a:gd name="T37" fmla="*/ 10 h 22"/>
                <a:gd name="T38" fmla="*/ 34 w 36"/>
                <a:gd name="T39" fmla="*/ 11 h 22"/>
                <a:gd name="T40" fmla="*/ 31 w 36"/>
                <a:gd name="T41" fmla="*/ 13 h 22"/>
                <a:gd name="T42" fmla="*/ 35 w 36"/>
                <a:gd name="T43" fmla="*/ 13 h 22"/>
                <a:gd name="T44" fmla="*/ 34 w 36"/>
                <a:gd name="T45" fmla="*/ 17 h 22"/>
                <a:gd name="T46" fmla="*/ 30 w 36"/>
                <a:gd name="T47" fmla="*/ 19 h 22"/>
                <a:gd name="T48" fmla="*/ 25 w 36"/>
                <a:gd name="T49" fmla="*/ 20 h 22"/>
                <a:gd name="T50" fmla="*/ 20 w 36"/>
                <a:gd name="T51" fmla="*/ 20 h 22"/>
                <a:gd name="T52" fmla="*/ 17 w 36"/>
                <a:gd name="T53" fmla="*/ 21 h 22"/>
                <a:gd name="T54" fmla="*/ 15 w 36"/>
                <a:gd name="T55" fmla="*/ 21 h 22"/>
                <a:gd name="T56" fmla="*/ 13 w 36"/>
                <a:gd name="T57" fmla="*/ 20 h 22"/>
                <a:gd name="T58" fmla="*/ 5 w 36"/>
                <a:gd name="T59" fmla="*/ 19 h 22"/>
                <a:gd name="T60" fmla="*/ 1 w 36"/>
                <a:gd name="T61" fmla="*/ 15 h 22"/>
                <a:gd name="T62" fmla="*/ 0 w 36"/>
                <a:gd name="T63" fmla="*/ 11 h 22"/>
                <a:gd name="T64" fmla="*/ 7 w 36"/>
                <a:gd name="T65" fmla="*/ 11 h 22"/>
                <a:gd name="T66" fmla="*/ 0 w 36"/>
                <a:gd name="T67" fmla="*/ 7 h 22"/>
                <a:gd name="T68" fmla="*/ 9 w 36"/>
                <a:gd name="T69" fmla="*/ 9 h 22"/>
                <a:gd name="T70" fmla="*/ 7 w 36"/>
                <a:gd name="T71" fmla="*/ 6 h 22"/>
                <a:gd name="T72" fmla="*/ 7 w 36"/>
                <a:gd name="T73" fmla="*/ 4 h 22"/>
                <a:gd name="T74" fmla="*/ 9 w 36"/>
                <a:gd name="T75" fmla="*/ 6 h 22"/>
                <a:gd name="T76" fmla="*/ 12 w 36"/>
                <a:gd name="T77" fmla="*/ 6 h 22"/>
                <a:gd name="T78" fmla="*/ 12 w 36"/>
                <a:gd name="T79" fmla="*/ 4 h 22"/>
                <a:gd name="T80" fmla="*/ 9 w 36"/>
                <a:gd name="T81" fmla="*/ 4 h 22"/>
                <a:gd name="T82" fmla="*/ 7 w 36"/>
                <a:gd name="T83" fmla="*/ 2 h 22"/>
                <a:gd name="T84" fmla="*/ 10 w 36"/>
                <a:gd name="T85" fmla="*/ 2 h 22"/>
                <a:gd name="T86" fmla="*/ 10 w 36"/>
                <a:gd name="T87" fmla="*/ 0 h 22"/>
                <a:gd name="T88" fmla="*/ 14 w 36"/>
                <a:gd name="T89" fmla="*/ 2 h 22"/>
                <a:gd name="T90" fmla="*/ 14 w 36"/>
                <a:gd name="T91" fmla="*/ 2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22"/>
                <a:gd name="T140" fmla="*/ 36 w 36"/>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22">
                  <a:moveTo>
                    <a:pt x="14" y="2"/>
                  </a:moveTo>
                  <a:lnTo>
                    <a:pt x="15" y="1"/>
                  </a:lnTo>
                  <a:lnTo>
                    <a:pt x="16" y="0"/>
                  </a:lnTo>
                  <a:lnTo>
                    <a:pt x="17" y="2"/>
                  </a:lnTo>
                  <a:lnTo>
                    <a:pt x="20" y="2"/>
                  </a:lnTo>
                  <a:lnTo>
                    <a:pt x="23" y="0"/>
                  </a:lnTo>
                  <a:lnTo>
                    <a:pt x="23" y="4"/>
                  </a:lnTo>
                  <a:lnTo>
                    <a:pt x="21" y="4"/>
                  </a:lnTo>
                  <a:lnTo>
                    <a:pt x="23" y="4"/>
                  </a:lnTo>
                  <a:lnTo>
                    <a:pt x="23" y="6"/>
                  </a:lnTo>
                  <a:lnTo>
                    <a:pt x="26" y="4"/>
                  </a:lnTo>
                  <a:lnTo>
                    <a:pt x="31" y="4"/>
                  </a:lnTo>
                  <a:lnTo>
                    <a:pt x="29" y="7"/>
                  </a:lnTo>
                  <a:lnTo>
                    <a:pt x="32" y="7"/>
                  </a:lnTo>
                  <a:lnTo>
                    <a:pt x="35" y="7"/>
                  </a:lnTo>
                  <a:lnTo>
                    <a:pt x="33" y="7"/>
                  </a:lnTo>
                  <a:lnTo>
                    <a:pt x="30" y="9"/>
                  </a:lnTo>
                  <a:lnTo>
                    <a:pt x="30" y="10"/>
                  </a:lnTo>
                  <a:lnTo>
                    <a:pt x="34" y="11"/>
                  </a:lnTo>
                  <a:lnTo>
                    <a:pt x="31" y="13"/>
                  </a:lnTo>
                  <a:lnTo>
                    <a:pt x="35" y="13"/>
                  </a:lnTo>
                  <a:lnTo>
                    <a:pt x="34" y="17"/>
                  </a:lnTo>
                  <a:lnTo>
                    <a:pt x="30" y="19"/>
                  </a:lnTo>
                  <a:lnTo>
                    <a:pt x="25" y="20"/>
                  </a:lnTo>
                  <a:lnTo>
                    <a:pt x="20" y="20"/>
                  </a:lnTo>
                  <a:lnTo>
                    <a:pt x="17" y="21"/>
                  </a:lnTo>
                  <a:lnTo>
                    <a:pt x="15" y="21"/>
                  </a:lnTo>
                  <a:lnTo>
                    <a:pt x="13" y="20"/>
                  </a:lnTo>
                  <a:lnTo>
                    <a:pt x="5" y="19"/>
                  </a:lnTo>
                  <a:lnTo>
                    <a:pt x="1" y="15"/>
                  </a:lnTo>
                  <a:lnTo>
                    <a:pt x="0" y="11"/>
                  </a:lnTo>
                  <a:lnTo>
                    <a:pt x="7" y="11"/>
                  </a:lnTo>
                  <a:lnTo>
                    <a:pt x="0" y="7"/>
                  </a:lnTo>
                  <a:lnTo>
                    <a:pt x="9" y="9"/>
                  </a:lnTo>
                  <a:lnTo>
                    <a:pt x="7" y="6"/>
                  </a:lnTo>
                  <a:lnTo>
                    <a:pt x="7" y="4"/>
                  </a:lnTo>
                  <a:lnTo>
                    <a:pt x="9" y="6"/>
                  </a:lnTo>
                  <a:lnTo>
                    <a:pt x="12" y="6"/>
                  </a:lnTo>
                  <a:lnTo>
                    <a:pt x="12" y="4"/>
                  </a:lnTo>
                  <a:lnTo>
                    <a:pt x="9" y="4"/>
                  </a:lnTo>
                  <a:lnTo>
                    <a:pt x="7" y="2"/>
                  </a:lnTo>
                  <a:lnTo>
                    <a:pt x="10" y="2"/>
                  </a:lnTo>
                  <a:lnTo>
                    <a:pt x="10" y="0"/>
                  </a:lnTo>
                  <a:lnTo>
                    <a:pt x="14" y="2"/>
                  </a:lnTo>
                </a:path>
              </a:pathLst>
            </a:custGeom>
            <a:solidFill>
              <a:srgbClr val="006000"/>
            </a:solidFill>
            <a:ln w="9525">
              <a:noFill/>
              <a:round/>
              <a:headEnd/>
              <a:tailEnd/>
            </a:ln>
          </p:spPr>
          <p:txBody>
            <a:bodyPr/>
            <a:lstStyle/>
            <a:p>
              <a:pPr>
                <a:defRPr/>
              </a:pPr>
              <a:endParaRPr lang="en-US" dirty="0"/>
            </a:p>
          </p:txBody>
        </p:sp>
        <p:sp>
          <p:nvSpPr>
            <p:cNvPr id="883" name="Freeform 88"/>
            <p:cNvSpPr>
              <a:spLocks/>
            </p:cNvSpPr>
            <p:nvPr/>
          </p:nvSpPr>
          <p:spPr bwMode="auto">
            <a:xfrm>
              <a:off x="4426" y="3721"/>
              <a:ext cx="7" cy="9"/>
            </a:xfrm>
            <a:custGeom>
              <a:avLst/>
              <a:gdLst>
                <a:gd name="T0" fmla="*/ 0 w 7"/>
                <a:gd name="T1" fmla="*/ 2 h 9"/>
                <a:gd name="T2" fmla="*/ 1 w 7"/>
                <a:gd name="T3" fmla="*/ 3 h 9"/>
                <a:gd name="T4" fmla="*/ 2 w 7"/>
                <a:gd name="T5" fmla="*/ 5 h 9"/>
                <a:gd name="T6" fmla="*/ 1 w 7"/>
                <a:gd name="T7" fmla="*/ 8 h 9"/>
                <a:gd name="T8" fmla="*/ 3 w 7"/>
                <a:gd name="T9" fmla="*/ 8 h 9"/>
                <a:gd name="T10" fmla="*/ 2 w 7"/>
                <a:gd name="T11" fmla="*/ 5 h 9"/>
                <a:gd name="T12" fmla="*/ 2 w 7"/>
                <a:gd name="T13" fmla="*/ 3 h 9"/>
                <a:gd name="T14" fmla="*/ 3 w 7"/>
                <a:gd name="T15" fmla="*/ 2 h 9"/>
                <a:gd name="T16" fmla="*/ 6 w 7"/>
                <a:gd name="T17" fmla="*/ 2 h 9"/>
                <a:gd name="T18" fmla="*/ 5 w 7"/>
                <a:gd name="T19" fmla="*/ 2 h 9"/>
                <a:gd name="T20" fmla="*/ 2 w 7"/>
                <a:gd name="T21" fmla="*/ 3 h 9"/>
                <a:gd name="T22" fmla="*/ 2 w 7"/>
                <a:gd name="T23" fmla="*/ 0 h 9"/>
                <a:gd name="T24" fmla="*/ 1 w 7"/>
                <a:gd name="T25" fmla="*/ 0 h 9"/>
                <a:gd name="T26" fmla="*/ 1 w 7"/>
                <a:gd name="T27" fmla="*/ 3 h 9"/>
                <a:gd name="T28" fmla="*/ 0 w 7"/>
                <a:gd name="T29" fmla="*/ 2 h 9"/>
                <a:gd name="T30" fmla="*/ 0 w 7"/>
                <a:gd name="T31" fmla="*/ 2 h 9"/>
                <a:gd name="T32" fmla="*/ 0 w 7"/>
                <a:gd name="T33" fmla="*/ 2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9"/>
                <a:gd name="T53" fmla="*/ 7 w 7"/>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9">
                  <a:moveTo>
                    <a:pt x="0" y="2"/>
                  </a:moveTo>
                  <a:lnTo>
                    <a:pt x="1" y="3"/>
                  </a:lnTo>
                  <a:lnTo>
                    <a:pt x="2" y="5"/>
                  </a:lnTo>
                  <a:lnTo>
                    <a:pt x="1" y="8"/>
                  </a:lnTo>
                  <a:lnTo>
                    <a:pt x="3" y="8"/>
                  </a:lnTo>
                  <a:lnTo>
                    <a:pt x="2" y="5"/>
                  </a:lnTo>
                  <a:lnTo>
                    <a:pt x="2" y="3"/>
                  </a:lnTo>
                  <a:lnTo>
                    <a:pt x="3" y="2"/>
                  </a:lnTo>
                  <a:lnTo>
                    <a:pt x="6" y="2"/>
                  </a:lnTo>
                  <a:lnTo>
                    <a:pt x="5" y="2"/>
                  </a:lnTo>
                  <a:lnTo>
                    <a:pt x="2" y="3"/>
                  </a:lnTo>
                  <a:lnTo>
                    <a:pt x="2" y="0"/>
                  </a:lnTo>
                  <a:lnTo>
                    <a:pt x="1" y="0"/>
                  </a:lnTo>
                  <a:lnTo>
                    <a:pt x="1" y="3"/>
                  </a:lnTo>
                  <a:lnTo>
                    <a:pt x="0" y="2"/>
                  </a:lnTo>
                </a:path>
              </a:pathLst>
            </a:custGeom>
            <a:solidFill>
              <a:srgbClr val="600000"/>
            </a:solidFill>
            <a:ln w="9216">
              <a:solidFill>
                <a:srgbClr val="600000"/>
              </a:solidFill>
              <a:round/>
              <a:headEnd/>
              <a:tailEnd/>
            </a:ln>
          </p:spPr>
          <p:txBody>
            <a:bodyPr/>
            <a:lstStyle/>
            <a:p>
              <a:pPr>
                <a:defRPr/>
              </a:pPr>
              <a:endParaRPr lang="en-US" dirty="0"/>
            </a:p>
          </p:txBody>
        </p:sp>
        <p:sp>
          <p:nvSpPr>
            <p:cNvPr id="884" name="Freeform 89"/>
            <p:cNvSpPr>
              <a:spLocks/>
            </p:cNvSpPr>
            <p:nvPr/>
          </p:nvSpPr>
          <p:spPr bwMode="auto">
            <a:xfrm>
              <a:off x="4425" y="3704"/>
              <a:ext cx="24" cy="22"/>
            </a:xfrm>
            <a:custGeom>
              <a:avLst/>
              <a:gdLst>
                <a:gd name="T0" fmla="*/ 6 w 24"/>
                <a:gd name="T1" fmla="*/ 2 h 22"/>
                <a:gd name="T2" fmla="*/ 9 w 24"/>
                <a:gd name="T3" fmla="*/ 2 h 22"/>
                <a:gd name="T4" fmla="*/ 9 w 24"/>
                <a:gd name="T5" fmla="*/ 0 h 22"/>
                <a:gd name="T6" fmla="*/ 11 w 24"/>
                <a:gd name="T7" fmla="*/ 4 h 22"/>
                <a:gd name="T8" fmla="*/ 13 w 24"/>
                <a:gd name="T9" fmla="*/ 2 h 22"/>
                <a:gd name="T10" fmla="*/ 16 w 24"/>
                <a:gd name="T11" fmla="*/ 2 h 22"/>
                <a:gd name="T12" fmla="*/ 15 w 24"/>
                <a:gd name="T13" fmla="*/ 4 h 22"/>
                <a:gd name="T14" fmla="*/ 15 w 24"/>
                <a:gd name="T15" fmla="*/ 4 h 22"/>
                <a:gd name="T16" fmla="*/ 14 w 24"/>
                <a:gd name="T17" fmla="*/ 6 h 22"/>
                <a:gd name="T18" fmla="*/ 16 w 24"/>
                <a:gd name="T19" fmla="*/ 4 h 22"/>
                <a:gd name="T20" fmla="*/ 16 w 24"/>
                <a:gd name="T21" fmla="*/ 7 h 22"/>
                <a:gd name="T22" fmla="*/ 17 w 24"/>
                <a:gd name="T23" fmla="*/ 6 h 22"/>
                <a:gd name="T24" fmla="*/ 20 w 24"/>
                <a:gd name="T25" fmla="*/ 4 h 22"/>
                <a:gd name="T26" fmla="*/ 19 w 24"/>
                <a:gd name="T27" fmla="*/ 7 h 22"/>
                <a:gd name="T28" fmla="*/ 21 w 24"/>
                <a:gd name="T29" fmla="*/ 7 h 22"/>
                <a:gd name="T30" fmla="*/ 23 w 24"/>
                <a:gd name="T31" fmla="*/ 7 h 22"/>
                <a:gd name="T32" fmla="*/ 21 w 24"/>
                <a:gd name="T33" fmla="*/ 9 h 22"/>
                <a:gd name="T34" fmla="*/ 20 w 24"/>
                <a:gd name="T35" fmla="*/ 10 h 22"/>
                <a:gd name="T36" fmla="*/ 20 w 24"/>
                <a:gd name="T37" fmla="*/ 11 h 22"/>
                <a:gd name="T38" fmla="*/ 23 w 24"/>
                <a:gd name="T39" fmla="*/ 11 h 22"/>
                <a:gd name="T40" fmla="*/ 20 w 24"/>
                <a:gd name="T41" fmla="*/ 14 h 22"/>
                <a:gd name="T42" fmla="*/ 23 w 24"/>
                <a:gd name="T43" fmla="*/ 14 h 22"/>
                <a:gd name="T44" fmla="*/ 23 w 24"/>
                <a:gd name="T45" fmla="*/ 17 h 22"/>
                <a:gd name="T46" fmla="*/ 20 w 24"/>
                <a:gd name="T47" fmla="*/ 19 h 22"/>
                <a:gd name="T48" fmla="*/ 17 w 24"/>
                <a:gd name="T49" fmla="*/ 20 h 22"/>
                <a:gd name="T50" fmla="*/ 13 w 24"/>
                <a:gd name="T51" fmla="*/ 21 h 22"/>
                <a:gd name="T52" fmla="*/ 10 w 24"/>
                <a:gd name="T53" fmla="*/ 21 h 22"/>
                <a:gd name="T54" fmla="*/ 9 w 24"/>
                <a:gd name="T55" fmla="*/ 21 h 22"/>
                <a:gd name="T56" fmla="*/ 6 w 24"/>
                <a:gd name="T57" fmla="*/ 21 h 22"/>
                <a:gd name="T58" fmla="*/ 2 w 24"/>
                <a:gd name="T59" fmla="*/ 19 h 22"/>
                <a:gd name="T60" fmla="*/ 1 w 24"/>
                <a:gd name="T61" fmla="*/ 15 h 22"/>
                <a:gd name="T62" fmla="*/ 0 w 24"/>
                <a:gd name="T63" fmla="*/ 12 h 22"/>
                <a:gd name="T64" fmla="*/ 2 w 24"/>
                <a:gd name="T65" fmla="*/ 12 h 22"/>
                <a:gd name="T66" fmla="*/ 0 w 24"/>
                <a:gd name="T67" fmla="*/ 10 h 22"/>
                <a:gd name="T68" fmla="*/ 4 w 24"/>
                <a:gd name="T69" fmla="*/ 10 h 22"/>
                <a:gd name="T70" fmla="*/ 2 w 24"/>
                <a:gd name="T71" fmla="*/ 7 h 22"/>
                <a:gd name="T72" fmla="*/ 2 w 24"/>
                <a:gd name="T73" fmla="*/ 4 h 22"/>
                <a:gd name="T74" fmla="*/ 3 w 24"/>
                <a:gd name="T75" fmla="*/ 6 h 22"/>
                <a:gd name="T76" fmla="*/ 5 w 24"/>
                <a:gd name="T77" fmla="*/ 6 h 22"/>
                <a:gd name="T78" fmla="*/ 6 w 24"/>
                <a:gd name="T79" fmla="*/ 6 h 22"/>
                <a:gd name="T80" fmla="*/ 4 w 24"/>
                <a:gd name="T81" fmla="*/ 4 h 22"/>
                <a:gd name="T82" fmla="*/ 3 w 24"/>
                <a:gd name="T83" fmla="*/ 2 h 22"/>
                <a:gd name="T84" fmla="*/ 4 w 24"/>
                <a:gd name="T85" fmla="*/ 4 h 22"/>
                <a:gd name="T86" fmla="*/ 4 w 24"/>
                <a:gd name="T87" fmla="*/ 0 h 22"/>
                <a:gd name="T88" fmla="*/ 6 w 24"/>
                <a:gd name="T89" fmla="*/ 2 h 22"/>
                <a:gd name="T90" fmla="*/ 6 w 24"/>
                <a:gd name="T91" fmla="*/ 2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22"/>
                <a:gd name="T140" fmla="*/ 24 w 24"/>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22">
                  <a:moveTo>
                    <a:pt x="6" y="2"/>
                  </a:moveTo>
                  <a:lnTo>
                    <a:pt x="9" y="2"/>
                  </a:lnTo>
                  <a:lnTo>
                    <a:pt x="9" y="0"/>
                  </a:lnTo>
                  <a:lnTo>
                    <a:pt x="11" y="4"/>
                  </a:lnTo>
                  <a:lnTo>
                    <a:pt x="13" y="2"/>
                  </a:lnTo>
                  <a:lnTo>
                    <a:pt x="16" y="2"/>
                  </a:lnTo>
                  <a:lnTo>
                    <a:pt x="15" y="4"/>
                  </a:lnTo>
                  <a:lnTo>
                    <a:pt x="14" y="6"/>
                  </a:lnTo>
                  <a:lnTo>
                    <a:pt x="16" y="4"/>
                  </a:lnTo>
                  <a:lnTo>
                    <a:pt x="16" y="7"/>
                  </a:lnTo>
                  <a:lnTo>
                    <a:pt x="17" y="6"/>
                  </a:lnTo>
                  <a:lnTo>
                    <a:pt x="20" y="4"/>
                  </a:lnTo>
                  <a:lnTo>
                    <a:pt x="19" y="7"/>
                  </a:lnTo>
                  <a:lnTo>
                    <a:pt x="21" y="7"/>
                  </a:lnTo>
                  <a:lnTo>
                    <a:pt x="23" y="7"/>
                  </a:lnTo>
                  <a:lnTo>
                    <a:pt x="21" y="9"/>
                  </a:lnTo>
                  <a:lnTo>
                    <a:pt x="20" y="10"/>
                  </a:lnTo>
                  <a:lnTo>
                    <a:pt x="20" y="11"/>
                  </a:lnTo>
                  <a:lnTo>
                    <a:pt x="23" y="11"/>
                  </a:lnTo>
                  <a:lnTo>
                    <a:pt x="20" y="14"/>
                  </a:lnTo>
                  <a:lnTo>
                    <a:pt x="23" y="14"/>
                  </a:lnTo>
                  <a:lnTo>
                    <a:pt x="23" y="17"/>
                  </a:lnTo>
                  <a:lnTo>
                    <a:pt x="20" y="19"/>
                  </a:lnTo>
                  <a:lnTo>
                    <a:pt x="17" y="20"/>
                  </a:lnTo>
                  <a:lnTo>
                    <a:pt x="13" y="21"/>
                  </a:lnTo>
                  <a:lnTo>
                    <a:pt x="10" y="21"/>
                  </a:lnTo>
                  <a:lnTo>
                    <a:pt x="9" y="21"/>
                  </a:lnTo>
                  <a:lnTo>
                    <a:pt x="6" y="21"/>
                  </a:lnTo>
                  <a:lnTo>
                    <a:pt x="2" y="19"/>
                  </a:lnTo>
                  <a:lnTo>
                    <a:pt x="1" y="15"/>
                  </a:lnTo>
                  <a:lnTo>
                    <a:pt x="0" y="12"/>
                  </a:lnTo>
                  <a:lnTo>
                    <a:pt x="2" y="12"/>
                  </a:lnTo>
                  <a:lnTo>
                    <a:pt x="0" y="10"/>
                  </a:lnTo>
                  <a:lnTo>
                    <a:pt x="4" y="10"/>
                  </a:lnTo>
                  <a:lnTo>
                    <a:pt x="2" y="7"/>
                  </a:lnTo>
                  <a:lnTo>
                    <a:pt x="2" y="4"/>
                  </a:lnTo>
                  <a:lnTo>
                    <a:pt x="3" y="6"/>
                  </a:lnTo>
                  <a:lnTo>
                    <a:pt x="5" y="6"/>
                  </a:lnTo>
                  <a:lnTo>
                    <a:pt x="6" y="6"/>
                  </a:lnTo>
                  <a:lnTo>
                    <a:pt x="4" y="4"/>
                  </a:lnTo>
                  <a:lnTo>
                    <a:pt x="3" y="2"/>
                  </a:lnTo>
                  <a:lnTo>
                    <a:pt x="4" y="4"/>
                  </a:lnTo>
                  <a:lnTo>
                    <a:pt x="4" y="0"/>
                  </a:lnTo>
                  <a:lnTo>
                    <a:pt x="6" y="2"/>
                  </a:lnTo>
                </a:path>
              </a:pathLst>
            </a:custGeom>
            <a:solidFill>
              <a:srgbClr val="006000"/>
            </a:solidFill>
            <a:ln w="9525">
              <a:noFill/>
              <a:round/>
              <a:headEnd/>
              <a:tailEnd/>
            </a:ln>
          </p:spPr>
          <p:txBody>
            <a:bodyPr/>
            <a:lstStyle/>
            <a:p>
              <a:pPr>
                <a:defRPr/>
              </a:pPr>
              <a:endParaRPr lang="en-US" dirty="0"/>
            </a:p>
          </p:txBody>
        </p:sp>
        <p:sp>
          <p:nvSpPr>
            <p:cNvPr id="885" name="Freeform 90"/>
            <p:cNvSpPr>
              <a:spLocks/>
            </p:cNvSpPr>
            <p:nvPr/>
          </p:nvSpPr>
          <p:spPr bwMode="auto">
            <a:xfrm>
              <a:off x="4434" y="3721"/>
              <a:ext cx="6" cy="9"/>
            </a:xfrm>
            <a:custGeom>
              <a:avLst/>
              <a:gdLst>
                <a:gd name="T0" fmla="*/ 0 w 6"/>
                <a:gd name="T1" fmla="*/ 3 h 9"/>
                <a:gd name="T2" fmla="*/ 0 w 6"/>
                <a:gd name="T3" fmla="*/ 3 h 9"/>
                <a:gd name="T4" fmla="*/ 0 w 6"/>
                <a:gd name="T5" fmla="*/ 6 h 9"/>
                <a:gd name="T6" fmla="*/ 0 w 6"/>
                <a:gd name="T7" fmla="*/ 8 h 9"/>
                <a:gd name="T8" fmla="*/ 2 w 6"/>
                <a:gd name="T9" fmla="*/ 8 h 9"/>
                <a:gd name="T10" fmla="*/ 2 w 6"/>
                <a:gd name="T11" fmla="*/ 6 h 9"/>
                <a:gd name="T12" fmla="*/ 2 w 6"/>
                <a:gd name="T13" fmla="*/ 3 h 9"/>
                <a:gd name="T14" fmla="*/ 3 w 6"/>
                <a:gd name="T15" fmla="*/ 3 h 9"/>
                <a:gd name="T16" fmla="*/ 5 w 6"/>
                <a:gd name="T17" fmla="*/ 2 h 9"/>
                <a:gd name="T18" fmla="*/ 4 w 6"/>
                <a:gd name="T19" fmla="*/ 2 h 9"/>
                <a:gd name="T20" fmla="*/ 1 w 6"/>
                <a:gd name="T21" fmla="*/ 3 h 9"/>
                <a:gd name="T22" fmla="*/ 1 w 6"/>
                <a:gd name="T23" fmla="*/ 0 h 9"/>
                <a:gd name="T24" fmla="*/ 0 w 6"/>
                <a:gd name="T25" fmla="*/ 0 h 9"/>
                <a:gd name="T26" fmla="*/ 0 w 6"/>
                <a:gd name="T27" fmla="*/ 3 h 9"/>
                <a:gd name="T28" fmla="*/ 0 w 6"/>
                <a:gd name="T29" fmla="*/ 3 h 9"/>
                <a:gd name="T30" fmla="*/ 0 w 6"/>
                <a:gd name="T31" fmla="*/ 3 h 9"/>
                <a:gd name="T32" fmla="*/ 0 w 6"/>
                <a:gd name="T33" fmla="*/ 3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0" y="3"/>
                  </a:moveTo>
                  <a:lnTo>
                    <a:pt x="0" y="3"/>
                  </a:lnTo>
                  <a:lnTo>
                    <a:pt x="0" y="6"/>
                  </a:lnTo>
                  <a:lnTo>
                    <a:pt x="0" y="8"/>
                  </a:lnTo>
                  <a:lnTo>
                    <a:pt x="2" y="8"/>
                  </a:lnTo>
                  <a:lnTo>
                    <a:pt x="2" y="6"/>
                  </a:lnTo>
                  <a:lnTo>
                    <a:pt x="2" y="3"/>
                  </a:lnTo>
                  <a:lnTo>
                    <a:pt x="3" y="3"/>
                  </a:lnTo>
                  <a:lnTo>
                    <a:pt x="5" y="2"/>
                  </a:lnTo>
                  <a:lnTo>
                    <a:pt x="4" y="2"/>
                  </a:lnTo>
                  <a:lnTo>
                    <a:pt x="1" y="3"/>
                  </a:lnTo>
                  <a:lnTo>
                    <a:pt x="1" y="0"/>
                  </a:lnTo>
                  <a:lnTo>
                    <a:pt x="0" y="0"/>
                  </a:lnTo>
                  <a:lnTo>
                    <a:pt x="0" y="3"/>
                  </a:lnTo>
                </a:path>
              </a:pathLst>
            </a:custGeom>
            <a:solidFill>
              <a:srgbClr val="006000"/>
            </a:solidFill>
            <a:ln w="9525">
              <a:noFill/>
              <a:round/>
              <a:headEnd/>
              <a:tailEnd/>
            </a:ln>
          </p:spPr>
          <p:txBody>
            <a:bodyPr/>
            <a:lstStyle/>
            <a:p>
              <a:pPr>
                <a:defRPr/>
              </a:pPr>
              <a:endParaRPr lang="en-US" dirty="0"/>
            </a:p>
          </p:txBody>
        </p:sp>
        <p:sp>
          <p:nvSpPr>
            <p:cNvPr id="886" name="Freeform 91"/>
            <p:cNvSpPr>
              <a:spLocks/>
            </p:cNvSpPr>
            <p:nvPr/>
          </p:nvSpPr>
          <p:spPr bwMode="auto">
            <a:xfrm>
              <a:off x="4438" y="3708"/>
              <a:ext cx="24" cy="22"/>
            </a:xfrm>
            <a:custGeom>
              <a:avLst/>
              <a:gdLst>
                <a:gd name="T0" fmla="*/ 7 w 24"/>
                <a:gd name="T1" fmla="*/ 0 h 22"/>
                <a:gd name="T2" fmla="*/ 10 w 24"/>
                <a:gd name="T3" fmla="*/ 0 h 22"/>
                <a:gd name="T4" fmla="*/ 10 w 24"/>
                <a:gd name="T5" fmla="*/ 0 h 22"/>
                <a:gd name="T6" fmla="*/ 11 w 24"/>
                <a:gd name="T7" fmla="*/ 0 h 22"/>
                <a:gd name="T8" fmla="*/ 11 w 24"/>
                <a:gd name="T9" fmla="*/ 0 h 22"/>
                <a:gd name="T10" fmla="*/ 15 w 24"/>
                <a:gd name="T11" fmla="*/ 0 h 22"/>
                <a:gd name="T12" fmla="*/ 15 w 24"/>
                <a:gd name="T13" fmla="*/ 2 h 22"/>
                <a:gd name="T14" fmla="*/ 12 w 24"/>
                <a:gd name="T15" fmla="*/ 2 h 22"/>
                <a:gd name="T16" fmla="*/ 12 w 24"/>
                <a:gd name="T17" fmla="*/ 3 h 22"/>
                <a:gd name="T18" fmla="*/ 15 w 24"/>
                <a:gd name="T19" fmla="*/ 3 h 22"/>
                <a:gd name="T20" fmla="*/ 15 w 24"/>
                <a:gd name="T21" fmla="*/ 5 h 22"/>
                <a:gd name="T22" fmla="*/ 16 w 24"/>
                <a:gd name="T23" fmla="*/ 3 h 22"/>
                <a:gd name="T24" fmla="*/ 19 w 24"/>
                <a:gd name="T25" fmla="*/ 3 h 22"/>
                <a:gd name="T26" fmla="*/ 18 w 24"/>
                <a:gd name="T27" fmla="*/ 6 h 22"/>
                <a:gd name="T28" fmla="*/ 21 w 24"/>
                <a:gd name="T29" fmla="*/ 6 h 22"/>
                <a:gd name="T30" fmla="*/ 23 w 24"/>
                <a:gd name="T31" fmla="*/ 6 h 22"/>
                <a:gd name="T32" fmla="*/ 22 w 24"/>
                <a:gd name="T33" fmla="*/ 7 h 22"/>
                <a:gd name="T34" fmla="*/ 19 w 24"/>
                <a:gd name="T35" fmla="*/ 8 h 22"/>
                <a:gd name="T36" fmla="*/ 19 w 24"/>
                <a:gd name="T37" fmla="*/ 9 h 22"/>
                <a:gd name="T38" fmla="*/ 22 w 24"/>
                <a:gd name="T39" fmla="*/ 9 h 22"/>
                <a:gd name="T40" fmla="*/ 20 w 24"/>
                <a:gd name="T41" fmla="*/ 13 h 22"/>
                <a:gd name="T42" fmla="*/ 23 w 24"/>
                <a:gd name="T43" fmla="*/ 13 h 22"/>
                <a:gd name="T44" fmla="*/ 22 w 24"/>
                <a:gd name="T45" fmla="*/ 16 h 22"/>
                <a:gd name="T46" fmla="*/ 19 w 24"/>
                <a:gd name="T47" fmla="*/ 17 h 22"/>
                <a:gd name="T48" fmla="*/ 16 w 24"/>
                <a:gd name="T49" fmla="*/ 18 h 22"/>
                <a:gd name="T50" fmla="*/ 11 w 24"/>
                <a:gd name="T51" fmla="*/ 21 h 22"/>
                <a:gd name="T52" fmla="*/ 11 w 24"/>
                <a:gd name="T53" fmla="*/ 21 h 22"/>
                <a:gd name="T54" fmla="*/ 10 w 24"/>
                <a:gd name="T55" fmla="*/ 21 h 22"/>
                <a:gd name="T56" fmla="*/ 7 w 24"/>
                <a:gd name="T57" fmla="*/ 19 h 22"/>
                <a:gd name="T58" fmla="*/ 2 w 24"/>
                <a:gd name="T59" fmla="*/ 17 h 22"/>
                <a:gd name="T60" fmla="*/ 1 w 24"/>
                <a:gd name="T61" fmla="*/ 15 h 22"/>
                <a:gd name="T62" fmla="*/ 0 w 24"/>
                <a:gd name="T63" fmla="*/ 9 h 22"/>
                <a:gd name="T64" fmla="*/ 3 w 24"/>
                <a:gd name="T65" fmla="*/ 10 h 22"/>
                <a:gd name="T66" fmla="*/ 0 w 24"/>
                <a:gd name="T67" fmla="*/ 8 h 22"/>
                <a:gd name="T68" fmla="*/ 5 w 24"/>
                <a:gd name="T69" fmla="*/ 8 h 22"/>
                <a:gd name="T70" fmla="*/ 3 w 24"/>
                <a:gd name="T71" fmla="*/ 5 h 22"/>
                <a:gd name="T72" fmla="*/ 3 w 24"/>
                <a:gd name="T73" fmla="*/ 3 h 22"/>
                <a:gd name="T74" fmla="*/ 5 w 24"/>
                <a:gd name="T75" fmla="*/ 3 h 22"/>
                <a:gd name="T76" fmla="*/ 7 w 24"/>
                <a:gd name="T77" fmla="*/ 3 h 22"/>
                <a:gd name="T78" fmla="*/ 7 w 24"/>
                <a:gd name="T79" fmla="*/ 3 h 22"/>
                <a:gd name="T80" fmla="*/ 5 w 24"/>
                <a:gd name="T81" fmla="*/ 2 h 22"/>
                <a:gd name="T82" fmla="*/ 4 w 24"/>
                <a:gd name="T83" fmla="*/ 0 h 22"/>
                <a:gd name="T84" fmla="*/ 6 w 24"/>
                <a:gd name="T85" fmla="*/ 0 h 22"/>
                <a:gd name="T86" fmla="*/ 6 w 24"/>
                <a:gd name="T87" fmla="*/ 0 h 22"/>
                <a:gd name="T88" fmla="*/ 7 w 24"/>
                <a:gd name="T89" fmla="*/ 0 h 22"/>
                <a:gd name="T90" fmla="*/ 7 w 24"/>
                <a:gd name="T91" fmla="*/ 0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22"/>
                <a:gd name="T140" fmla="*/ 24 w 24"/>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22">
                  <a:moveTo>
                    <a:pt x="7" y="0"/>
                  </a:moveTo>
                  <a:lnTo>
                    <a:pt x="10" y="0"/>
                  </a:lnTo>
                  <a:lnTo>
                    <a:pt x="11" y="0"/>
                  </a:lnTo>
                  <a:lnTo>
                    <a:pt x="15" y="0"/>
                  </a:lnTo>
                  <a:lnTo>
                    <a:pt x="15" y="2"/>
                  </a:lnTo>
                  <a:lnTo>
                    <a:pt x="12" y="2"/>
                  </a:lnTo>
                  <a:lnTo>
                    <a:pt x="12" y="3"/>
                  </a:lnTo>
                  <a:lnTo>
                    <a:pt x="15" y="3"/>
                  </a:lnTo>
                  <a:lnTo>
                    <a:pt x="15" y="5"/>
                  </a:lnTo>
                  <a:lnTo>
                    <a:pt x="16" y="3"/>
                  </a:lnTo>
                  <a:lnTo>
                    <a:pt x="19" y="3"/>
                  </a:lnTo>
                  <a:lnTo>
                    <a:pt x="18" y="6"/>
                  </a:lnTo>
                  <a:lnTo>
                    <a:pt x="21" y="6"/>
                  </a:lnTo>
                  <a:lnTo>
                    <a:pt x="23" y="6"/>
                  </a:lnTo>
                  <a:lnTo>
                    <a:pt x="22" y="7"/>
                  </a:lnTo>
                  <a:lnTo>
                    <a:pt x="19" y="8"/>
                  </a:lnTo>
                  <a:lnTo>
                    <a:pt x="19" y="9"/>
                  </a:lnTo>
                  <a:lnTo>
                    <a:pt x="22" y="9"/>
                  </a:lnTo>
                  <a:lnTo>
                    <a:pt x="20" y="13"/>
                  </a:lnTo>
                  <a:lnTo>
                    <a:pt x="23" y="13"/>
                  </a:lnTo>
                  <a:lnTo>
                    <a:pt x="22" y="16"/>
                  </a:lnTo>
                  <a:lnTo>
                    <a:pt x="19" y="17"/>
                  </a:lnTo>
                  <a:lnTo>
                    <a:pt x="16" y="18"/>
                  </a:lnTo>
                  <a:lnTo>
                    <a:pt x="11" y="21"/>
                  </a:lnTo>
                  <a:lnTo>
                    <a:pt x="10" y="21"/>
                  </a:lnTo>
                  <a:lnTo>
                    <a:pt x="7" y="19"/>
                  </a:lnTo>
                  <a:lnTo>
                    <a:pt x="2" y="17"/>
                  </a:lnTo>
                  <a:lnTo>
                    <a:pt x="1" y="15"/>
                  </a:lnTo>
                  <a:lnTo>
                    <a:pt x="0" y="9"/>
                  </a:lnTo>
                  <a:lnTo>
                    <a:pt x="3" y="10"/>
                  </a:lnTo>
                  <a:lnTo>
                    <a:pt x="0" y="8"/>
                  </a:lnTo>
                  <a:lnTo>
                    <a:pt x="5" y="8"/>
                  </a:lnTo>
                  <a:lnTo>
                    <a:pt x="3" y="5"/>
                  </a:lnTo>
                  <a:lnTo>
                    <a:pt x="3" y="3"/>
                  </a:lnTo>
                  <a:lnTo>
                    <a:pt x="5" y="3"/>
                  </a:lnTo>
                  <a:lnTo>
                    <a:pt x="7" y="3"/>
                  </a:lnTo>
                  <a:lnTo>
                    <a:pt x="5" y="2"/>
                  </a:lnTo>
                  <a:lnTo>
                    <a:pt x="4" y="0"/>
                  </a:lnTo>
                  <a:lnTo>
                    <a:pt x="6" y="0"/>
                  </a:lnTo>
                  <a:lnTo>
                    <a:pt x="7" y="0"/>
                  </a:lnTo>
                </a:path>
              </a:pathLst>
            </a:custGeom>
            <a:solidFill>
              <a:srgbClr val="006000"/>
            </a:solidFill>
            <a:ln w="9525">
              <a:noFill/>
              <a:round/>
              <a:headEnd/>
              <a:tailEnd/>
            </a:ln>
          </p:spPr>
          <p:txBody>
            <a:bodyPr/>
            <a:lstStyle/>
            <a:p>
              <a:pPr>
                <a:defRPr/>
              </a:pPr>
              <a:endParaRPr lang="en-US" dirty="0"/>
            </a:p>
          </p:txBody>
        </p:sp>
        <p:sp>
          <p:nvSpPr>
            <p:cNvPr id="887" name="Freeform 92"/>
            <p:cNvSpPr>
              <a:spLocks/>
            </p:cNvSpPr>
            <p:nvPr/>
          </p:nvSpPr>
          <p:spPr bwMode="auto">
            <a:xfrm>
              <a:off x="4446" y="3724"/>
              <a:ext cx="5" cy="8"/>
            </a:xfrm>
            <a:custGeom>
              <a:avLst/>
              <a:gdLst>
                <a:gd name="T0" fmla="*/ 2 w 5"/>
                <a:gd name="T1" fmla="*/ 1 h 8"/>
                <a:gd name="T2" fmla="*/ 2 w 5"/>
                <a:gd name="T3" fmla="*/ 2 h 8"/>
                <a:gd name="T4" fmla="*/ 3 w 5"/>
                <a:gd name="T5" fmla="*/ 6 h 8"/>
                <a:gd name="T6" fmla="*/ 3 w 5"/>
                <a:gd name="T7" fmla="*/ 7 h 8"/>
                <a:gd name="T8" fmla="*/ 3 w 5"/>
                <a:gd name="T9" fmla="*/ 7 h 8"/>
                <a:gd name="T10" fmla="*/ 3 w 5"/>
                <a:gd name="T11" fmla="*/ 6 h 8"/>
                <a:gd name="T12" fmla="*/ 3 w 5"/>
                <a:gd name="T13" fmla="*/ 2 h 8"/>
                <a:gd name="T14" fmla="*/ 3 w 5"/>
                <a:gd name="T15" fmla="*/ 1 h 8"/>
                <a:gd name="T16" fmla="*/ 4 w 5"/>
                <a:gd name="T17" fmla="*/ 1 h 8"/>
                <a:gd name="T18" fmla="*/ 3 w 5"/>
                <a:gd name="T19" fmla="*/ 1 h 8"/>
                <a:gd name="T20" fmla="*/ 3 w 5"/>
                <a:gd name="T21" fmla="*/ 2 h 8"/>
                <a:gd name="T22" fmla="*/ 3 w 5"/>
                <a:gd name="T23" fmla="*/ 0 h 8"/>
                <a:gd name="T24" fmla="*/ 2 w 5"/>
                <a:gd name="T25" fmla="*/ 0 h 8"/>
                <a:gd name="T26" fmla="*/ 2 w 5"/>
                <a:gd name="T27" fmla="*/ 2 h 8"/>
                <a:gd name="T28" fmla="*/ 0 w 5"/>
                <a:gd name="T29" fmla="*/ 1 h 8"/>
                <a:gd name="T30" fmla="*/ 2 w 5"/>
                <a:gd name="T31" fmla="*/ 1 h 8"/>
                <a:gd name="T32" fmla="*/ 2 w 5"/>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8"/>
                <a:gd name="T53" fmla="*/ 5 w 5"/>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8">
                  <a:moveTo>
                    <a:pt x="2" y="1"/>
                  </a:moveTo>
                  <a:lnTo>
                    <a:pt x="2" y="2"/>
                  </a:lnTo>
                  <a:lnTo>
                    <a:pt x="3" y="6"/>
                  </a:lnTo>
                  <a:lnTo>
                    <a:pt x="3" y="7"/>
                  </a:lnTo>
                  <a:lnTo>
                    <a:pt x="3" y="6"/>
                  </a:lnTo>
                  <a:lnTo>
                    <a:pt x="3" y="2"/>
                  </a:lnTo>
                  <a:lnTo>
                    <a:pt x="3" y="1"/>
                  </a:lnTo>
                  <a:lnTo>
                    <a:pt x="4" y="1"/>
                  </a:lnTo>
                  <a:lnTo>
                    <a:pt x="3" y="1"/>
                  </a:lnTo>
                  <a:lnTo>
                    <a:pt x="3" y="2"/>
                  </a:lnTo>
                  <a:lnTo>
                    <a:pt x="3" y="0"/>
                  </a:lnTo>
                  <a:lnTo>
                    <a:pt x="2" y="0"/>
                  </a:lnTo>
                  <a:lnTo>
                    <a:pt x="2" y="2"/>
                  </a:lnTo>
                  <a:lnTo>
                    <a:pt x="0" y="1"/>
                  </a:lnTo>
                  <a:lnTo>
                    <a:pt x="2" y="1"/>
                  </a:lnTo>
                </a:path>
              </a:pathLst>
            </a:custGeom>
            <a:solidFill>
              <a:srgbClr val="600000"/>
            </a:solidFill>
            <a:ln w="9216">
              <a:solidFill>
                <a:srgbClr val="600000"/>
              </a:solidFill>
              <a:round/>
              <a:headEnd/>
              <a:tailEnd/>
            </a:ln>
          </p:spPr>
          <p:txBody>
            <a:bodyPr/>
            <a:lstStyle/>
            <a:p>
              <a:pPr>
                <a:defRPr/>
              </a:pPr>
              <a:endParaRPr lang="en-US" dirty="0"/>
            </a:p>
          </p:txBody>
        </p:sp>
        <p:sp>
          <p:nvSpPr>
            <p:cNvPr id="888" name="Freeform 93"/>
            <p:cNvSpPr>
              <a:spLocks/>
            </p:cNvSpPr>
            <p:nvPr/>
          </p:nvSpPr>
          <p:spPr bwMode="auto">
            <a:xfrm>
              <a:off x="4457" y="3730"/>
              <a:ext cx="20" cy="10"/>
            </a:xfrm>
            <a:custGeom>
              <a:avLst/>
              <a:gdLst>
                <a:gd name="T0" fmla="*/ 8 w 20"/>
                <a:gd name="T1" fmla="*/ 0 h 10"/>
                <a:gd name="T2" fmla="*/ 4 w 20"/>
                <a:gd name="T3" fmla="*/ 0 h 10"/>
                <a:gd name="T4" fmla="*/ 0 w 20"/>
                <a:gd name="T5" fmla="*/ 2 h 10"/>
                <a:gd name="T6" fmla="*/ 7 w 20"/>
                <a:gd name="T7" fmla="*/ 8 h 10"/>
                <a:gd name="T8" fmla="*/ 17 w 20"/>
                <a:gd name="T9" fmla="*/ 9 h 10"/>
                <a:gd name="T10" fmla="*/ 19 w 20"/>
                <a:gd name="T11" fmla="*/ 3 h 10"/>
                <a:gd name="T12" fmla="*/ 12 w 20"/>
                <a:gd name="T13" fmla="*/ 0 h 10"/>
                <a:gd name="T14" fmla="*/ 8 w 20"/>
                <a:gd name="T15" fmla="*/ 0 h 10"/>
                <a:gd name="T16" fmla="*/ 8 w 2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0"/>
                <a:gd name="T29" fmla="*/ 20 w 2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0">
                  <a:moveTo>
                    <a:pt x="8" y="0"/>
                  </a:moveTo>
                  <a:lnTo>
                    <a:pt x="4" y="0"/>
                  </a:lnTo>
                  <a:lnTo>
                    <a:pt x="0" y="2"/>
                  </a:lnTo>
                  <a:lnTo>
                    <a:pt x="7" y="8"/>
                  </a:lnTo>
                  <a:lnTo>
                    <a:pt x="17" y="9"/>
                  </a:lnTo>
                  <a:lnTo>
                    <a:pt x="19" y="3"/>
                  </a:lnTo>
                  <a:lnTo>
                    <a:pt x="12" y="0"/>
                  </a:lnTo>
                  <a:lnTo>
                    <a:pt x="8" y="0"/>
                  </a:lnTo>
                </a:path>
              </a:pathLst>
            </a:custGeom>
            <a:solidFill>
              <a:srgbClr val="808080"/>
            </a:solidFill>
            <a:ln w="9216">
              <a:solidFill>
                <a:srgbClr val="808080"/>
              </a:solidFill>
              <a:round/>
              <a:headEnd/>
              <a:tailEnd/>
            </a:ln>
          </p:spPr>
          <p:txBody>
            <a:bodyPr/>
            <a:lstStyle/>
            <a:p>
              <a:pPr>
                <a:defRPr/>
              </a:pPr>
              <a:endParaRPr lang="en-US" dirty="0"/>
            </a:p>
          </p:txBody>
        </p:sp>
        <p:sp>
          <p:nvSpPr>
            <p:cNvPr id="889" name="Freeform 94"/>
            <p:cNvSpPr>
              <a:spLocks/>
            </p:cNvSpPr>
            <p:nvPr/>
          </p:nvSpPr>
          <p:spPr bwMode="auto">
            <a:xfrm>
              <a:off x="4462" y="3692"/>
              <a:ext cx="18" cy="33"/>
            </a:xfrm>
            <a:custGeom>
              <a:avLst/>
              <a:gdLst>
                <a:gd name="T0" fmla="*/ 5 w 18"/>
                <a:gd name="T1" fmla="*/ 2 h 33"/>
                <a:gd name="T2" fmla="*/ 6 w 18"/>
                <a:gd name="T3" fmla="*/ 2 h 33"/>
                <a:gd name="T4" fmla="*/ 7 w 18"/>
                <a:gd name="T5" fmla="*/ 0 h 33"/>
                <a:gd name="T6" fmla="*/ 7 w 18"/>
                <a:gd name="T7" fmla="*/ 4 h 33"/>
                <a:gd name="T8" fmla="*/ 8 w 18"/>
                <a:gd name="T9" fmla="*/ 2 h 33"/>
                <a:gd name="T10" fmla="*/ 9 w 18"/>
                <a:gd name="T11" fmla="*/ 0 h 33"/>
                <a:gd name="T12" fmla="*/ 9 w 18"/>
                <a:gd name="T13" fmla="*/ 4 h 33"/>
                <a:gd name="T14" fmla="*/ 9 w 18"/>
                <a:gd name="T15" fmla="*/ 7 h 33"/>
                <a:gd name="T16" fmla="*/ 9 w 18"/>
                <a:gd name="T17" fmla="*/ 7 h 33"/>
                <a:gd name="T18" fmla="*/ 9 w 18"/>
                <a:gd name="T19" fmla="*/ 10 h 33"/>
                <a:gd name="T20" fmla="*/ 9 w 18"/>
                <a:gd name="T21" fmla="*/ 12 h 33"/>
                <a:gd name="T22" fmla="*/ 12 w 18"/>
                <a:gd name="T23" fmla="*/ 12 h 33"/>
                <a:gd name="T24" fmla="*/ 17 w 18"/>
                <a:gd name="T25" fmla="*/ 7 h 33"/>
                <a:gd name="T26" fmla="*/ 17 w 18"/>
                <a:gd name="T27" fmla="*/ 7 h 33"/>
                <a:gd name="T28" fmla="*/ 17 w 18"/>
                <a:gd name="T29" fmla="*/ 9 h 33"/>
                <a:gd name="T30" fmla="*/ 16 w 18"/>
                <a:gd name="T31" fmla="*/ 12 h 33"/>
                <a:gd name="T32" fmla="*/ 14 w 18"/>
                <a:gd name="T33" fmla="*/ 14 h 33"/>
                <a:gd name="T34" fmla="*/ 12 w 18"/>
                <a:gd name="T35" fmla="*/ 16 h 33"/>
                <a:gd name="T36" fmla="*/ 12 w 18"/>
                <a:gd name="T37" fmla="*/ 16 h 33"/>
                <a:gd name="T38" fmla="*/ 13 w 18"/>
                <a:gd name="T39" fmla="*/ 19 h 33"/>
                <a:gd name="T40" fmla="*/ 13 w 18"/>
                <a:gd name="T41" fmla="*/ 23 h 33"/>
                <a:gd name="T42" fmla="*/ 17 w 18"/>
                <a:gd name="T43" fmla="*/ 22 h 33"/>
                <a:gd name="T44" fmla="*/ 14 w 18"/>
                <a:gd name="T45" fmla="*/ 24 h 33"/>
                <a:gd name="T46" fmla="*/ 12 w 18"/>
                <a:gd name="T47" fmla="*/ 27 h 33"/>
                <a:gd name="T48" fmla="*/ 10 w 18"/>
                <a:gd name="T49" fmla="*/ 29 h 33"/>
                <a:gd name="T50" fmla="*/ 8 w 18"/>
                <a:gd name="T51" fmla="*/ 31 h 33"/>
                <a:gd name="T52" fmla="*/ 7 w 18"/>
                <a:gd name="T53" fmla="*/ 32 h 33"/>
                <a:gd name="T54" fmla="*/ 6 w 18"/>
                <a:gd name="T55" fmla="*/ 32 h 33"/>
                <a:gd name="T56" fmla="*/ 5 w 18"/>
                <a:gd name="T57" fmla="*/ 31 h 33"/>
                <a:gd name="T58" fmla="*/ 2 w 18"/>
                <a:gd name="T59" fmla="*/ 27 h 33"/>
                <a:gd name="T60" fmla="*/ 1 w 18"/>
                <a:gd name="T61" fmla="*/ 23 h 33"/>
                <a:gd name="T62" fmla="*/ 0 w 18"/>
                <a:gd name="T63" fmla="*/ 16 h 33"/>
                <a:gd name="T64" fmla="*/ 3 w 18"/>
                <a:gd name="T65" fmla="*/ 18 h 33"/>
                <a:gd name="T66" fmla="*/ 1 w 18"/>
                <a:gd name="T67" fmla="*/ 14 h 33"/>
                <a:gd name="T68" fmla="*/ 3 w 18"/>
                <a:gd name="T69" fmla="*/ 16 h 33"/>
                <a:gd name="T70" fmla="*/ 3 w 18"/>
                <a:gd name="T71" fmla="*/ 10 h 33"/>
                <a:gd name="T72" fmla="*/ 3 w 18"/>
                <a:gd name="T73" fmla="*/ 7 h 33"/>
                <a:gd name="T74" fmla="*/ 3 w 18"/>
                <a:gd name="T75" fmla="*/ 7 h 33"/>
                <a:gd name="T76" fmla="*/ 4 w 18"/>
                <a:gd name="T77" fmla="*/ 9 h 33"/>
                <a:gd name="T78" fmla="*/ 4 w 18"/>
                <a:gd name="T79" fmla="*/ 7 h 33"/>
                <a:gd name="T80" fmla="*/ 3 w 18"/>
                <a:gd name="T81" fmla="*/ 5 h 33"/>
                <a:gd name="T82" fmla="*/ 3 w 18"/>
                <a:gd name="T83" fmla="*/ 2 h 33"/>
                <a:gd name="T84" fmla="*/ 4 w 18"/>
                <a:gd name="T85" fmla="*/ 3 h 33"/>
                <a:gd name="T86" fmla="*/ 4 w 18"/>
                <a:gd name="T87" fmla="*/ 0 h 33"/>
                <a:gd name="T88" fmla="*/ 5 w 18"/>
                <a:gd name="T89" fmla="*/ 2 h 33"/>
                <a:gd name="T90" fmla="*/ 5 w 18"/>
                <a:gd name="T91" fmla="*/ 2 h 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33"/>
                <a:gd name="T140" fmla="*/ 18 w 18"/>
                <a:gd name="T141" fmla="*/ 33 h 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33">
                  <a:moveTo>
                    <a:pt x="5" y="2"/>
                  </a:moveTo>
                  <a:lnTo>
                    <a:pt x="6" y="2"/>
                  </a:lnTo>
                  <a:lnTo>
                    <a:pt x="7" y="0"/>
                  </a:lnTo>
                  <a:lnTo>
                    <a:pt x="7" y="4"/>
                  </a:lnTo>
                  <a:lnTo>
                    <a:pt x="8" y="2"/>
                  </a:lnTo>
                  <a:lnTo>
                    <a:pt x="9" y="0"/>
                  </a:lnTo>
                  <a:lnTo>
                    <a:pt x="9" y="4"/>
                  </a:lnTo>
                  <a:lnTo>
                    <a:pt x="9" y="7"/>
                  </a:lnTo>
                  <a:lnTo>
                    <a:pt x="9" y="10"/>
                  </a:lnTo>
                  <a:lnTo>
                    <a:pt x="9" y="12"/>
                  </a:lnTo>
                  <a:lnTo>
                    <a:pt x="12" y="12"/>
                  </a:lnTo>
                  <a:lnTo>
                    <a:pt x="17" y="7"/>
                  </a:lnTo>
                  <a:lnTo>
                    <a:pt x="17" y="9"/>
                  </a:lnTo>
                  <a:lnTo>
                    <a:pt x="16" y="12"/>
                  </a:lnTo>
                  <a:lnTo>
                    <a:pt x="14" y="14"/>
                  </a:lnTo>
                  <a:lnTo>
                    <a:pt x="12" y="16"/>
                  </a:lnTo>
                  <a:lnTo>
                    <a:pt x="13" y="19"/>
                  </a:lnTo>
                  <a:lnTo>
                    <a:pt x="13" y="23"/>
                  </a:lnTo>
                  <a:lnTo>
                    <a:pt x="17" y="22"/>
                  </a:lnTo>
                  <a:lnTo>
                    <a:pt x="14" y="24"/>
                  </a:lnTo>
                  <a:lnTo>
                    <a:pt x="12" y="27"/>
                  </a:lnTo>
                  <a:lnTo>
                    <a:pt x="10" y="29"/>
                  </a:lnTo>
                  <a:lnTo>
                    <a:pt x="8" y="31"/>
                  </a:lnTo>
                  <a:lnTo>
                    <a:pt x="7" y="32"/>
                  </a:lnTo>
                  <a:lnTo>
                    <a:pt x="6" y="32"/>
                  </a:lnTo>
                  <a:lnTo>
                    <a:pt x="5" y="31"/>
                  </a:lnTo>
                  <a:lnTo>
                    <a:pt x="2" y="27"/>
                  </a:lnTo>
                  <a:lnTo>
                    <a:pt x="1" y="23"/>
                  </a:lnTo>
                  <a:lnTo>
                    <a:pt x="0" y="16"/>
                  </a:lnTo>
                  <a:lnTo>
                    <a:pt x="3" y="18"/>
                  </a:lnTo>
                  <a:lnTo>
                    <a:pt x="1" y="14"/>
                  </a:lnTo>
                  <a:lnTo>
                    <a:pt x="3" y="16"/>
                  </a:lnTo>
                  <a:lnTo>
                    <a:pt x="3" y="10"/>
                  </a:lnTo>
                  <a:lnTo>
                    <a:pt x="3" y="7"/>
                  </a:lnTo>
                  <a:lnTo>
                    <a:pt x="4" y="9"/>
                  </a:lnTo>
                  <a:lnTo>
                    <a:pt x="4" y="7"/>
                  </a:lnTo>
                  <a:lnTo>
                    <a:pt x="3" y="5"/>
                  </a:lnTo>
                  <a:lnTo>
                    <a:pt x="3" y="2"/>
                  </a:lnTo>
                  <a:lnTo>
                    <a:pt x="4" y="3"/>
                  </a:lnTo>
                  <a:lnTo>
                    <a:pt x="4" y="0"/>
                  </a:lnTo>
                  <a:lnTo>
                    <a:pt x="5" y="2"/>
                  </a:lnTo>
                </a:path>
              </a:pathLst>
            </a:custGeom>
            <a:solidFill>
              <a:srgbClr val="006000"/>
            </a:solidFill>
            <a:ln w="9525">
              <a:noFill/>
              <a:round/>
              <a:headEnd/>
              <a:tailEnd/>
            </a:ln>
          </p:spPr>
          <p:txBody>
            <a:bodyPr/>
            <a:lstStyle/>
            <a:p>
              <a:pPr>
                <a:defRPr/>
              </a:pPr>
              <a:endParaRPr lang="en-US" dirty="0"/>
            </a:p>
          </p:txBody>
        </p:sp>
        <p:sp>
          <p:nvSpPr>
            <p:cNvPr id="890" name="Freeform 95"/>
            <p:cNvSpPr>
              <a:spLocks/>
            </p:cNvSpPr>
            <p:nvPr/>
          </p:nvSpPr>
          <p:spPr bwMode="auto">
            <a:xfrm>
              <a:off x="4466" y="3714"/>
              <a:ext cx="6" cy="21"/>
            </a:xfrm>
            <a:custGeom>
              <a:avLst/>
              <a:gdLst>
                <a:gd name="T0" fmla="*/ 0 w 6"/>
                <a:gd name="T1" fmla="*/ 3 h 21"/>
                <a:gd name="T2" fmla="*/ 2 w 6"/>
                <a:gd name="T3" fmla="*/ 7 h 21"/>
                <a:gd name="T4" fmla="*/ 2 w 6"/>
                <a:gd name="T5" fmla="*/ 16 h 21"/>
                <a:gd name="T6" fmla="*/ 2 w 6"/>
                <a:gd name="T7" fmla="*/ 20 h 21"/>
                <a:gd name="T8" fmla="*/ 3 w 6"/>
                <a:gd name="T9" fmla="*/ 20 h 21"/>
                <a:gd name="T10" fmla="*/ 3 w 6"/>
                <a:gd name="T11" fmla="*/ 16 h 21"/>
                <a:gd name="T12" fmla="*/ 3 w 6"/>
                <a:gd name="T13" fmla="*/ 7 h 21"/>
                <a:gd name="T14" fmla="*/ 3 w 6"/>
                <a:gd name="T15" fmla="*/ 4 h 21"/>
                <a:gd name="T16" fmla="*/ 5 w 6"/>
                <a:gd name="T17" fmla="*/ 3 h 21"/>
                <a:gd name="T18" fmla="*/ 5 w 6"/>
                <a:gd name="T19" fmla="*/ 2 h 21"/>
                <a:gd name="T20" fmla="*/ 2 w 6"/>
                <a:gd name="T21" fmla="*/ 5 h 21"/>
                <a:gd name="T22" fmla="*/ 3 w 6"/>
                <a:gd name="T23" fmla="*/ 0 h 21"/>
                <a:gd name="T24" fmla="*/ 2 w 6"/>
                <a:gd name="T25" fmla="*/ 0 h 21"/>
                <a:gd name="T26" fmla="*/ 2 w 6"/>
                <a:gd name="T27" fmla="*/ 7 h 21"/>
                <a:gd name="T28" fmla="*/ 0 w 6"/>
                <a:gd name="T29" fmla="*/ 4 h 21"/>
                <a:gd name="T30" fmla="*/ 0 w 6"/>
                <a:gd name="T31" fmla="*/ 3 h 21"/>
                <a:gd name="T32" fmla="*/ 0 w 6"/>
                <a:gd name="T33" fmla="*/ 3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21"/>
                <a:gd name="T53" fmla="*/ 6 w 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21">
                  <a:moveTo>
                    <a:pt x="0" y="3"/>
                  </a:moveTo>
                  <a:lnTo>
                    <a:pt x="2" y="7"/>
                  </a:lnTo>
                  <a:lnTo>
                    <a:pt x="2" y="16"/>
                  </a:lnTo>
                  <a:lnTo>
                    <a:pt x="2" y="20"/>
                  </a:lnTo>
                  <a:lnTo>
                    <a:pt x="3" y="20"/>
                  </a:lnTo>
                  <a:lnTo>
                    <a:pt x="3" y="16"/>
                  </a:lnTo>
                  <a:lnTo>
                    <a:pt x="3" y="7"/>
                  </a:lnTo>
                  <a:lnTo>
                    <a:pt x="3" y="4"/>
                  </a:lnTo>
                  <a:lnTo>
                    <a:pt x="5" y="3"/>
                  </a:lnTo>
                  <a:lnTo>
                    <a:pt x="5" y="2"/>
                  </a:lnTo>
                  <a:lnTo>
                    <a:pt x="2" y="5"/>
                  </a:lnTo>
                  <a:lnTo>
                    <a:pt x="3" y="0"/>
                  </a:lnTo>
                  <a:lnTo>
                    <a:pt x="2" y="0"/>
                  </a:lnTo>
                  <a:lnTo>
                    <a:pt x="2" y="7"/>
                  </a:lnTo>
                  <a:lnTo>
                    <a:pt x="0" y="4"/>
                  </a:lnTo>
                  <a:lnTo>
                    <a:pt x="0" y="3"/>
                  </a:lnTo>
                </a:path>
              </a:pathLst>
            </a:custGeom>
            <a:solidFill>
              <a:srgbClr val="600000"/>
            </a:solidFill>
            <a:ln w="9216">
              <a:solidFill>
                <a:srgbClr val="600000"/>
              </a:solidFill>
              <a:round/>
              <a:headEnd/>
              <a:tailEnd/>
            </a:ln>
          </p:spPr>
          <p:txBody>
            <a:bodyPr/>
            <a:lstStyle/>
            <a:p>
              <a:pPr>
                <a:defRPr/>
              </a:pPr>
              <a:endParaRPr lang="en-US" dirty="0"/>
            </a:p>
          </p:txBody>
        </p:sp>
        <p:sp>
          <p:nvSpPr>
            <p:cNvPr id="891" name="Freeform 96"/>
            <p:cNvSpPr>
              <a:spLocks/>
            </p:cNvSpPr>
            <p:nvPr/>
          </p:nvSpPr>
          <p:spPr bwMode="auto">
            <a:xfrm>
              <a:off x="4352" y="3708"/>
              <a:ext cx="59" cy="9"/>
            </a:xfrm>
            <a:custGeom>
              <a:avLst/>
              <a:gdLst>
                <a:gd name="T0" fmla="*/ 16 w 59"/>
                <a:gd name="T1" fmla="*/ 2 h 9"/>
                <a:gd name="T2" fmla="*/ 58 w 59"/>
                <a:gd name="T3" fmla="*/ 8 h 9"/>
                <a:gd name="T4" fmla="*/ 0 w 59"/>
                <a:gd name="T5" fmla="*/ 3 h 9"/>
                <a:gd name="T6" fmla="*/ 16 w 59"/>
                <a:gd name="T7" fmla="*/ 0 h 9"/>
                <a:gd name="T8" fmla="*/ 16 w 59"/>
                <a:gd name="T9" fmla="*/ 2 h 9"/>
                <a:gd name="T10" fmla="*/ 16 w 59"/>
                <a:gd name="T11" fmla="*/ 2 h 9"/>
                <a:gd name="T12" fmla="*/ 0 60000 65536"/>
                <a:gd name="T13" fmla="*/ 0 60000 65536"/>
                <a:gd name="T14" fmla="*/ 0 60000 65536"/>
                <a:gd name="T15" fmla="*/ 0 60000 65536"/>
                <a:gd name="T16" fmla="*/ 0 60000 65536"/>
                <a:gd name="T17" fmla="*/ 0 60000 65536"/>
                <a:gd name="T18" fmla="*/ 0 w 59"/>
                <a:gd name="T19" fmla="*/ 0 h 9"/>
                <a:gd name="T20" fmla="*/ 59 w 59"/>
                <a:gd name="T21" fmla="*/ 9 h 9"/>
              </a:gdLst>
              <a:ahLst/>
              <a:cxnLst>
                <a:cxn ang="T12">
                  <a:pos x="T0" y="T1"/>
                </a:cxn>
                <a:cxn ang="T13">
                  <a:pos x="T2" y="T3"/>
                </a:cxn>
                <a:cxn ang="T14">
                  <a:pos x="T4" y="T5"/>
                </a:cxn>
                <a:cxn ang="T15">
                  <a:pos x="T6" y="T7"/>
                </a:cxn>
                <a:cxn ang="T16">
                  <a:pos x="T8" y="T9"/>
                </a:cxn>
                <a:cxn ang="T17">
                  <a:pos x="T10" y="T11"/>
                </a:cxn>
              </a:cxnLst>
              <a:rect l="T18" t="T19" r="T20" b="T21"/>
              <a:pathLst>
                <a:path w="59" h="9">
                  <a:moveTo>
                    <a:pt x="16" y="2"/>
                  </a:moveTo>
                  <a:lnTo>
                    <a:pt x="58" y="8"/>
                  </a:lnTo>
                  <a:lnTo>
                    <a:pt x="0" y="3"/>
                  </a:lnTo>
                  <a:lnTo>
                    <a:pt x="16" y="0"/>
                  </a:lnTo>
                  <a:lnTo>
                    <a:pt x="16" y="2"/>
                  </a:lnTo>
                </a:path>
              </a:pathLst>
            </a:custGeom>
            <a:solidFill>
              <a:srgbClr val="5F5F5F"/>
            </a:solidFill>
            <a:ln w="9216">
              <a:solidFill>
                <a:srgbClr val="5F5F5F"/>
              </a:solidFill>
              <a:round/>
              <a:headEnd/>
              <a:tailEnd/>
            </a:ln>
          </p:spPr>
          <p:txBody>
            <a:bodyPr/>
            <a:lstStyle/>
            <a:p>
              <a:pPr>
                <a:defRPr/>
              </a:pPr>
              <a:endParaRPr lang="en-US" dirty="0"/>
            </a:p>
          </p:txBody>
        </p:sp>
        <p:sp>
          <p:nvSpPr>
            <p:cNvPr id="892" name="Freeform 97"/>
            <p:cNvSpPr>
              <a:spLocks/>
            </p:cNvSpPr>
            <p:nvPr/>
          </p:nvSpPr>
          <p:spPr bwMode="auto">
            <a:xfrm>
              <a:off x="4625" y="3655"/>
              <a:ext cx="11" cy="72"/>
            </a:xfrm>
            <a:custGeom>
              <a:avLst/>
              <a:gdLst>
                <a:gd name="T0" fmla="*/ 1 w 11"/>
                <a:gd name="T1" fmla="*/ 3 h 72"/>
                <a:gd name="T2" fmla="*/ 2 w 11"/>
                <a:gd name="T3" fmla="*/ 12 h 72"/>
                <a:gd name="T4" fmla="*/ 0 w 11"/>
                <a:gd name="T5" fmla="*/ 3 h 72"/>
                <a:gd name="T6" fmla="*/ 0 w 11"/>
                <a:gd name="T7" fmla="*/ 2 h 72"/>
                <a:gd name="T8" fmla="*/ 0 w 11"/>
                <a:gd name="T9" fmla="*/ 0 h 72"/>
                <a:gd name="T10" fmla="*/ 2 w 11"/>
                <a:gd name="T11" fmla="*/ 12 h 72"/>
                <a:gd name="T12" fmla="*/ 2 w 11"/>
                <a:gd name="T13" fmla="*/ 15 h 72"/>
                <a:gd name="T14" fmla="*/ 2 w 11"/>
                <a:gd name="T15" fmla="*/ 16 h 72"/>
                <a:gd name="T16" fmla="*/ 2 w 11"/>
                <a:gd name="T17" fmla="*/ 19 h 72"/>
                <a:gd name="T18" fmla="*/ 2 w 11"/>
                <a:gd name="T19" fmla="*/ 23 h 72"/>
                <a:gd name="T20" fmla="*/ 2 w 11"/>
                <a:gd name="T21" fmla="*/ 27 h 72"/>
                <a:gd name="T22" fmla="*/ 2 w 11"/>
                <a:gd name="T23" fmla="*/ 34 h 72"/>
                <a:gd name="T24" fmla="*/ 3 w 11"/>
                <a:gd name="T25" fmla="*/ 55 h 72"/>
                <a:gd name="T26" fmla="*/ 3 w 11"/>
                <a:gd name="T27" fmla="*/ 69 h 72"/>
                <a:gd name="T28" fmla="*/ 2 w 11"/>
                <a:gd name="T29" fmla="*/ 71 h 72"/>
                <a:gd name="T30" fmla="*/ 5 w 11"/>
                <a:gd name="T31" fmla="*/ 70 h 72"/>
                <a:gd name="T32" fmla="*/ 5 w 11"/>
                <a:gd name="T33" fmla="*/ 66 h 72"/>
                <a:gd name="T34" fmla="*/ 4 w 11"/>
                <a:gd name="T35" fmla="*/ 47 h 72"/>
                <a:gd name="T36" fmla="*/ 4 w 11"/>
                <a:gd name="T37" fmla="*/ 32 h 72"/>
                <a:gd name="T38" fmla="*/ 4 w 11"/>
                <a:gd name="T39" fmla="*/ 24 h 72"/>
                <a:gd name="T40" fmla="*/ 4 w 11"/>
                <a:gd name="T41" fmla="*/ 18 h 72"/>
                <a:gd name="T42" fmla="*/ 5 w 11"/>
                <a:gd name="T43" fmla="*/ 12 h 72"/>
                <a:gd name="T44" fmla="*/ 7 w 11"/>
                <a:gd name="T45" fmla="*/ 8 h 72"/>
                <a:gd name="T46" fmla="*/ 8 w 11"/>
                <a:gd name="T47" fmla="*/ 4 h 72"/>
                <a:gd name="T48" fmla="*/ 10 w 11"/>
                <a:gd name="T49" fmla="*/ 3 h 72"/>
                <a:gd name="T50" fmla="*/ 8 w 11"/>
                <a:gd name="T51" fmla="*/ 2 h 72"/>
                <a:gd name="T52" fmla="*/ 5 w 11"/>
                <a:gd name="T53" fmla="*/ 10 h 72"/>
                <a:gd name="T54" fmla="*/ 4 w 11"/>
                <a:gd name="T55" fmla="*/ 2 h 72"/>
                <a:gd name="T56" fmla="*/ 4 w 11"/>
                <a:gd name="T57" fmla="*/ 2 h 72"/>
                <a:gd name="T58" fmla="*/ 4 w 11"/>
                <a:gd name="T59" fmla="*/ 12 h 72"/>
                <a:gd name="T60" fmla="*/ 2 w 11"/>
                <a:gd name="T61" fmla="*/ 3 h 72"/>
                <a:gd name="T62" fmla="*/ 1 w 11"/>
                <a:gd name="T63" fmla="*/ 3 h 72"/>
                <a:gd name="T64" fmla="*/ 1 w 11"/>
                <a:gd name="T65" fmla="*/ 3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72"/>
                <a:gd name="T101" fmla="*/ 11 w 1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72">
                  <a:moveTo>
                    <a:pt x="1" y="3"/>
                  </a:moveTo>
                  <a:lnTo>
                    <a:pt x="2" y="12"/>
                  </a:lnTo>
                  <a:lnTo>
                    <a:pt x="0" y="3"/>
                  </a:lnTo>
                  <a:lnTo>
                    <a:pt x="0" y="2"/>
                  </a:lnTo>
                  <a:lnTo>
                    <a:pt x="0" y="0"/>
                  </a:lnTo>
                  <a:lnTo>
                    <a:pt x="2" y="12"/>
                  </a:lnTo>
                  <a:lnTo>
                    <a:pt x="2" y="15"/>
                  </a:lnTo>
                  <a:lnTo>
                    <a:pt x="2" y="16"/>
                  </a:lnTo>
                  <a:lnTo>
                    <a:pt x="2" y="19"/>
                  </a:lnTo>
                  <a:lnTo>
                    <a:pt x="2" y="23"/>
                  </a:lnTo>
                  <a:lnTo>
                    <a:pt x="2" y="27"/>
                  </a:lnTo>
                  <a:lnTo>
                    <a:pt x="2" y="34"/>
                  </a:lnTo>
                  <a:lnTo>
                    <a:pt x="3" y="55"/>
                  </a:lnTo>
                  <a:lnTo>
                    <a:pt x="3" y="69"/>
                  </a:lnTo>
                  <a:lnTo>
                    <a:pt x="2" y="71"/>
                  </a:lnTo>
                  <a:lnTo>
                    <a:pt x="5" y="70"/>
                  </a:lnTo>
                  <a:lnTo>
                    <a:pt x="5" y="66"/>
                  </a:lnTo>
                  <a:lnTo>
                    <a:pt x="4" y="47"/>
                  </a:lnTo>
                  <a:lnTo>
                    <a:pt x="4" y="32"/>
                  </a:lnTo>
                  <a:lnTo>
                    <a:pt x="4" y="24"/>
                  </a:lnTo>
                  <a:lnTo>
                    <a:pt x="4" y="18"/>
                  </a:lnTo>
                  <a:lnTo>
                    <a:pt x="5" y="12"/>
                  </a:lnTo>
                  <a:lnTo>
                    <a:pt x="7" y="8"/>
                  </a:lnTo>
                  <a:lnTo>
                    <a:pt x="8" y="4"/>
                  </a:lnTo>
                  <a:lnTo>
                    <a:pt x="10" y="3"/>
                  </a:lnTo>
                  <a:lnTo>
                    <a:pt x="8" y="2"/>
                  </a:lnTo>
                  <a:lnTo>
                    <a:pt x="5" y="10"/>
                  </a:lnTo>
                  <a:lnTo>
                    <a:pt x="4" y="2"/>
                  </a:lnTo>
                  <a:lnTo>
                    <a:pt x="4" y="12"/>
                  </a:lnTo>
                  <a:lnTo>
                    <a:pt x="2" y="3"/>
                  </a:lnTo>
                  <a:lnTo>
                    <a:pt x="1" y="3"/>
                  </a:lnTo>
                </a:path>
              </a:pathLst>
            </a:custGeom>
            <a:solidFill>
              <a:srgbClr val="600000"/>
            </a:solidFill>
            <a:ln w="9216">
              <a:solidFill>
                <a:srgbClr val="600000"/>
              </a:solidFill>
              <a:round/>
              <a:headEnd/>
              <a:tailEnd/>
            </a:ln>
          </p:spPr>
          <p:txBody>
            <a:bodyPr/>
            <a:lstStyle/>
            <a:p>
              <a:pPr>
                <a:defRPr/>
              </a:pPr>
              <a:endParaRPr lang="en-US" dirty="0"/>
            </a:p>
          </p:txBody>
        </p:sp>
        <p:sp>
          <p:nvSpPr>
            <p:cNvPr id="893" name="Freeform 98"/>
            <p:cNvSpPr>
              <a:spLocks/>
            </p:cNvSpPr>
            <p:nvPr/>
          </p:nvSpPr>
          <p:spPr bwMode="auto">
            <a:xfrm>
              <a:off x="4629" y="3670"/>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1"/>
                  </a:lnTo>
                  <a:lnTo>
                    <a:pt x="0" y="0"/>
                  </a:lnTo>
                  <a:lnTo>
                    <a:pt x="0" y="1"/>
                  </a:lnTo>
                </a:path>
              </a:pathLst>
            </a:custGeom>
            <a:solidFill>
              <a:srgbClr val="FFFFFF"/>
            </a:solidFill>
            <a:ln w="9216">
              <a:solidFill>
                <a:srgbClr val="000000"/>
              </a:solidFill>
              <a:round/>
              <a:headEnd/>
              <a:tailEnd/>
            </a:ln>
          </p:spPr>
          <p:txBody>
            <a:bodyPr/>
            <a:lstStyle/>
            <a:p>
              <a:pPr>
                <a:defRPr/>
              </a:pPr>
              <a:endParaRPr lang="en-US" dirty="0"/>
            </a:p>
          </p:txBody>
        </p:sp>
        <p:sp>
          <p:nvSpPr>
            <p:cNvPr id="894" name="Freeform 99"/>
            <p:cNvSpPr>
              <a:spLocks/>
            </p:cNvSpPr>
            <p:nvPr/>
          </p:nvSpPr>
          <p:spPr bwMode="auto">
            <a:xfrm>
              <a:off x="4618" y="3625"/>
              <a:ext cx="22" cy="40"/>
            </a:xfrm>
            <a:custGeom>
              <a:avLst/>
              <a:gdLst>
                <a:gd name="T0" fmla="*/ 11 w 22"/>
                <a:gd name="T1" fmla="*/ 38 h 40"/>
                <a:gd name="T2" fmla="*/ 12 w 22"/>
                <a:gd name="T3" fmla="*/ 38 h 40"/>
                <a:gd name="T4" fmla="*/ 12 w 22"/>
                <a:gd name="T5" fmla="*/ 39 h 40"/>
                <a:gd name="T6" fmla="*/ 17 w 22"/>
                <a:gd name="T7" fmla="*/ 38 h 40"/>
                <a:gd name="T8" fmla="*/ 17 w 22"/>
                <a:gd name="T9" fmla="*/ 38 h 40"/>
                <a:gd name="T10" fmla="*/ 17 w 22"/>
                <a:gd name="T11" fmla="*/ 34 h 40"/>
                <a:gd name="T12" fmla="*/ 17 w 22"/>
                <a:gd name="T13" fmla="*/ 33 h 40"/>
                <a:gd name="T14" fmla="*/ 17 w 22"/>
                <a:gd name="T15" fmla="*/ 32 h 40"/>
                <a:gd name="T16" fmla="*/ 17 w 22"/>
                <a:gd name="T17" fmla="*/ 33 h 40"/>
                <a:gd name="T18" fmla="*/ 17 w 22"/>
                <a:gd name="T19" fmla="*/ 31 h 40"/>
                <a:gd name="T20" fmla="*/ 17 w 22"/>
                <a:gd name="T21" fmla="*/ 30 h 40"/>
                <a:gd name="T22" fmla="*/ 15 w 22"/>
                <a:gd name="T23" fmla="*/ 29 h 40"/>
                <a:gd name="T24" fmla="*/ 16 w 22"/>
                <a:gd name="T25" fmla="*/ 28 h 40"/>
                <a:gd name="T26" fmla="*/ 15 w 22"/>
                <a:gd name="T27" fmla="*/ 28 h 40"/>
                <a:gd name="T28" fmla="*/ 17 w 22"/>
                <a:gd name="T29" fmla="*/ 27 h 40"/>
                <a:gd name="T30" fmla="*/ 17 w 22"/>
                <a:gd name="T31" fmla="*/ 25 h 40"/>
                <a:gd name="T32" fmla="*/ 21 w 22"/>
                <a:gd name="T33" fmla="*/ 17 h 40"/>
                <a:gd name="T34" fmla="*/ 19 w 22"/>
                <a:gd name="T35" fmla="*/ 20 h 40"/>
                <a:gd name="T36" fmla="*/ 18 w 22"/>
                <a:gd name="T37" fmla="*/ 19 h 40"/>
                <a:gd name="T38" fmla="*/ 19 w 22"/>
                <a:gd name="T39" fmla="*/ 15 h 40"/>
                <a:gd name="T40" fmla="*/ 17 w 22"/>
                <a:gd name="T41" fmla="*/ 15 h 40"/>
                <a:gd name="T42" fmla="*/ 18 w 22"/>
                <a:gd name="T43" fmla="*/ 11 h 40"/>
                <a:gd name="T44" fmla="*/ 18 w 22"/>
                <a:gd name="T45" fmla="*/ 10 h 40"/>
                <a:gd name="T46" fmla="*/ 19 w 22"/>
                <a:gd name="T47" fmla="*/ 6 h 40"/>
                <a:gd name="T48" fmla="*/ 17 w 22"/>
                <a:gd name="T49" fmla="*/ 6 h 40"/>
                <a:gd name="T50" fmla="*/ 17 w 22"/>
                <a:gd name="T51" fmla="*/ 4 h 40"/>
                <a:gd name="T52" fmla="*/ 12 w 22"/>
                <a:gd name="T53" fmla="*/ 4 h 40"/>
                <a:gd name="T54" fmla="*/ 12 w 22"/>
                <a:gd name="T55" fmla="*/ 4 h 40"/>
                <a:gd name="T56" fmla="*/ 9 w 22"/>
                <a:gd name="T57" fmla="*/ 1 h 40"/>
                <a:gd name="T58" fmla="*/ 9 w 22"/>
                <a:gd name="T59" fmla="*/ 2 h 40"/>
                <a:gd name="T60" fmla="*/ 9 w 22"/>
                <a:gd name="T61" fmla="*/ 4 h 40"/>
                <a:gd name="T62" fmla="*/ 8 w 22"/>
                <a:gd name="T63" fmla="*/ 4 h 40"/>
                <a:gd name="T64" fmla="*/ 7 w 22"/>
                <a:gd name="T65" fmla="*/ 2 h 40"/>
                <a:gd name="T66" fmla="*/ 5 w 22"/>
                <a:gd name="T67" fmla="*/ 3 h 40"/>
                <a:gd name="T68" fmla="*/ 5 w 22"/>
                <a:gd name="T69" fmla="*/ 2 h 40"/>
                <a:gd name="T70" fmla="*/ 3 w 22"/>
                <a:gd name="T71" fmla="*/ 1 h 40"/>
                <a:gd name="T72" fmla="*/ 1 w 22"/>
                <a:gd name="T73" fmla="*/ 4 h 40"/>
                <a:gd name="T74" fmla="*/ 0 w 22"/>
                <a:gd name="T75" fmla="*/ 8 h 40"/>
                <a:gd name="T76" fmla="*/ 2 w 22"/>
                <a:gd name="T77" fmla="*/ 9 h 40"/>
                <a:gd name="T78" fmla="*/ 7 w 22"/>
                <a:gd name="T79" fmla="*/ 10 h 40"/>
                <a:gd name="T80" fmla="*/ 5 w 22"/>
                <a:gd name="T81" fmla="*/ 11 h 40"/>
                <a:gd name="T82" fmla="*/ 3 w 22"/>
                <a:gd name="T83" fmla="*/ 11 h 40"/>
                <a:gd name="T84" fmla="*/ 0 w 22"/>
                <a:gd name="T85" fmla="*/ 11 h 40"/>
                <a:gd name="T86" fmla="*/ 1 w 22"/>
                <a:gd name="T87" fmla="*/ 16 h 40"/>
                <a:gd name="T88" fmla="*/ 5 w 22"/>
                <a:gd name="T89" fmla="*/ 16 h 40"/>
                <a:gd name="T90" fmla="*/ 7 w 22"/>
                <a:gd name="T91" fmla="*/ 17 h 40"/>
                <a:gd name="T92" fmla="*/ 7 w 22"/>
                <a:gd name="T93" fmla="*/ 19 h 40"/>
                <a:gd name="T94" fmla="*/ 7 w 22"/>
                <a:gd name="T95" fmla="*/ 19 h 40"/>
                <a:gd name="T96" fmla="*/ 3 w 22"/>
                <a:gd name="T97" fmla="*/ 19 h 40"/>
                <a:gd name="T98" fmla="*/ 3 w 22"/>
                <a:gd name="T99" fmla="*/ 23 h 40"/>
                <a:gd name="T100" fmla="*/ 5 w 22"/>
                <a:gd name="T101" fmla="*/ 23 h 40"/>
                <a:gd name="T102" fmla="*/ 3 w 22"/>
                <a:gd name="T103" fmla="*/ 24 h 40"/>
                <a:gd name="T104" fmla="*/ 5 w 22"/>
                <a:gd name="T105" fmla="*/ 24 h 40"/>
                <a:gd name="T106" fmla="*/ 2 w 22"/>
                <a:gd name="T107" fmla="*/ 26 h 40"/>
                <a:gd name="T108" fmla="*/ 2 w 22"/>
                <a:gd name="T109" fmla="*/ 29 h 40"/>
                <a:gd name="T110" fmla="*/ 5 w 22"/>
                <a:gd name="T111" fmla="*/ 30 h 40"/>
                <a:gd name="T112" fmla="*/ 4 w 22"/>
                <a:gd name="T113" fmla="*/ 31 h 40"/>
                <a:gd name="T114" fmla="*/ 2 w 22"/>
                <a:gd name="T115" fmla="*/ 33 h 40"/>
                <a:gd name="T116" fmla="*/ 0 w 22"/>
                <a:gd name="T117" fmla="*/ 38 h 40"/>
                <a:gd name="T118" fmla="*/ 3 w 22"/>
                <a:gd name="T119" fmla="*/ 38 h 40"/>
                <a:gd name="T120" fmla="*/ 5 w 22"/>
                <a:gd name="T121" fmla="*/ 39 h 40"/>
                <a:gd name="T122" fmla="*/ 7 w 22"/>
                <a:gd name="T123" fmla="*/ 39 h 40"/>
                <a:gd name="T124" fmla="*/ 9 w 22"/>
                <a:gd name="T125" fmla="*/ 38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
                <a:gd name="T190" fmla="*/ 0 h 40"/>
                <a:gd name="T191" fmla="*/ 22 w 22"/>
                <a:gd name="T192" fmla="*/ 40 h 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 h="40">
                  <a:moveTo>
                    <a:pt x="10" y="38"/>
                  </a:moveTo>
                  <a:lnTo>
                    <a:pt x="10" y="38"/>
                  </a:lnTo>
                  <a:lnTo>
                    <a:pt x="11" y="38"/>
                  </a:lnTo>
                  <a:lnTo>
                    <a:pt x="12" y="38"/>
                  </a:lnTo>
                  <a:lnTo>
                    <a:pt x="12" y="39"/>
                  </a:lnTo>
                  <a:lnTo>
                    <a:pt x="14" y="39"/>
                  </a:lnTo>
                  <a:lnTo>
                    <a:pt x="15" y="39"/>
                  </a:lnTo>
                  <a:lnTo>
                    <a:pt x="17" y="38"/>
                  </a:lnTo>
                  <a:lnTo>
                    <a:pt x="18" y="38"/>
                  </a:lnTo>
                  <a:lnTo>
                    <a:pt x="17" y="38"/>
                  </a:lnTo>
                  <a:lnTo>
                    <a:pt x="17" y="36"/>
                  </a:lnTo>
                  <a:lnTo>
                    <a:pt x="17" y="35"/>
                  </a:lnTo>
                  <a:lnTo>
                    <a:pt x="17" y="34"/>
                  </a:lnTo>
                  <a:lnTo>
                    <a:pt x="17" y="33"/>
                  </a:lnTo>
                  <a:lnTo>
                    <a:pt x="17" y="32"/>
                  </a:lnTo>
                  <a:lnTo>
                    <a:pt x="17" y="33"/>
                  </a:lnTo>
                  <a:lnTo>
                    <a:pt x="18" y="32"/>
                  </a:lnTo>
                  <a:lnTo>
                    <a:pt x="17" y="32"/>
                  </a:lnTo>
                  <a:lnTo>
                    <a:pt x="17" y="31"/>
                  </a:lnTo>
                  <a:lnTo>
                    <a:pt x="17" y="29"/>
                  </a:lnTo>
                  <a:lnTo>
                    <a:pt x="17" y="30"/>
                  </a:lnTo>
                  <a:lnTo>
                    <a:pt x="17" y="29"/>
                  </a:lnTo>
                  <a:lnTo>
                    <a:pt x="16" y="29"/>
                  </a:lnTo>
                  <a:lnTo>
                    <a:pt x="15" y="29"/>
                  </a:lnTo>
                  <a:lnTo>
                    <a:pt x="15" y="28"/>
                  </a:lnTo>
                  <a:lnTo>
                    <a:pt x="16" y="28"/>
                  </a:lnTo>
                  <a:lnTo>
                    <a:pt x="17" y="28"/>
                  </a:lnTo>
                  <a:lnTo>
                    <a:pt x="16" y="28"/>
                  </a:lnTo>
                  <a:lnTo>
                    <a:pt x="15" y="28"/>
                  </a:lnTo>
                  <a:lnTo>
                    <a:pt x="16" y="27"/>
                  </a:lnTo>
                  <a:lnTo>
                    <a:pt x="17" y="27"/>
                  </a:lnTo>
                  <a:lnTo>
                    <a:pt x="17" y="25"/>
                  </a:lnTo>
                  <a:lnTo>
                    <a:pt x="18" y="25"/>
                  </a:lnTo>
                  <a:lnTo>
                    <a:pt x="19" y="24"/>
                  </a:lnTo>
                  <a:lnTo>
                    <a:pt x="19" y="23"/>
                  </a:lnTo>
                  <a:lnTo>
                    <a:pt x="21" y="21"/>
                  </a:lnTo>
                  <a:lnTo>
                    <a:pt x="21" y="19"/>
                  </a:lnTo>
                  <a:lnTo>
                    <a:pt x="21" y="18"/>
                  </a:lnTo>
                  <a:lnTo>
                    <a:pt x="21" y="17"/>
                  </a:lnTo>
                  <a:lnTo>
                    <a:pt x="20" y="18"/>
                  </a:lnTo>
                  <a:lnTo>
                    <a:pt x="20" y="19"/>
                  </a:lnTo>
                  <a:lnTo>
                    <a:pt x="19" y="20"/>
                  </a:lnTo>
                  <a:lnTo>
                    <a:pt x="18" y="20"/>
                  </a:lnTo>
                  <a:lnTo>
                    <a:pt x="18" y="19"/>
                  </a:lnTo>
                  <a:lnTo>
                    <a:pt x="19" y="18"/>
                  </a:lnTo>
                  <a:lnTo>
                    <a:pt x="19" y="17"/>
                  </a:lnTo>
                  <a:lnTo>
                    <a:pt x="20" y="15"/>
                  </a:lnTo>
                  <a:lnTo>
                    <a:pt x="19" y="15"/>
                  </a:lnTo>
                  <a:lnTo>
                    <a:pt x="18" y="15"/>
                  </a:lnTo>
                  <a:lnTo>
                    <a:pt x="17" y="15"/>
                  </a:lnTo>
                  <a:lnTo>
                    <a:pt x="17" y="13"/>
                  </a:lnTo>
                  <a:lnTo>
                    <a:pt x="18" y="11"/>
                  </a:lnTo>
                  <a:lnTo>
                    <a:pt x="18" y="10"/>
                  </a:lnTo>
                  <a:lnTo>
                    <a:pt x="19" y="8"/>
                  </a:lnTo>
                  <a:lnTo>
                    <a:pt x="20" y="6"/>
                  </a:lnTo>
                  <a:lnTo>
                    <a:pt x="19" y="6"/>
                  </a:lnTo>
                  <a:lnTo>
                    <a:pt x="17" y="6"/>
                  </a:lnTo>
                  <a:lnTo>
                    <a:pt x="17" y="4"/>
                  </a:lnTo>
                  <a:lnTo>
                    <a:pt x="17" y="6"/>
                  </a:lnTo>
                  <a:lnTo>
                    <a:pt x="17" y="4"/>
                  </a:lnTo>
                  <a:lnTo>
                    <a:pt x="17" y="2"/>
                  </a:lnTo>
                  <a:lnTo>
                    <a:pt x="15" y="4"/>
                  </a:lnTo>
                  <a:lnTo>
                    <a:pt x="14" y="4"/>
                  </a:lnTo>
                  <a:lnTo>
                    <a:pt x="12" y="4"/>
                  </a:lnTo>
                  <a:lnTo>
                    <a:pt x="12" y="2"/>
                  </a:lnTo>
                  <a:lnTo>
                    <a:pt x="10" y="2"/>
                  </a:lnTo>
                  <a:lnTo>
                    <a:pt x="10" y="1"/>
                  </a:lnTo>
                  <a:lnTo>
                    <a:pt x="9" y="1"/>
                  </a:lnTo>
                  <a:lnTo>
                    <a:pt x="9" y="0"/>
                  </a:lnTo>
                  <a:lnTo>
                    <a:pt x="9" y="1"/>
                  </a:lnTo>
                  <a:lnTo>
                    <a:pt x="9" y="2"/>
                  </a:lnTo>
                  <a:lnTo>
                    <a:pt x="9" y="4"/>
                  </a:lnTo>
                  <a:lnTo>
                    <a:pt x="8" y="5"/>
                  </a:lnTo>
                  <a:lnTo>
                    <a:pt x="8" y="4"/>
                  </a:lnTo>
                  <a:lnTo>
                    <a:pt x="8" y="2"/>
                  </a:lnTo>
                  <a:lnTo>
                    <a:pt x="7" y="2"/>
                  </a:lnTo>
                  <a:lnTo>
                    <a:pt x="5" y="3"/>
                  </a:lnTo>
                  <a:lnTo>
                    <a:pt x="5" y="2"/>
                  </a:lnTo>
                  <a:lnTo>
                    <a:pt x="5" y="1"/>
                  </a:lnTo>
                  <a:lnTo>
                    <a:pt x="5" y="0"/>
                  </a:lnTo>
                  <a:lnTo>
                    <a:pt x="3" y="1"/>
                  </a:lnTo>
                  <a:lnTo>
                    <a:pt x="2" y="2"/>
                  </a:lnTo>
                  <a:lnTo>
                    <a:pt x="1" y="4"/>
                  </a:lnTo>
                  <a:lnTo>
                    <a:pt x="1" y="5"/>
                  </a:lnTo>
                  <a:lnTo>
                    <a:pt x="0" y="6"/>
                  </a:lnTo>
                  <a:lnTo>
                    <a:pt x="0" y="8"/>
                  </a:lnTo>
                  <a:lnTo>
                    <a:pt x="2" y="8"/>
                  </a:lnTo>
                  <a:lnTo>
                    <a:pt x="2" y="9"/>
                  </a:lnTo>
                  <a:lnTo>
                    <a:pt x="4" y="9"/>
                  </a:lnTo>
                  <a:lnTo>
                    <a:pt x="5" y="9"/>
                  </a:lnTo>
                  <a:lnTo>
                    <a:pt x="7" y="9"/>
                  </a:lnTo>
                  <a:lnTo>
                    <a:pt x="7" y="10"/>
                  </a:lnTo>
                  <a:lnTo>
                    <a:pt x="5" y="11"/>
                  </a:lnTo>
                  <a:lnTo>
                    <a:pt x="5" y="10"/>
                  </a:lnTo>
                  <a:lnTo>
                    <a:pt x="4" y="11"/>
                  </a:lnTo>
                  <a:lnTo>
                    <a:pt x="3" y="11"/>
                  </a:lnTo>
                  <a:lnTo>
                    <a:pt x="3" y="10"/>
                  </a:lnTo>
                  <a:lnTo>
                    <a:pt x="2" y="11"/>
                  </a:lnTo>
                  <a:lnTo>
                    <a:pt x="0" y="11"/>
                  </a:lnTo>
                  <a:lnTo>
                    <a:pt x="0" y="13"/>
                  </a:lnTo>
                  <a:lnTo>
                    <a:pt x="0" y="14"/>
                  </a:lnTo>
                  <a:lnTo>
                    <a:pt x="1" y="14"/>
                  </a:lnTo>
                  <a:lnTo>
                    <a:pt x="1" y="16"/>
                  </a:lnTo>
                  <a:lnTo>
                    <a:pt x="2" y="16"/>
                  </a:lnTo>
                  <a:lnTo>
                    <a:pt x="3" y="16"/>
                  </a:lnTo>
                  <a:lnTo>
                    <a:pt x="5" y="16"/>
                  </a:lnTo>
                  <a:lnTo>
                    <a:pt x="7" y="16"/>
                  </a:lnTo>
                  <a:lnTo>
                    <a:pt x="7" y="17"/>
                  </a:lnTo>
                  <a:lnTo>
                    <a:pt x="7" y="18"/>
                  </a:lnTo>
                  <a:lnTo>
                    <a:pt x="7" y="19"/>
                  </a:lnTo>
                  <a:lnTo>
                    <a:pt x="5" y="19"/>
                  </a:lnTo>
                  <a:lnTo>
                    <a:pt x="4" y="19"/>
                  </a:lnTo>
                  <a:lnTo>
                    <a:pt x="3" y="19"/>
                  </a:lnTo>
                  <a:lnTo>
                    <a:pt x="3" y="21"/>
                  </a:lnTo>
                  <a:lnTo>
                    <a:pt x="3" y="23"/>
                  </a:lnTo>
                  <a:lnTo>
                    <a:pt x="4" y="23"/>
                  </a:lnTo>
                  <a:lnTo>
                    <a:pt x="5" y="23"/>
                  </a:lnTo>
                  <a:lnTo>
                    <a:pt x="7" y="23"/>
                  </a:lnTo>
                  <a:lnTo>
                    <a:pt x="5" y="23"/>
                  </a:lnTo>
                  <a:lnTo>
                    <a:pt x="3" y="24"/>
                  </a:lnTo>
                  <a:lnTo>
                    <a:pt x="5" y="24"/>
                  </a:lnTo>
                  <a:lnTo>
                    <a:pt x="7" y="24"/>
                  </a:lnTo>
                  <a:lnTo>
                    <a:pt x="5" y="24"/>
                  </a:lnTo>
                  <a:lnTo>
                    <a:pt x="4" y="24"/>
                  </a:lnTo>
                  <a:lnTo>
                    <a:pt x="2" y="24"/>
                  </a:lnTo>
                  <a:lnTo>
                    <a:pt x="2" y="26"/>
                  </a:lnTo>
                  <a:lnTo>
                    <a:pt x="2" y="28"/>
                  </a:lnTo>
                  <a:lnTo>
                    <a:pt x="2" y="29"/>
                  </a:lnTo>
                  <a:lnTo>
                    <a:pt x="3" y="29"/>
                  </a:lnTo>
                  <a:lnTo>
                    <a:pt x="3" y="30"/>
                  </a:lnTo>
                  <a:lnTo>
                    <a:pt x="5" y="30"/>
                  </a:lnTo>
                  <a:lnTo>
                    <a:pt x="7" y="30"/>
                  </a:lnTo>
                  <a:lnTo>
                    <a:pt x="5" y="31"/>
                  </a:lnTo>
                  <a:lnTo>
                    <a:pt x="4" y="31"/>
                  </a:lnTo>
                  <a:lnTo>
                    <a:pt x="3" y="31"/>
                  </a:lnTo>
                  <a:lnTo>
                    <a:pt x="3" y="30"/>
                  </a:lnTo>
                  <a:lnTo>
                    <a:pt x="2" y="32"/>
                  </a:lnTo>
                  <a:lnTo>
                    <a:pt x="2" y="33"/>
                  </a:lnTo>
                  <a:lnTo>
                    <a:pt x="1" y="35"/>
                  </a:lnTo>
                  <a:lnTo>
                    <a:pt x="1" y="36"/>
                  </a:lnTo>
                  <a:lnTo>
                    <a:pt x="0" y="38"/>
                  </a:lnTo>
                  <a:lnTo>
                    <a:pt x="1" y="38"/>
                  </a:lnTo>
                  <a:lnTo>
                    <a:pt x="3" y="38"/>
                  </a:lnTo>
                  <a:lnTo>
                    <a:pt x="4" y="38"/>
                  </a:lnTo>
                  <a:lnTo>
                    <a:pt x="5" y="38"/>
                  </a:lnTo>
                  <a:lnTo>
                    <a:pt x="5" y="39"/>
                  </a:lnTo>
                  <a:lnTo>
                    <a:pt x="7" y="39"/>
                  </a:lnTo>
                  <a:lnTo>
                    <a:pt x="8" y="38"/>
                  </a:lnTo>
                  <a:lnTo>
                    <a:pt x="9" y="38"/>
                  </a:lnTo>
                  <a:lnTo>
                    <a:pt x="10" y="38"/>
                  </a:lnTo>
                </a:path>
              </a:pathLst>
            </a:custGeom>
            <a:solidFill>
              <a:srgbClr val="006000"/>
            </a:solidFill>
            <a:ln w="9525">
              <a:noFill/>
              <a:round/>
              <a:headEnd/>
              <a:tailEnd/>
            </a:ln>
          </p:spPr>
          <p:txBody>
            <a:bodyPr/>
            <a:lstStyle/>
            <a:p>
              <a:pPr>
                <a:defRPr/>
              </a:pPr>
              <a:endParaRPr lang="en-US" dirty="0"/>
            </a:p>
          </p:txBody>
        </p:sp>
        <p:sp>
          <p:nvSpPr>
            <p:cNvPr id="895" name="Freeform 100"/>
            <p:cNvSpPr>
              <a:spLocks/>
            </p:cNvSpPr>
            <p:nvPr/>
          </p:nvSpPr>
          <p:spPr bwMode="auto">
            <a:xfrm>
              <a:off x="4513" y="3671"/>
              <a:ext cx="115" cy="61"/>
            </a:xfrm>
            <a:custGeom>
              <a:avLst/>
              <a:gdLst>
                <a:gd name="T0" fmla="*/ 0 w 115"/>
                <a:gd name="T1" fmla="*/ 0 h 61"/>
                <a:gd name="T2" fmla="*/ 0 w 115"/>
                <a:gd name="T3" fmla="*/ 60 h 61"/>
                <a:gd name="T4" fmla="*/ 5 w 115"/>
                <a:gd name="T5" fmla="*/ 60 h 61"/>
                <a:gd name="T6" fmla="*/ 5 w 115"/>
                <a:gd name="T7" fmla="*/ 18 h 61"/>
                <a:gd name="T8" fmla="*/ 27 w 115"/>
                <a:gd name="T9" fmla="*/ 20 h 61"/>
                <a:gd name="T10" fmla="*/ 27 w 115"/>
                <a:gd name="T11" fmla="*/ 59 h 61"/>
                <a:gd name="T12" fmla="*/ 32 w 115"/>
                <a:gd name="T13" fmla="*/ 58 h 61"/>
                <a:gd name="T14" fmla="*/ 32 w 115"/>
                <a:gd name="T15" fmla="*/ 44 h 61"/>
                <a:gd name="T16" fmla="*/ 51 w 115"/>
                <a:gd name="T17" fmla="*/ 44 h 61"/>
                <a:gd name="T18" fmla="*/ 51 w 115"/>
                <a:gd name="T19" fmla="*/ 37 h 61"/>
                <a:gd name="T20" fmla="*/ 32 w 115"/>
                <a:gd name="T21" fmla="*/ 35 h 61"/>
                <a:gd name="T22" fmla="*/ 32 w 115"/>
                <a:gd name="T23" fmla="*/ 20 h 61"/>
                <a:gd name="T24" fmla="*/ 51 w 115"/>
                <a:gd name="T25" fmla="*/ 23 h 61"/>
                <a:gd name="T26" fmla="*/ 51 w 115"/>
                <a:gd name="T27" fmla="*/ 56 h 61"/>
                <a:gd name="T28" fmla="*/ 55 w 115"/>
                <a:gd name="T29" fmla="*/ 55 h 61"/>
                <a:gd name="T30" fmla="*/ 55 w 115"/>
                <a:gd name="T31" fmla="*/ 23 h 61"/>
                <a:gd name="T32" fmla="*/ 76 w 115"/>
                <a:gd name="T33" fmla="*/ 25 h 61"/>
                <a:gd name="T34" fmla="*/ 76 w 115"/>
                <a:gd name="T35" fmla="*/ 54 h 61"/>
                <a:gd name="T36" fmla="*/ 79 w 115"/>
                <a:gd name="T37" fmla="*/ 54 h 61"/>
                <a:gd name="T38" fmla="*/ 79 w 115"/>
                <a:gd name="T39" fmla="*/ 46 h 61"/>
                <a:gd name="T40" fmla="*/ 96 w 115"/>
                <a:gd name="T41" fmla="*/ 45 h 61"/>
                <a:gd name="T42" fmla="*/ 96 w 115"/>
                <a:gd name="T43" fmla="*/ 39 h 61"/>
                <a:gd name="T44" fmla="*/ 79 w 115"/>
                <a:gd name="T45" fmla="*/ 39 h 61"/>
                <a:gd name="T46" fmla="*/ 78 w 115"/>
                <a:gd name="T47" fmla="*/ 26 h 61"/>
                <a:gd name="T48" fmla="*/ 96 w 115"/>
                <a:gd name="T49" fmla="*/ 28 h 61"/>
                <a:gd name="T50" fmla="*/ 96 w 115"/>
                <a:gd name="T51" fmla="*/ 53 h 61"/>
                <a:gd name="T52" fmla="*/ 100 w 115"/>
                <a:gd name="T53" fmla="*/ 52 h 61"/>
                <a:gd name="T54" fmla="*/ 99 w 115"/>
                <a:gd name="T55" fmla="*/ 28 h 61"/>
                <a:gd name="T56" fmla="*/ 112 w 115"/>
                <a:gd name="T57" fmla="*/ 31 h 61"/>
                <a:gd name="T58" fmla="*/ 112 w 115"/>
                <a:gd name="T59" fmla="*/ 50 h 61"/>
                <a:gd name="T60" fmla="*/ 114 w 115"/>
                <a:gd name="T61" fmla="*/ 50 h 61"/>
                <a:gd name="T62" fmla="*/ 112 w 115"/>
                <a:gd name="T63" fmla="*/ 18 h 61"/>
                <a:gd name="T64" fmla="*/ 0 w 115"/>
                <a:gd name="T65" fmla="*/ 0 h 61"/>
                <a:gd name="T66" fmla="*/ 0 w 115"/>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61"/>
                <a:gd name="T104" fmla="*/ 115 w 115"/>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61">
                  <a:moveTo>
                    <a:pt x="0" y="0"/>
                  </a:moveTo>
                  <a:lnTo>
                    <a:pt x="0" y="60"/>
                  </a:lnTo>
                  <a:lnTo>
                    <a:pt x="5" y="60"/>
                  </a:lnTo>
                  <a:lnTo>
                    <a:pt x="5" y="18"/>
                  </a:lnTo>
                  <a:lnTo>
                    <a:pt x="27" y="20"/>
                  </a:lnTo>
                  <a:lnTo>
                    <a:pt x="27" y="59"/>
                  </a:lnTo>
                  <a:lnTo>
                    <a:pt x="32" y="58"/>
                  </a:lnTo>
                  <a:lnTo>
                    <a:pt x="32" y="44"/>
                  </a:lnTo>
                  <a:lnTo>
                    <a:pt x="51" y="44"/>
                  </a:lnTo>
                  <a:lnTo>
                    <a:pt x="51" y="37"/>
                  </a:lnTo>
                  <a:lnTo>
                    <a:pt x="32" y="35"/>
                  </a:lnTo>
                  <a:lnTo>
                    <a:pt x="32" y="20"/>
                  </a:lnTo>
                  <a:lnTo>
                    <a:pt x="51" y="23"/>
                  </a:lnTo>
                  <a:lnTo>
                    <a:pt x="51" y="56"/>
                  </a:lnTo>
                  <a:lnTo>
                    <a:pt x="55" y="55"/>
                  </a:lnTo>
                  <a:lnTo>
                    <a:pt x="55" y="23"/>
                  </a:lnTo>
                  <a:lnTo>
                    <a:pt x="76" y="25"/>
                  </a:lnTo>
                  <a:lnTo>
                    <a:pt x="76" y="54"/>
                  </a:lnTo>
                  <a:lnTo>
                    <a:pt x="79" y="54"/>
                  </a:lnTo>
                  <a:lnTo>
                    <a:pt x="79" y="46"/>
                  </a:lnTo>
                  <a:lnTo>
                    <a:pt x="96" y="45"/>
                  </a:lnTo>
                  <a:lnTo>
                    <a:pt x="96" y="39"/>
                  </a:lnTo>
                  <a:lnTo>
                    <a:pt x="79" y="39"/>
                  </a:lnTo>
                  <a:lnTo>
                    <a:pt x="78" y="26"/>
                  </a:lnTo>
                  <a:lnTo>
                    <a:pt x="96" y="28"/>
                  </a:lnTo>
                  <a:lnTo>
                    <a:pt x="96" y="53"/>
                  </a:lnTo>
                  <a:lnTo>
                    <a:pt x="100" y="52"/>
                  </a:lnTo>
                  <a:lnTo>
                    <a:pt x="99" y="28"/>
                  </a:lnTo>
                  <a:lnTo>
                    <a:pt x="112" y="31"/>
                  </a:lnTo>
                  <a:lnTo>
                    <a:pt x="112" y="50"/>
                  </a:lnTo>
                  <a:lnTo>
                    <a:pt x="114" y="50"/>
                  </a:lnTo>
                  <a:lnTo>
                    <a:pt x="112" y="18"/>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896" name="Freeform 101"/>
            <p:cNvSpPr>
              <a:spLocks/>
            </p:cNvSpPr>
            <p:nvPr/>
          </p:nvSpPr>
          <p:spPr bwMode="auto">
            <a:xfrm>
              <a:off x="4557" y="3729"/>
              <a:ext cx="28" cy="11"/>
            </a:xfrm>
            <a:custGeom>
              <a:avLst/>
              <a:gdLst>
                <a:gd name="T0" fmla="*/ 11 w 28"/>
                <a:gd name="T1" fmla="*/ 0 h 11"/>
                <a:gd name="T2" fmla="*/ 7 w 28"/>
                <a:gd name="T3" fmla="*/ 0 h 11"/>
                <a:gd name="T4" fmla="*/ 0 w 28"/>
                <a:gd name="T5" fmla="*/ 2 h 11"/>
                <a:gd name="T6" fmla="*/ 10 w 28"/>
                <a:gd name="T7" fmla="*/ 10 h 11"/>
                <a:gd name="T8" fmla="*/ 24 w 28"/>
                <a:gd name="T9" fmla="*/ 9 h 11"/>
                <a:gd name="T10" fmla="*/ 27 w 28"/>
                <a:gd name="T11" fmla="*/ 5 h 11"/>
                <a:gd name="T12" fmla="*/ 13 w 28"/>
                <a:gd name="T13" fmla="*/ 1 h 11"/>
                <a:gd name="T14" fmla="*/ 11 w 28"/>
                <a:gd name="T15" fmla="*/ 0 h 11"/>
                <a:gd name="T16" fmla="*/ 11 w 2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1"/>
                <a:gd name="T29" fmla="*/ 28 w 2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1">
                  <a:moveTo>
                    <a:pt x="11" y="0"/>
                  </a:moveTo>
                  <a:lnTo>
                    <a:pt x="7" y="0"/>
                  </a:lnTo>
                  <a:lnTo>
                    <a:pt x="0" y="2"/>
                  </a:lnTo>
                  <a:lnTo>
                    <a:pt x="10" y="10"/>
                  </a:lnTo>
                  <a:lnTo>
                    <a:pt x="24" y="9"/>
                  </a:lnTo>
                  <a:lnTo>
                    <a:pt x="27" y="5"/>
                  </a:lnTo>
                  <a:lnTo>
                    <a:pt x="13" y="1"/>
                  </a:lnTo>
                  <a:lnTo>
                    <a:pt x="11" y="0"/>
                  </a:lnTo>
                </a:path>
              </a:pathLst>
            </a:custGeom>
            <a:solidFill>
              <a:srgbClr val="808080"/>
            </a:solidFill>
            <a:ln w="9216">
              <a:solidFill>
                <a:srgbClr val="808080"/>
              </a:solidFill>
              <a:round/>
              <a:headEnd/>
              <a:tailEnd/>
            </a:ln>
          </p:spPr>
          <p:txBody>
            <a:bodyPr/>
            <a:lstStyle/>
            <a:p>
              <a:pPr>
                <a:defRPr/>
              </a:pPr>
              <a:endParaRPr lang="en-US" dirty="0"/>
            </a:p>
          </p:txBody>
        </p:sp>
        <p:sp>
          <p:nvSpPr>
            <p:cNvPr id="897" name="Freeform 102"/>
            <p:cNvSpPr>
              <a:spLocks/>
            </p:cNvSpPr>
            <p:nvPr/>
          </p:nvSpPr>
          <p:spPr bwMode="auto">
            <a:xfrm>
              <a:off x="4570" y="3719"/>
              <a:ext cx="6" cy="16"/>
            </a:xfrm>
            <a:custGeom>
              <a:avLst/>
              <a:gdLst>
                <a:gd name="T0" fmla="*/ 1 w 6"/>
                <a:gd name="T1" fmla="*/ 2 h 16"/>
                <a:gd name="T2" fmla="*/ 1 w 6"/>
                <a:gd name="T3" fmla="*/ 5 h 16"/>
                <a:gd name="T4" fmla="*/ 1 w 6"/>
                <a:gd name="T5" fmla="*/ 7 h 16"/>
                <a:gd name="T6" fmla="*/ 1 w 6"/>
                <a:gd name="T7" fmla="*/ 10 h 16"/>
                <a:gd name="T8" fmla="*/ 0 w 6"/>
                <a:gd name="T9" fmla="*/ 12 h 16"/>
                <a:gd name="T10" fmla="*/ 0 w 6"/>
                <a:gd name="T11" fmla="*/ 15 h 16"/>
                <a:gd name="T12" fmla="*/ 4 w 6"/>
                <a:gd name="T13" fmla="*/ 15 h 16"/>
                <a:gd name="T14" fmla="*/ 4 w 6"/>
                <a:gd name="T15" fmla="*/ 13 h 16"/>
                <a:gd name="T16" fmla="*/ 4 w 6"/>
                <a:gd name="T17" fmla="*/ 10 h 16"/>
                <a:gd name="T18" fmla="*/ 4 w 6"/>
                <a:gd name="T19" fmla="*/ 2 h 16"/>
                <a:gd name="T20" fmla="*/ 5 w 6"/>
                <a:gd name="T21" fmla="*/ 0 h 16"/>
                <a:gd name="T22" fmla="*/ 1 w 6"/>
                <a:gd name="T23" fmla="*/ 2 h 16"/>
                <a:gd name="T24" fmla="*/ 1 w 6"/>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6"/>
                <a:gd name="T41" fmla="*/ 6 w 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6">
                  <a:moveTo>
                    <a:pt x="1" y="2"/>
                  </a:moveTo>
                  <a:lnTo>
                    <a:pt x="1" y="5"/>
                  </a:lnTo>
                  <a:lnTo>
                    <a:pt x="1" y="7"/>
                  </a:lnTo>
                  <a:lnTo>
                    <a:pt x="1" y="10"/>
                  </a:lnTo>
                  <a:lnTo>
                    <a:pt x="0" y="12"/>
                  </a:lnTo>
                  <a:lnTo>
                    <a:pt x="0" y="15"/>
                  </a:lnTo>
                  <a:lnTo>
                    <a:pt x="4" y="15"/>
                  </a:lnTo>
                  <a:lnTo>
                    <a:pt x="4" y="13"/>
                  </a:lnTo>
                  <a:lnTo>
                    <a:pt x="4" y="10"/>
                  </a:lnTo>
                  <a:lnTo>
                    <a:pt x="4" y="2"/>
                  </a:lnTo>
                  <a:lnTo>
                    <a:pt x="5" y="0"/>
                  </a:lnTo>
                  <a:lnTo>
                    <a:pt x="1" y="2"/>
                  </a:lnTo>
                </a:path>
              </a:pathLst>
            </a:custGeom>
            <a:solidFill>
              <a:srgbClr val="600000"/>
            </a:solidFill>
            <a:ln w="9216">
              <a:solidFill>
                <a:srgbClr val="600000"/>
              </a:solidFill>
              <a:round/>
              <a:headEnd/>
              <a:tailEnd/>
            </a:ln>
          </p:spPr>
          <p:txBody>
            <a:bodyPr/>
            <a:lstStyle/>
            <a:p>
              <a:pPr>
                <a:defRPr/>
              </a:pPr>
              <a:endParaRPr lang="en-US" dirty="0"/>
            </a:p>
          </p:txBody>
        </p:sp>
        <p:sp>
          <p:nvSpPr>
            <p:cNvPr id="898" name="Freeform 103"/>
            <p:cNvSpPr>
              <a:spLocks/>
            </p:cNvSpPr>
            <p:nvPr/>
          </p:nvSpPr>
          <p:spPr bwMode="auto">
            <a:xfrm>
              <a:off x="4561" y="3680"/>
              <a:ext cx="26" cy="45"/>
            </a:xfrm>
            <a:custGeom>
              <a:avLst/>
              <a:gdLst>
                <a:gd name="T0" fmla="*/ 8 w 26"/>
                <a:gd name="T1" fmla="*/ 4 h 45"/>
                <a:gd name="T2" fmla="*/ 10 w 26"/>
                <a:gd name="T3" fmla="*/ 2 h 45"/>
                <a:gd name="T4" fmla="*/ 13 w 26"/>
                <a:gd name="T5" fmla="*/ 2 h 45"/>
                <a:gd name="T6" fmla="*/ 14 w 26"/>
                <a:gd name="T7" fmla="*/ 4 h 45"/>
                <a:gd name="T8" fmla="*/ 15 w 26"/>
                <a:gd name="T9" fmla="*/ 5 h 45"/>
                <a:gd name="T10" fmla="*/ 16 w 26"/>
                <a:gd name="T11" fmla="*/ 6 h 45"/>
                <a:gd name="T12" fmla="*/ 18 w 26"/>
                <a:gd name="T13" fmla="*/ 7 h 45"/>
                <a:gd name="T14" fmla="*/ 18 w 26"/>
                <a:gd name="T15" fmla="*/ 9 h 45"/>
                <a:gd name="T16" fmla="*/ 18 w 26"/>
                <a:gd name="T17" fmla="*/ 10 h 45"/>
                <a:gd name="T18" fmla="*/ 20 w 26"/>
                <a:gd name="T19" fmla="*/ 11 h 45"/>
                <a:gd name="T20" fmla="*/ 20 w 26"/>
                <a:gd name="T21" fmla="*/ 14 h 45"/>
                <a:gd name="T22" fmla="*/ 18 w 26"/>
                <a:gd name="T23" fmla="*/ 16 h 45"/>
                <a:gd name="T24" fmla="*/ 18 w 26"/>
                <a:gd name="T25" fmla="*/ 18 h 45"/>
                <a:gd name="T26" fmla="*/ 18 w 26"/>
                <a:gd name="T27" fmla="*/ 19 h 45"/>
                <a:gd name="T28" fmla="*/ 20 w 26"/>
                <a:gd name="T29" fmla="*/ 19 h 45"/>
                <a:gd name="T30" fmla="*/ 20 w 26"/>
                <a:gd name="T31" fmla="*/ 19 h 45"/>
                <a:gd name="T32" fmla="*/ 20 w 26"/>
                <a:gd name="T33" fmla="*/ 21 h 45"/>
                <a:gd name="T34" fmla="*/ 20 w 26"/>
                <a:gd name="T35" fmla="*/ 24 h 45"/>
                <a:gd name="T36" fmla="*/ 20 w 26"/>
                <a:gd name="T37" fmla="*/ 24 h 45"/>
                <a:gd name="T38" fmla="*/ 20 w 26"/>
                <a:gd name="T39" fmla="*/ 26 h 45"/>
                <a:gd name="T40" fmla="*/ 23 w 26"/>
                <a:gd name="T41" fmla="*/ 26 h 45"/>
                <a:gd name="T42" fmla="*/ 23 w 26"/>
                <a:gd name="T43" fmla="*/ 28 h 45"/>
                <a:gd name="T44" fmla="*/ 23 w 26"/>
                <a:gd name="T45" fmla="*/ 30 h 45"/>
                <a:gd name="T46" fmla="*/ 22 w 26"/>
                <a:gd name="T47" fmla="*/ 31 h 45"/>
                <a:gd name="T48" fmla="*/ 20 w 26"/>
                <a:gd name="T49" fmla="*/ 31 h 45"/>
                <a:gd name="T50" fmla="*/ 18 w 26"/>
                <a:gd name="T51" fmla="*/ 33 h 45"/>
                <a:gd name="T52" fmla="*/ 18 w 26"/>
                <a:gd name="T53" fmla="*/ 34 h 45"/>
                <a:gd name="T54" fmla="*/ 19 w 26"/>
                <a:gd name="T55" fmla="*/ 34 h 45"/>
                <a:gd name="T56" fmla="*/ 23 w 26"/>
                <a:gd name="T57" fmla="*/ 35 h 45"/>
                <a:gd name="T58" fmla="*/ 23 w 26"/>
                <a:gd name="T59" fmla="*/ 37 h 45"/>
                <a:gd name="T60" fmla="*/ 22 w 26"/>
                <a:gd name="T61" fmla="*/ 38 h 45"/>
                <a:gd name="T62" fmla="*/ 20 w 26"/>
                <a:gd name="T63" fmla="*/ 41 h 45"/>
                <a:gd name="T64" fmla="*/ 18 w 26"/>
                <a:gd name="T65" fmla="*/ 43 h 45"/>
                <a:gd name="T66" fmla="*/ 18 w 26"/>
                <a:gd name="T67" fmla="*/ 44 h 45"/>
                <a:gd name="T68" fmla="*/ 14 w 26"/>
                <a:gd name="T69" fmla="*/ 44 h 45"/>
                <a:gd name="T70" fmla="*/ 9 w 26"/>
                <a:gd name="T71" fmla="*/ 44 h 45"/>
                <a:gd name="T72" fmla="*/ 9 w 26"/>
                <a:gd name="T73" fmla="*/ 44 h 45"/>
                <a:gd name="T74" fmla="*/ 7 w 26"/>
                <a:gd name="T75" fmla="*/ 44 h 45"/>
                <a:gd name="T76" fmla="*/ 6 w 26"/>
                <a:gd name="T77" fmla="*/ 42 h 45"/>
                <a:gd name="T78" fmla="*/ 4 w 26"/>
                <a:gd name="T79" fmla="*/ 41 h 45"/>
                <a:gd name="T80" fmla="*/ 3 w 26"/>
                <a:gd name="T81" fmla="*/ 39 h 45"/>
                <a:gd name="T82" fmla="*/ 3 w 26"/>
                <a:gd name="T83" fmla="*/ 39 h 45"/>
                <a:gd name="T84" fmla="*/ 2 w 26"/>
                <a:gd name="T85" fmla="*/ 39 h 45"/>
                <a:gd name="T86" fmla="*/ 0 w 26"/>
                <a:gd name="T87" fmla="*/ 37 h 45"/>
                <a:gd name="T88" fmla="*/ 1 w 26"/>
                <a:gd name="T89" fmla="*/ 34 h 45"/>
                <a:gd name="T90" fmla="*/ 1 w 26"/>
                <a:gd name="T91" fmla="*/ 31 h 45"/>
                <a:gd name="T92" fmla="*/ 1 w 26"/>
                <a:gd name="T93" fmla="*/ 24 h 45"/>
                <a:gd name="T94" fmla="*/ 1 w 26"/>
                <a:gd name="T95" fmla="*/ 24 h 45"/>
                <a:gd name="T96" fmla="*/ 1 w 26"/>
                <a:gd name="T97" fmla="*/ 19 h 45"/>
                <a:gd name="T98" fmla="*/ 3 w 26"/>
                <a:gd name="T99" fmla="*/ 18 h 45"/>
                <a:gd name="T100" fmla="*/ 3 w 26"/>
                <a:gd name="T101" fmla="*/ 17 h 45"/>
                <a:gd name="T102" fmla="*/ 1 w 26"/>
                <a:gd name="T103" fmla="*/ 14 h 45"/>
                <a:gd name="T104" fmla="*/ 3 w 26"/>
                <a:gd name="T105" fmla="*/ 12 h 45"/>
                <a:gd name="T106" fmla="*/ 2 w 26"/>
                <a:gd name="T107" fmla="*/ 11 h 45"/>
                <a:gd name="T108" fmla="*/ 3 w 26"/>
                <a:gd name="T109" fmla="*/ 9 h 45"/>
                <a:gd name="T110" fmla="*/ 4 w 26"/>
                <a:gd name="T111" fmla="*/ 9 h 45"/>
                <a:gd name="T112" fmla="*/ 6 w 26"/>
                <a:gd name="T113" fmla="*/ 5 h 45"/>
                <a:gd name="T114" fmla="*/ 6 w 26"/>
                <a:gd name="T115" fmla="*/ 5 h 45"/>
                <a:gd name="T116" fmla="*/ 6 w 26"/>
                <a:gd name="T117" fmla="*/ 5 h 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
                <a:gd name="T178" fmla="*/ 0 h 45"/>
                <a:gd name="T179" fmla="*/ 26 w 26"/>
                <a:gd name="T180" fmla="*/ 45 h 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 h="45">
                  <a:moveTo>
                    <a:pt x="7" y="4"/>
                  </a:moveTo>
                  <a:lnTo>
                    <a:pt x="7" y="4"/>
                  </a:lnTo>
                  <a:lnTo>
                    <a:pt x="8" y="4"/>
                  </a:lnTo>
                  <a:lnTo>
                    <a:pt x="9" y="3"/>
                  </a:lnTo>
                  <a:lnTo>
                    <a:pt x="10" y="2"/>
                  </a:lnTo>
                  <a:lnTo>
                    <a:pt x="11" y="2"/>
                  </a:lnTo>
                  <a:lnTo>
                    <a:pt x="13" y="0"/>
                  </a:lnTo>
                  <a:lnTo>
                    <a:pt x="13" y="2"/>
                  </a:lnTo>
                  <a:lnTo>
                    <a:pt x="13" y="3"/>
                  </a:lnTo>
                  <a:lnTo>
                    <a:pt x="14" y="3"/>
                  </a:lnTo>
                  <a:lnTo>
                    <a:pt x="14" y="4"/>
                  </a:lnTo>
                  <a:lnTo>
                    <a:pt x="14" y="5"/>
                  </a:lnTo>
                  <a:lnTo>
                    <a:pt x="15" y="5"/>
                  </a:lnTo>
                  <a:lnTo>
                    <a:pt x="15" y="6"/>
                  </a:lnTo>
                  <a:lnTo>
                    <a:pt x="16" y="6"/>
                  </a:lnTo>
                  <a:lnTo>
                    <a:pt x="18" y="6"/>
                  </a:lnTo>
                  <a:lnTo>
                    <a:pt x="18" y="7"/>
                  </a:lnTo>
                  <a:lnTo>
                    <a:pt x="19" y="6"/>
                  </a:lnTo>
                  <a:lnTo>
                    <a:pt x="18" y="8"/>
                  </a:lnTo>
                  <a:lnTo>
                    <a:pt x="18" y="9"/>
                  </a:lnTo>
                  <a:lnTo>
                    <a:pt x="18" y="10"/>
                  </a:lnTo>
                  <a:lnTo>
                    <a:pt x="20" y="9"/>
                  </a:lnTo>
                  <a:lnTo>
                    <a:pt x="20" y="11"/>
                  </a:lnTo>
                  <a:lnTo>
                    <a:pt x="20" y="12"/>
                  </a:lnTo>
                  <a:lnTo>
                    <a:pt x="20" y="14"/>
                  </a:lnTo>
                  <a:lnTo>
                    <a:pt x="18" y="15"/>
                  </a:lnTo>
                  <a:lnTo>
                    <a:pt x="18" y="16"/>
                  </a:lnTo>
                  <a:lnTo>
                    <a:pt x="18" y="18"/>
                  </a:lnTo>
                  <a:lnTo>
                    <a:pt x="18" y="19"/>
                  </a:lnTo>
                  <a:lnTo>
                    <a:pt x="20" y="19"/>
                  </a:lnTo>
                  <a:lnTo>
                    <a:pt x="20" y="20"/>
                  </a:lnTo>
                  <a:lnTo>
                    <a:pt x="20" y="21"/>
                  </a:lnTo>
                  <a:lnTo>
                    <a:pt x="20" y="22"/>
                  </a:lnTo>
                  <a:lnTo>
                    <a:pt x="20" y="23"/>
                  </a:lnTo>
                  <a:lnTo>
                    <a:pt x="20" y="24"/>
                  </a:lnTo>
                  <a:lnTo>
                    <a:pt x="20" y="26"/>
                  </a:lnTo>
                  <a:lnTo>
                    <a:pt x="21" y="26"/>
                  </a:lnTo>
                  <a:lnTo>
                    <a:pt x="22" y="26"/>
                  </a:lnTo>
                  <a:lnTo>
                    <a:pt x="23" y="26"/>
                  </a:lnTo>
                  <a:lnTo>
                    <a:pt x="23" y="27"/>
                  </a:lnTo>
                  <a:lnTo>
                    <a:pt x="23" y="28"/>
                  </a:lnTo>
                  <a:lnTo>
                    <a:pt x="25" y="28"/>
                  </a:lnTo>
                  <a:lnTo>
                    <a:pt x="23" y="29"/>
                  </a:lnTo>
                  <a:lnTo>
                    <a:pt x="23" y="30"/>
                  </a:lnTo>
                  <a:lnTo>
                    <a:pt x="22" y="31"/>
                  </a:lnTo>
                  <a:lnTo>
                    <a:pt x="20" y="31"/>
                  </a:lnTo>
                  <a:lnTo>
                    <a:pt x="19" y="31"/>
                  </a:lnTo>
                  <a:lnTo>
                    <a:pt x="18" y="33"/>
                  </a:lnTo>
                  <a:lnTo>
                    <a:pt x="18" y="34"/>
                  </a:lnTo>
                  <a:lnTo>
                    <a:pt x="19" y="34"/>
                  </a:lnTo>
                  <a:lnTo>
                    <a:pt x="20" y="34"/>
                  </a:lnTo>
                  <a:lnTo>
                    <a:pt x="22" y="34"/>
                  </a:lnTo>
                  <a:lnTo>
                    <a:pt x="22" y="35"/>
                  </a:lnTo>
                  <a:lnTo>
                    <a:pt x="23" y="35"/>
                  </a:lnTo>
                  <a:lnTo>
                    <a:pt x="25" y="35"/>
                  </a:lnTo>
                  <a:lnTo>
                    <a:pt x="23" y="37"/>
                  </a:lnTo>
                  <a:lnTo>
                    <a:pt x="22" y="38"/>
                  </a:lnTo>
                  <a:lnTo>
                    <a:pt x="22" y="39"/>
                  </a:lnTo>
                  <a:lnTo>
                    <a:pt x="20" y="41"/>
                  </a:lnTo>
                  <a:lnTo>
                    <a:pt x="19" y="42"/>
                  </a:lnTo>
                  <a:lnTo>
                    <a:pt x="18" y="43"/>
                  </a:lnTo>
                  <a:lnTo>
                    <a:pt x="18" y="44"/>
                  </a:lnTo>
                  <a:lnTo>
                    <a:pt x="16" y="44"/>
                  </a:lnTo>
                  <a:lnTo>
                    <a:pt x="14" y="44"/>
                  </a:lnTo>
                  <a:lnTo>
                    <a:pt x="12" y="44"/>
                  </a:lnTo>
                  <a:lnTo>
                    <a:pt x="11" y="44"/>
                  </a:lnTo>
                  <a:lnTo>
                    <a:pt x="9" y="44"/>
                  </a:lnTo>
                  <a:lnTo>
                    <a:pt x="7" y="44"/>
                  </a:lnTo>
                  <a:lnTo>
                    <a:pt x="7" y="43"/>
                  </a:lnTo>
                  <a:lnTo>
                    <a:pt x="6" y="43"/>
                  </a:lnTo>
                  <a:lnTo>
                    <a:pt x="6" y="42"/>
                  </a:lnTo>
                  <a:lnTo>
                    <a:pt x="6" y="41"/>
                  </a:lnTo>
                  <a:lnTo>
                    <a:pt x="4" y="41"/>
                  </a:lnTo>
                  <a:lnTo>
                    <a:pt x="3" y="41"/>
                  </a:lnTo>
                  <a:lnTo>
                    <a:pt x="3" y="39"/>
                  </a:lnTo>
                  <a:lnTo>
                    <a:pt x="4" y="39"/>
                  </a:lnTo>
                  <a:lnTo>
                    <a:pt x="6" y="39"/>
                  </a:lnTo>
                  <a:lnTo>
                    <a:pt x="3" y="39"/>
                  </a:lnTo>
                  <a:lnTo>
                    <a:pt x="2" y="39"/>
                  </a:lnTo>
                  <a:lnTo>
                    <a:pt x="1" y="39"/>
                  </a:lnTo>
                  <a:lnTo>
                    <a:pt x="1" y="37"/>
                  </a:lnTo>
                  <a:lnTo>
                    <a:pt x="0" y="37"/>
                  </a:lnTo>
                  <a:lnTo>
                    <a:pt x="0" y="36"/>
                  </a:lnTo>
                  <a:lnTo>
                    <a:pt x="0" y="34"/>
                  </a:lnTo>
                  <a:lnTo>
                    <a:pt x="1" y="34"/>
                  </a:lnTo>
                  <a:lnTo>
                    <a:pt x="2" y="33"/>
                  </a:lnTo>
                  <a:lnTo>
                    <a:pt x="1" y="33"/>
                  </a:lnTo>
                  <a:lnTo>
                    <a:pt x="1" y="31"/>
                  </a:lnTo>
                  <a:lnTo>
                    <a:pt x="1" y="29"/>
                  </a:lnTo>
                  <a:lnTo>
                    <a:pt x="0" y="29"/>
                  </a:lnTo>
                  <a:lnTo>
                    <a:pt x="0" y="27"/>
                  </a:lnTo>
                  <a:lnTo>
                    <a:pt x="0" y="26"/>
                  </a:lnTo>
                  <a:lnTo>
                    <a:pt x="1" y="24"/>
                  </a:lnTo>
                  <a:lnTo>
                    <a:pt x="3" y="24"/>
                  </a:lnTo>
                  <a:lnTo>
                    <a:pt x="2" y="24"/>
                  </a:lnTo>
                  <a:lnTo>
                    <a:pt x="2" y="22"/>
                  </a:lnTo>
                  <a:lnTo>
                    <a:pt x="2" y="21"/>
                  </a:lnTo>
                  <a:lnTo>
                    <a:pt x="1" y="21"/>
                  </a:lnTo>
                  <a:lnTo>
                    <a:pt x="1" y="19"/>
                  </a:lnTo>
                  <a:lnTo>
                    <a:pt x="1" y="17"/>
                  </a:lnTo>
                  <a:lnTo>
                    <a:pt x="1" y="18"/>
                  </a:lnTo>
                  <a:lnTo>
                    <a:pt x="3" y="18"/>
                  </a:lnTo>
                  <a:lnTo>
                    <a:pt x="4" y="18"/>
                  </a:lnTo>
                  <a:lnTo>
                    <a:pt x="6" y="17"/>
                  </a:lnTo>
                  <a:lnTo>
                    <a:pt x="4" y="17"/>
                  </a:lnTo>
                  <a:lnTo>
                    <a:pt x="3" y="17"/>
                  </a:lnTo>
                  <a:lnTo>
                    <a:pt x="3" y="16"/>
                  </a:lnTo>
                  <a:lnTo>
                    <a:pt x="2" y="16"/>
                  </a:lnTo>
                  <a:lnTo>
                    <a:pt x="2" y="15"/>
                  </a:lnTo>
                  <a:lnTo>
                    <a:pt x="2" y="14"/>
                  </a:lnTo>
                  <a:lnTo>
                    <a:pt x="1" y="14"/>
                  </a:lnTo>
                  <a:lnTo>
                    <a:pt x="2" y="13"/>
                  </a:lnTo>
                  <a:lnTo>
                    <a:pt x="3" y="12"/>
                  </a:lnTo>
                  <a:lnTo>
                    <a:pt x="2" y="12"/>
                  </a:lnTo>
                  <a:lnTo>
                    <a:pt x="2" y="11"/>
                  </a:lnTo>
                  <a:lnTo>
                    <a:pt x="2" y="9"/>
                  </a:lnTo>
                  <a:lnTo>
                    <a:pt x="3" y="9"/>
                  </a:lnTo>
                  <a:lnTo>
                    <a:pt x="4" y="9"/>
                  </a:lnTo>
                  <a:lnTo>
                    <a:pt x="6" y="9"/>
                  </a:lnTo>
                  <a:lnTo>
                    <a:pt x="4" y="9"/>
                  </a:lnTo>
                  <a:lnTo>
                    <a:pt x="4" y="7"/>
                  </a:lnTo>
                  <a:lnTo>
                    <a:pt x="4" y="6"/>
                  </a:lnTo>
                  <a:lnTo>
                    <a:pt x="6" y="5"/>
                  </a:lnTo>
                  <a:lnTo>
                    <a:pt x="7" y="4"/>
                  </a:lnTo>
                </a:path>
              </a:pathLst>
            </a:custGeom>
            <a:solidFill>
              <a:srgbClr val="006000"/>
            </a:solidFill>
            <a:ln w="9525">
              <a:noFill/>
              <a:round/>
              <a:headEnd/>
              <a:tailEnd/>
            </a:ln>
          </p:spPr>
          <p:txBody>
            <a:bodyPr/>
            <a:lstStyle/>
            <a:p>
              <a:pPr>
                <a:defRPr/>
              </a:pPr>
              <a:endParaRPr lang="en-US" dirty="0"/>
            </a:p>
          </p:txBody>
        </p:sp>
        <p:sp>
          <p:nvSpPr>
            <p:cNvPr id="899" name="Freeform 104"/>
            <p:cNvSpPr>
              <a:spLocks/>
            </p:cNvSpPr>
            <p:nvPr/>
          </p:nvSpPr>
          <p:spPr bwMode="auto">
            <a:xfrm>
              <a:off x="4503" y="3732"/>
              <a:ext cx="23" cy="11"/>
            </a:xfrm>
            <a:custGeom>
              <a:avLst/>
              <a:gdLst>
                <a:gd name="T0" fmla="*/ 9 w 23"/>
                <a:gd name="T1" fmla="*/ 0 h 11"/>
                <a:gd name="T2" fmla="*/ 7 w 23"/>
                <a:gd name="T3" fmla="*/ 0 h 11"/>
                <a:gd name="T4" fmla="*/ 0 w 23"/>
                <a:gd name="T5" fmla="*/ 3 h 11"/>
                <a:gd name="T6" fmla="*/ 7 w 23"/>
                <a:gd name="T7" fmla="*/ 9 h 11"/>
                <a:gd name="T8" fmla="*/ 20 w 23"/>
                <a:gd name="T9" fmla="*/ 10 h 11"/>
                <a:gd name="T10" fmla="*/ 22 w 23"/>
                <a:gd name="T11" fmla="*/ 6 h 11"/>
                <a:gd name="T12" fmla="*/ 11 w 23"/>
                <a:gd name="T13" fmla="*/ 2 h 11"/>
                <a:gd name="T14" fmla="*/ 9 w 23"/>
                <a:gd name="T15" fmla="*/ 0 h 11"/>
                <a:gd name="T16" fmla="*/ 9 w 23"/>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1"/>
                <a:gd name="T29" fmla="*/ 23 w 2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1">
                  <a:moveTo>
                    <a:pt x="9" y="0"/>
                  </a:moveTo>
                  <a:lnTo>
                    <a:pt x="7" y="0"/>
                  </a:lnTo>
                  <a:lnTo>
                    <a:pt x="0" y="3"/>
                  </a:lnTo>
                  <a:lnTo>
                    <a:pt x="7" y="9"/>
                  </a:lnTo>
                  <a:lnTo>
                    <a:pt x="20" y="10"/>
                  </a:lnTo>
                  <a:lnTo>
                    <a:pt x="22" y="6"/>
                  </a:lnTo>
                  <a:lnTo>
                    <a:pt x="11" y="2"/>
                  </a:lnTo>
                  <a:lnTo>
                    <a:pt x="9" y="0"/>
                  </a:lnTo>
                </a:path>
              </a:pathLst>
            </a:custGeom>
            <a:solidFill>
              <a:srgbClr val="808080"/>
            </a:solidFill>
            <a:ln w="9216">
              <a:solidFill>
                <a:srgbClr val="808080"/>
              </a:solidFill>
              <a:round/>
              <a:headEnd/>
              <a:tailEnd/>
            </a:ln>
          </p:spPr>
          <p:txBody>
            <a:bodyPr/>
            <a:lstStyle/>
            <a:p>
              <a:pPr>
                <a:defRPr/>
              </a:pPr>
              <a:endParaRPr lang="en-US" dirty="0"/>
            </a:p>
          </p:txBody>
        </p:sp>
        <p:sp>
          <p:nvSpPr>
            <p:cNvPr id="900" name="Freeform 105"/>
            <p:cNvSpPr>
              <a:spLocks/>
            </p:cNvSpPr>
            <p:nvPr/>
          </p:nvSpPr>
          <p:spPr bwMode="auto">
            <a:xfrm>
              <a:off x="4502" y="3732"/>
              <a:ext cx="22" cy="13"/>
            </a:xfrm>
            <a:custGeom>
              <a:avLst/>
              <a:gdLst>
                <a:gd name="T0" fmla="*/ 8 w 22"/>
                <a:gd name="T1" fmla="*/ 0 h 13"/>
                <a:gd name="T2" fmla="*/ 4 w 22"/>
                <a:gd name="T3" fmla="*/ 2 h 13"/>
                <a:gd name="T4" fmla="*/ 0 w 22"/>
                <a:gd name="T5" fmla="*/ 7 h 13"/>
                <a:gd name="T6" fmla="*/ 5 w 22"/>
                <a:gd name="T7" fmla="*/ 12 h 13"/>
                <a:gd name="T8" fmla="*/ 20 w 22"/>
                <a:gd name="T9" fmla="*/ 12 h 13"/>
                <a:gd name="T10" fmla="*/ 21 w 22"/>
                <a:gd name="T11" fmla="*/ 6 h 13"/>
                <a:gd name="T12" fmla="*/ 17 w 22"/>
                <a:gd name="T13" fmla="*/ 2 h 13"/>
                <a:gd name="T14" fmla="*/ 8 w 22"/>
                <a:gd name="T15" fmla="*/ 0 h 13"/>
                <a:gd name="T16" fmla="*/ 8 w 2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3"/>
                <a:gd name="T29" fmla="*/ 22 w 2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3">
                  <a:moveTo>
                    <a:pt x="8" y="0"/>
                  </a:moveTo>
                  <a:lnTo>
                    <a:pt x="4" y="2"/>
                  </a:lnTo>
                  <a:lnTo>
                    <a:pt x="0" y="7"/>
                  </a:lnTo>
                  <a:lnTo>
                    <a:pt x="5" y="12"/>
                  </a:lnTo>
                  <a:lnTo>
                    <a:pt x="20" y="12"/>
                  </a:lnTo>
                  <a:lnTo>
                    <a:pt x="21" y="6"/>
                  </a:lnTo>
                  <a:lnTo>
                    <a:pt x="17" y="2"/>
                  </a:lnTo>
                  <a:lnTo>
                    <a:pt x="8" y="0"/>
                  </a:lnTo>
                </a:path>
              </a:pathLst>
            </a:custGeom>
            <a:solidFill>
              <a:srgbClr val="808080"/>
            </a:solidFill>
            <a:ln w="9216">
              <a:solidFill>
                <a:srgbClr val="808080"/>
              </a:solidFill>
              <a:round/>
              <a:headEnd/>
              <a:tailEnd/>
            </a:ln>
          </p:spPr>
          <p:txBody>
            <a:bodyPr/>
            <a:lstStyle/>
            <a:p>
              <a:pPr>
                <a:defRPr/>
              </a:pPr>
              <a:endParaRPr lang="en-US" dirty="0"/>
            </a:p>
          </p:txBody>
        </p:sp>
        <p:sp>
          <p:nvSpPr>
            <p:cNvPr id="901" name="Freeform 106"/>
            <p:cNvSpPr>
              <a:spLocks/>
            </p:cNvSpPr>
            <p:nvPr/>
          </p:nvSpPr>
          <p:spPr bwMode="auto">
            <a:xfrm>
              <a:off x="4510" y="3697"/>
              <a:ext cx="14" cy="42"/>
            </a:xfrm>
            <a:custGeom>
              <a:avLst/>
              <a:gdLst>
                <a:gd name="T0" fmla="*/ 7 w 14"/>
                <a:gd name="T1" fmla="*/ 7 h 42"/>
                <a:gd name="T2" fmla="*/ 5 w 14"/>
                <a:gd name="T3" fmla="*/ 16 h 42"/>
                <a:gd name="T4" fmla="*/ 4 w 14"/>
                <a:gd name="T5" fmla="*/ 14 h 42"/>
                <a:gd name="T6" fmla="*/ 2 w 14"/>
                <a:gd name="T7" fmla="*/ 8 h 42"/>
                <a:gd name="T8" fmla="*/ 0 w 14"/>
                <a:gd name="T9" fmla="*/ 7 h 42"/>
                <a:gd name="T10" fmla="*/ 4 w 14"/>
                <a:gd name="T11" fmla="*/ 14 h 42"/>
                <a:gd name="T12" fmla="*/ 4 w 14"/>
                <a:gd name="T13" fmla="*/ 19 h 42"/>
                <a:gd name="T14" fmla="*/ 4 w 14"/>
                <a:gd name="T15" fmla="*/ 27 h 42"/>
                <a:gd name="T16" fmla="*/ 4 w 14"/>
                <a:gd name="T17" fmla="*/ 34 h 42"/>
                <a:gd name="T18" fmla="*/ 4 w 14"/>
                <a:gd name="T19" fmla="*/ 37 h 42"/>
                <a:gd name="T20" fmla="*/ 3 w 14"/>
                <a:gd name="T21" fmla="*/ 41 h 42"/>
                <a:gd name="T22" fmla="*/ 7 w 14"/>
                <a:gd name="T23" fmla="*/ 41 h 42"/>
                <a:gd name="T24" fmla="*/ 7 w 14"/>
                <a:gd name="T25" fmla="*/ 38 h 42"/>
                <a:gd name="T26" fmla="*/ 7 w 14"/>
                <a:gd name="T27" fmla="*/ 26 h 42"/>
                <a:gd name="T28" fmla="*/ 7 w 14"/>
                <a:gd name="T29" fmla="*/ 20 h 42"/>
                <a:gd name="T30" fmla="*/ 8 w 14"/>
                <a:gd name="T31" fmla="*/ 17 h 42"/>
                <a:gd name="T32" fmla="*/ 13 w 14"/>
                <a:gd name="T33" fmla="*/ 9 h 42"/>
                <a:gd name="T34" fmla="*/ 10 w 14"/>
                <a:gd name="T35" fmla="*/ 9 h 42"/>
                <a:gd name="T36" fmla="*/ 7 w 14"/>
                <a:gd name="T37" fmla="*/ 14 h 42"/>
                <a:gd name="T38" fmla="*/ 7 w 14"/>
                <a:gd name="T39" fmla="*/ 0 h 42"/>
                <a:gd name="T40" fmla="*/ 7 w 14"/>
                <a:gd name="T41" fmla="*/ 7 h 42"/>
                <a:gd name="T42" fmla="*/ 7 w 14"/>
                <a:gd name="T43" fmla="*/ 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42"/>
                <a:gd name="T68" fmla="*/ 14 w 14"/>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42">
                  <a:moveTo>
                    <a:pt x="7" y="7"/>
                  </a:moveTo>
                  <a:lnTo>
                    <a:pt x="5" y="16"/>
                  </a:lnTo>
                  <a:lnTo>
                    <a:pt x="4" y="14"/>
                  </a:lnTo>
                  <a:lnTo>
                    <a:pt x="2" y="8"/>
                  </a:lnTo>
                  <a:lnTo>
                    <a:pt x="0" y="7"/>
                  </a:lnTo>
                  <a:lnTo>
                    <a:pt x="4" y="14"/>
                  </a:lnTo>
                  <a:lnTo>
                    <a:pt x="4" y="19"/>
                  </a:lnTo>
                  <a:lnTo>
                    <a:pt x="4" y="27"/>
                  </a:lnTo>
                  <a:lnTo>
                    <a:pt x="4" y="34"/>
                  </a:lnTo>
                  <a:lnTo>
                    <a:pt x="4" y="37"/>
                  </a:lnTo>
                  <a:lnTo>
                    <a:pt x="3" y="41"/>
                  </a:lnTo>
                  <a:lnTo>
                    <a:pt x="7" y="41"/>
                  </a:lnTo>
                  <a:lnTo>
                    <a:pt x="7" y="38"/>
                  </a:lnTo>
                  <a:lnTo>
                    <a:pt x="7" y="26"/>
                  </a:lnTo>
                  <a:lnTo>
                    <a:pt x="7" y="20"/>
                  </a:lnTo>
                  <a:lnTo>
                    <a:pt x="8" y="17"/>
                  </a:lnTo>
                  <a:lnTo>
                    <a:pt x="13" y="9"/>
                  </a:lnTo>
                  <a:lnTo>
                    <a:pt x="10" y="9"/>
                  </a:lnTo>
                  <a:lnTo>
                    <a:pt x="7" y="14"/>
                  </a:lnTo>
                  <a:lnTo>
                    <a:pt x="7" y="0"/>
                  </a:lnTo>
                  <a:lnTo>
                    <a:pt x="7" y="7"/>
                  </a:lnTo>
                </a:path>
              </a:pathLst>
            </a:custGeom>
            <a:solidFill>
              <a:srgbClr val="600000"/>
            </a:solidFill>
            <a:ln w="9216">
              <a:solidFill>
                <a:srgbClr val="600000"/>
              </a:solidFill>
              <a:round/>
              <a:headEnd/>
              <a:tailEnd/>
            </a:ln>
          </p:spPr>
          <p:txBody>
            <a:bodyPr/>
            <a:lstStyle/>
            <a:p>
              <a:pPr>
                <a:defRPr/>
              </a:pPr>
              <a:endParaRPr lang="en-US" dirty="0"/>
            </a:p>
          </p:txBody>
        </p:sp>
        <p:sp>
          <p:nvSpPr>
            <p:cNvPr id="902" name="Freeform 107"/>
            <p:cNvSpPr>
              <a:spLocks/>
            </p:cNvSpPr>
            <p:nvPr/>
          </p:nvSpPr>
          <p:spPr bwMode="auto">
            <a:xfrm>
              <a:off x="4509" y="3689"/>
              <a:ext cx="19" cy="35"/>
            </a:xfrm>
            <a:custGeom>
              <a:avLst/>
              <a:gdLst>
                <a:gd name="T0" fmla="*/ 8 w 19"/>
                <a:gd name="T1" fmla="*/ 6 h 35"/>
                <a:gd name="T2" fmla="*/ 8 w 19"/>
                <a:gd name="T3" fmla="*/ 3 h 35"/>
                <a:gd name="T4" fmla="*/ 5 w 19"/>
                <a:gd name="T5" fmla="*/ 3 h 35"/>
                <a:gd name="T6" fmla="*/ 4 w 19"/>
                <a:gd name="T7" fmla="*/ 5 h 35"/>
                <a:gd name="T8" fmla="*/ 2 w 19"/>
                <a:gd name="T9" fmla="*/ 3 h 35"/>
                <a:gd name="T10" fmla="*/ 0 w 19"/>
                <a:gd name="T11" fmla="*/ 3 h 35"/>
                <a:gd name="T12" fmla="*/ 0 w 19"/>
                <a:gd name="T13" fmla="*/ 5 h 35"/>
                <a:gd name="T14" fmla="*/ 0 w 19"/>
                <a:gd name="T15" fmla="*/ 7 h 35"/>
                <a:gd name="T16" fmla="*/ 0 w 19"/>
                <a:gd name="T17" fmla="*/ 8 h 35"/>
                <a:gd name="T18" fmla="*/ 0 w 19"/>
                <a:gd name="T19" fmla="*/ 10 h 35"/>
                <a:gd name="T20" fmla="*/ 1 w 19"/>
                <a:gd name="T21" fmla="*/ 11 h 35"/>
                <a:gd name="T22" fmla="*/ 5 w 19"/>
                <a:gd name="T23" fmla="*/ 10 h 35"/>
                <a:gd name="T24" fmla="*/ 5 w 19"/>
                <a:gd name="T25" fmla="*/ 10 h 35"/>
                <a:gd name="T26" fmla="*/ 6 w 19"/>
                <a:gd name="T27" fmla="*/ 13 h 35"/>
                <a:gd name="T28" fmla="*/ 6 w 19"/>
                <a:gd name="T29" fmla="*/ 15 h 35"/>
                <a:gd name="T30" fmla="*/ 5 w 19"/>
                <a:gd name="T31" fmla="*/ 17 h 35"/>
                <a:gd name="T32" fmla="*/ 6 w 19"/>
                <a:gd name="T33" fmla="*/ 19 h 35"/>
                <a:gd name="T34" fmla="*/ 8 w 19"/>
                <a:gd name="T35" fmla="*/ 19 h 35"/>
                <a:gd name="T36" fmla="*/ 10 w 19"/>
                <a:gd name="T37" fmla="*/ 19 h 35"/>
                <a:gd name="T38" fmla="*/ 11 w 19"/>
                <a:gd name="T39" fmla="*/ 21 h 35"/>
                <a:gd name="T40" fmla="*/ 11 w 19"/>
                <a:gd name="T41" fmla="*/ 24 h 35"/>
                <a:gd name="T42" fmla="*/ 12 w 19"/>
                <a:gd name="T43" fmla="*/ 26 h 35"/>
                <a:gd name="T44" fmla="*/ 8 w 19"/>
                <a:gd name="T45" fmla="*/ 28 h 35"/>
                <a:gd name="T46" fmla="*/ 8 w 19"/>
                <a:gd name="T47" fmla="*/ 30 h 35"/>
                <a:gd name="T48" fmla="*/ 6 w 19"/>
                <a:gd name="T49" fmla="*/ 28 h 35"/>
                <a:gd name="T50" fmla="*/ 8 w 19"/>
                <a:gd name="T51" fmla="*/ 25 h 35"/>
                <a:gd name="T52" fmla="*/ 10 w 19"/>
                <a:gd name="T53" fmla="*/ 25 h 35"/>
                <a:gd name="T54" fmla="*/ 10 w 19"/>
                <a:gd name="T55" fmla="*/ 22 h 35"/>
                <a:gd name="T56" fmla="*/ 10 w 19"/>
                <a:gd name="T57" fmla="*/ 21 h 35"/>
                <a:gd name="T58" fmla="*/ 10 w 19"/>
                <a:gd name="T59" fmla="*/ 19 h 35"/>
                <a:gd name="T60" fmla="*/ 9 w 19"/>
                <a:gd name="T61" fmla="*/ 20 h 35"/>
                <a:gd name="T62" fmla="*/ 8 w 19"/>
                <a:gd name="T63" fmla="*/ 21 h 35"/>
                <a:gd name="T64" fmla="*/ 5 w 19"/>
                <a:gd name="T65" fmla="*/ 19 h 35"/>
                <a:gd name="T66" fmla="*/ 5 w 19"/>
                <a:gd name="T67" fmla="*/ 15 h 35"/>
                <a:gd name="T68" fmla="*/ 5 w 19"/>
                <a:gd name="T69" fmla="*/ 15 h 35"/>
                <a:gd name="T70" fmla="*/ 3 w 19"/>
                <a:gd name="T71" fmla="*/ 13 h 35"/>
                <a:gd name="T72" fmla="*/ 2 w 19"/>
                <a:gd name="T73" fmla="*/ 15 h 35"/>
                <a:gd name="T74" fmla="*/ 0 w 19"/>
                <a:gd name="T75" fmla="*/ 17 h 35"/>
                <a:gd name="T76" fmla="*/ 0 w 19"/>
                <a:gd name="T77" fmla="*/ 19 h 35"/>
                <a:gd name="T78" fmla="*/ 1 w 19"/>
                <a:gd name="T79" fmla="*/ 21 h 35"/>
                <a:gd name="T80" fmla="*/ 0 w 19"/>
                <a:gd name="T81" fmla="*/ 22 h 35"/>
                <a:gd name="T82" fmla="*/ 1 w 19"/>
                <a:gd name="T83" fmla="*/ 25 h 35"/>
                <a:gd name="T84" fmla="*/ 3 w 19"/>
                <a:gd name="T85" fmla="*/ 26 h 35"/>
                <a:gd name="T86" fmla="*/ 5 w 19"/>
                <a:gd name="T87" fmla="*/ 30 h 35"/>
                <a:gd name="T88" fmla="*/ 8 w 19"/>
                <a:gd name="T89" fmla="*/ 33 h 35"/>
                <a:gd name="T90" fmla="*/ 10 w 19"/>
                <a:gd name="T91" fmla="*/ 34 h 35"/>
                <a:gd name="T92" fmla="*/ 15 w 19"/>
                <a:gd name="T93" fmla="*/ 30 h 35"/>
                <a:gd name="T94" fmla="*/ 17 w 19"/>
                <a:gd name="T95" fmla="*/ 27 h 35"/>
                <a:gd name="T96" fmla="*/ 16 w 19"/>
                <a:gd name="T97" fmla="*/ 23 h 35"/>
                <a:gd name="T98" fmla="*/ 17 w 19"/>
                <a:gd name="T99" fmla="*/ 21 h 35"/>
                <a:gd name="T100" fmla="*/ 17 w 19"/>
                <a:gd name="T101" fmla="*/ 19 h 35"/>
                <a:gd name="T102" fmla="*/ 17 w 19"/>
                <a:gd name="T103" fmla="*/ 15 h 35"/>
                <a:gd name="T104" fmla="*/ 14 w 19"/>
                <a:gd name="T105" fmla="*/ 13 h 35"/>
                <a:gd name="T106" fmla="*/ 15 w 19"/>
                <a:gd name="T107" fmla="*/ 11 h 35"/>
                <a:gd name="T108" fmla="*/ 17 w 19"/>
                <a:gd name="T109" fmla="*/ 7 h 35"/>
                <a:gd name="T110" fmla="*/ 14 w 19"/>
                <a:gd name="T111" fmla="*/ 6 h 35"/>
                <a:gd name="T112" fmla="*/ 13 w 19"/>
                <a:gd name="T113" fmla="*/ 8 h 35"/>
                <a:gd name="T114" fmla="*/ 13 w 19"/>
                <a:gd name="T115" fmla="*/ 6 h 35"/>
                <a:gd name="T116" fmla="*/ 14 w 19"/>
                <a:gd name="T117" fmla="*/ 3 h 35"/>
                <a:gd name="T118" fmla="*/ 9 w 19"/>
                <a:gd name="T119" fmla="*/ 2 h 35"/>
                <a:gd name="T120" fmla="*/ 9 w 19"/>
                <a:gd name="T121" fmla="*/ 6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
                <a:gd name="T184" fmla="*/ 0 h 35"/>
                <a:gd name="T185" fmla="*/ 19 w 19"/>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 h="35">
                  <a:moveTo>
                    <a:pt x="9" y="7"/>
                  </a:moveTo>
                  <a:lnTo>
                    <a:pt x="8" y="7"/>
                  </a:lnTo>
                  <a:lnTo>
                    <a:pt x="8" y="6"/>
                  </a:lnTo>
                  <a:lnTo>
                    <a:pt x="8" y="5"/>
                  </a:lnTo>
                  <a:lnTo>
                    <a:pt x="8" y="4"/>
                  </a:lnTo>
                  <a:lnTo>
                    <a:pt x="9" y="3"/>
                  </a:lnTo>
                  <a:lnTo>
                    <a:pt x="8" y="3"/>
                  </a:lnTo>
                  <a:lnTo>
                    <a:pt x="8" y="2"/>
                  </a:lnTo>
                  <a:lnTo>
                    <a:pt x="6" y="2"/>
                  </a:lnTo>
                  <a:lnTo>
                    <a:pt x="5" y="3"/>
                  </a:lnTo>
                  <a:lnTo>
                    <a:pt x="4" y="5"/>
                  </a:lnTo>
                  <a:lnTo>
                    <a:pt x="3" y="5"/>
                  </a:lnTo>
                  <a:lnTo>
                    <a:pt x="3" y="4"/>
                  </a:lnTo>
                  <a:lnTo>
                    <a:pt x="3" y="3"/>
                  </a:lnTo>
                  <a:lnTo>
                    <a:pt x="2" y="3"/>
                  </a:lnTo>
                  <a:lnTo>
                    <a:pt x="2" y="2"/>
                  </a:lnTo>
                  <a:lnTo>
                    <a:pt x="1" y="2"/>
                  </a:lnTo>
                  <a:lnTo>
                    <a:pt x="1" y="0"/>
                  </a:lnTo>
                  <a:lnTo>
                    <a:pt x="0" y="2"/>
                  </a:lnTo>
                  <a:lnTo>
                    <a:pt x="0" y="3"/>
                  </a:lnTo>
                  <a:lnTo>
                    <a:pt x="0" y="5"/>
                  </a:lnTo>
                  <a:lnTo>
                    <a:pt x="0" y="6"/>
                  </a:lnTo>
                  <a:lnTo>
                    <a:pt x="0" y="7"/>
                  </a:lnTo>
                  <a:lnTo>
                    <a:pt x="0" y="8"/>
                  </a:lnTo>
                  <a:lnTo>
                    <a:pt x="0" y="10"/>
                  </a:lnTo>
                  <a:lnTo>
                    <a:pt x="0" y="11"/>
                  </a:lnTo>
                  <a:lnTo>
                    <a:pt x="1" y="11"/>
                  </a:lnTo>
                  <a:lnTo>
                    <a:pt x="3" y="10"/>
                  </a:lnTo>
                  <a:lnTo>
                    <a:pt x="5" y="10"/>
                  </a:lnTo>
                  <a:lnTo>
                    <a:pt x="6" y="9"/>
                  </a:lnTo>
                  <a:lnTo>
                    <a:pt x="6" y="10"/>
                  </a:lnTo>
                  <a:lnTo>
                    <a:pt x="8" y="10"/>
                  </a:lnTo>
                  <a:lnTo>
                    <a:pt x="6" y="10"/>
                  </a:lnTo>
                  <a:lnTo>
                    <a:pt x="5" y="10"/>
                  </a:lnTo>
                  <a:lnTo>
                    <a:pt x="5" y="12"/>
                  </a:lnTo>
                  <a:lnTo>
                    <a:pt x="6" y="12"/>
                  </a:lnTo>
                  <a:lnTo>
                    <a:pt x="6" y="13"/>
                  </a:lnTo>
                  <a:lnTo>
                    <a:pt x="8" y="13"/>
                  </a:lnTo>
                  <a:lnTo>
                    <a:pt x="8" y="14"/>
                  </a:lnTo>
                  <a:lnTo>
                    <a:pt x="8" y="15"/>
                  </a:lnTo>
                  <a:lnTo>
                    <a:pt x="6" y="15"/>
                  </a:lnTo>
                  <a:lnTo>
                    <a:pt x="5" y="16"/>
                  </a:lnTo>
                  <a:lnTo>
                    <a:pt x="5" y="17"/>
                  </a:lnTo>
                  <a:lnTo>
                    <a:pt x="5" y="19"/>
                  </a:lnTo>
                  <a:lnTo>
                    <a:pt x="6" y="19"/>
                  </a:lnTo>
                  <a:lnTo>
                    <a:pt x="8" y="19"/>
                  </a:lnTo>
                  <a:lnTo>
                    <a:pt x="10" y="19"/>
                  </a:lnTo>
                  <a:lnTo>
                    <a:pt x="11" y="19"/>
                  </a:lnTo>
                  <a:lnTo>
                    <a:pt x="11" y="21"/>
                  </a:lnTo>
                  <a:lnTo>
                    <a:pt x="12" y="21"/>
                  </a:lnTo>
                  <a:lnTo>
                    <a:pt x="14" y="21"/>
                  </a:lnTo>
                  <a:lnTo>
                    <a:pt x="12" y="22"/>
                  </a:lnTo>
                  <a:lnTo>
                    <a:pt x="11" y="22"/>
                  </a:lnTo>
                  <a:lnTo>
                    <a:pt x="11" y="24"/>
                  </a:lnTo>
                  <a:lnTo>
                    <a:pt x="11" y="26"/>
                  </a:lnTo>
                  <a:lnTo>
                    <a:pt x="12" y="26"/>
                  </a:lnTo>
                  <a:lnTo>
                    <a:pt x="13" y="26"/>
                  </a:lnTo>
                  <a:lnTo>
                    <a:pt x="11" y="27"/>
                  </a:lnTo>
                  <a:lnTo>
                    <a:pt x="10" y="27"/>
                  </a:lnTo>
                  <a:lnTo>
                    <a:pt x="8" y="28"/>
                  </a:lnTo>
                  <a:lnTo>
                    <a:pt x="8" y="29"/>
                  </a:lnTo>
                  <a:lnTo>
                    <a:pt x="8" y="30"/>
                  </a:lnTo>
                  <a:lnTo>
                    <a:pt x="6" y="30"/>
                  </a:lnTo>
                  <a:lnTo>
                    <a:pt x="5" y="30"/>
                  </a:lnTo>
                  <a:lnTo>
                    <a:pt x="5" y="29"/>
                  </a:lnTo>
                  <a:lnTo>
                    <a:pt x="6" y="28"/>
                  </a:lnTo>
                  <a:lnTo>
                    <a:pt x="8" y="27"/>
                  </a:lnTo>
                  <a:lnTo>
                    <a:pt x="8" y="25"/>
                  </a:lnTo>
                  <a:lnTo>
                    <a:pt x="9" y="25"/>
                  </a:lnTo>
                  <a:lnTo>
                    <a:pt x="11" y="25"/>
                  </a:lnTo>
                  <a:lnTo>
                    <a:pt x="10" y="25"/>
                  </a:lnTo>
                  <a:lnTo>
                    <a:pt x="10" y="24"/>
                  </a:lnTo>
                  <a:lnTo>
                    <a:pt x="10" y="22"/>
                  </a:lnTo>
                  <a:lnTo>
                    <a:pt x="10" y="21"/>
                  </a:lnTo>
                  <a:lnTo>
                    <a:pt x="11" y="19"/>
                  </a:lnTo>
                  <a:lnTo>
                    <a:pt x="10" y="19"/>
                  </a:lnTo>
                  <a:lnTo>
                    <a:pt x="9" y="19"/>
                  </a:lnTo>
                  <a:lnTo>
                    <a:pt x="9" y="20"/>
                  </a:lnTo>
                  <a:lnTo>
                    <a:pt x="9" y="21"/>
                  </a:lnTo>
                  <a:lnTo>
                    <a:pt x="8" y="21"/>
                  </a:lnTo>
                  <a:lnTo>
                    <a:pt x="6" y="21"/>
                  </a:lnTo>
                  <a:lnTo>
                    <a:pt x="5" y="21"/>
                  </a:lnTo>
                  <a:lnTo>
                    <a:pt x="5" y="19"/>
                  </a:lnTo>
                  <a:lnTo>
                    <a:pt x="5" y="17"/>
                  </a:lnTo>
                  <a:lnTo>
                    <a:pt x="5" y="16"/>
                  </a:lnTo>
                  <a:lnTo>
                    <a:pt x="5" y="15"/>
                  </a:lnTo>
                  <a:lnTo>
                    <a:pt x="5" y="13"/>
                  </a:lnTo>
                  <a:lnTo>
                    <a:pt x="5" y="12"/>
                  </a:lnTo>
                  <a:lnTo>
                    <a:pt x="3" y="13"/>
                  </a:lnTo>
                  <a:lnTo>
                    <a:pt x="3" y="14"/>
                  </a:lnTo>
                  <a:lnTo>
                    <a:pt x="3" y="15"/>
                  </a:lnTo>
                  <a:lnTo>
                    <a:pt x="2" y="15"/>
                  </a:lnTo>
                  <a:lnTo>
                    <a:pt x="1" y="15"/>
                  </a:lnTo>
                  <a:lnTo>
                    <a:pt x="0" y="17"/>
                  </a:lnTo>
                  <a:lnTo>
                    <a:pt x="0" y="18"/>
                  </a:lnTo>
                  <a:lnTo>
                    <a:pt x="0" y="19"/>
                  </a:lnTo>
                  <a:lnTo>
                    <a:pt x="1" y="19"/>
                  </a:lnTo>
                  <a:lnTo>
                    <a:pt x="1" y="20"/>
                  </a:lnTo>
                  <a:lnTo>
                    <a:pt x="1" y="21"/>
                  </a:lnTo>
                  <a:lnTo>
                    <a:pt x="0" y="22"/>
                  </a:lnTo>
                  <a:lnTo>
                    <a:pt x="1" y="22"/>
                  </a:lnTo>
                  <a:lnTo>
                    <a:pt x="1" y="24"/>
                  </a:lnTo>
                  <a:lnTo>
                    <a:pt x="1" y="25"/>
                  </a:lnTo>
                  <a:lnTo>
                    <a:pt x="2" y="25"/>
                  </a:lnTo>
                  <a:lnTo>
                    <a:pt x="3" y="25"/>
                  </a:lnTo>
                  <a:lnTo>
                    <a:pt x="3" y="26"/>
                  </a:lnTo>
                  <a:lnTo>
                    <a:pt x="4" y="26"/>
                  </a:lnTo>
                  <a:lnTo>
                    <a:pt x="4" y="27"/>
                  </a:lnTo>
                  <a:lnTo>
                    <a:pt x="4" y="28"/>
                  </a:lnTo>
                  <a:lnTo>
                    <a:pt x="5" y="28"/>
                  </a:lnTo>
                  <a:lnTo>
                    <a:pt x="5" y="29"/>
                  </a:lnTo>
                  <a:lnTo>
                    <a:pt x="5" y="30"/>
                  </a:lnTo>
                  <a:lnTo>
                    <a:pt x="5" y="32"/>
                  </a:lnTo>
                  <a:lnTo>
                    <a:pt x="6" y="32"/>
                  </a:lnTo>
                  <a:lnTo>
                    <a:pt x="8" y="32"/>
                  </a:lnTo>
                  <a:lnTo>
                    <a:pt x="8" y="33"/>
                  </a:lnTo>
                  <a:lnTo>
                    <a:pt x="8" y="34"/>
                  </a:lnTo>
                  <a:lnTo>
                    <a:pt x="9" y="34"/>
                  </a:lnTo>
                  <a:lnTo>
                    <a:pt x="10" y="34"/>
                  </a:lnTo>
                  <a:lnTo>
                    <a:pt x="12" y="34"/>
                  </a:lnTo>
                  <a:lnTo>
                    <a:pt x="14" y="32"/>
                  </a:lnTo>
                  <a:lnTo>
                    <a:pt x="14" y="30"/>
                  </a:lnTo>
                  <a:lnTo>
                    <a:pt x="15" y="30"/>
                  </a:lnTo>
                  <a:lnTo>
                    <a:pt x="16" y="29"/>
                  </a:lnTo>
                  <a:lnTo>
                    <a:pt x="17" y="28"/>
                  </a:lnTo>
                  <a:lnTo>
                    <a:pt x="17" y="27"/>
                  </a:lnTo>
                  <a:lnTo>
                    <a:pt x="17" y="26"/>
                  </a:lnTo>
                  <a:lnTo>
                    <a:pt x="16" y="26"/>
                  </a:lnTo>
                  <a:lnTo>
                    <a:pt x="16" y="24"/>
                  </a:lnTo>
                  <a:lnTo>
                    <a:pt x="16" y="23"/>
                  </a:lnTo>
                  <a:lnTo>
                    <a:pt x="17" y="22"/>
                  </a:lnTo>
                  <a:lnTo>
                    <a:pt x="17" y="21"/>
                  </a:lnTo>
                  <a:lnTo>
                    <a:pt x="17" y="20"/>
                  </a:lnTo>
                  <a:lnTo>
                    <a:pt x="17" y="19"/>
                  </a:lnTo>
                  <a:lnTo>
                    <a:pt x="17" y="17"/>
                  </a:lnTo>
                  <a:lnTo>
                    <a:pt x="17" y="16"/>
                  </a:lnTo>
                  <a:lnTo>
                    <a:pt x="17" y="15"/>
                  </a:lnTo>
                  <a:lnTo>
                    <a:pt x="17" y="14"/>
                  </a:lnTo>
                  <a:lnTo>
                    <a:pt x="18" y="13"/>
                  </a:lnTo>
                  <a:lnTo>
                    <a:pt x="16" y="13"/>
                  </a:lnTo>
                  <a:lnTo>
                    <a:pt x="15" y="13"/>
                  </a:lnTo>
                  <a:lnTo>
                    <a:pt x="14" y="13"/>
                  </a:lnTo>
                  <a:lnTo>
                    <a:pt x="14" y="12"/>
                  </a:lnTo>
                  <a:lnTo>
                    <a:pt x="15" y="11"/>
                  </a:lnTo>
                  <a:lnTo>
                    <a:pt x="16" y="10"/>
                  </a:lnTo>
                  <a:lnTo>
                    <a:pt x="16" y="9"/>
                  </a:lnTo>
                  <a:lnTo>
                    <a:pt x="17" y="7"/>
                  </a:lnTo>
                  <a:lnTo>
                    <a:pt x="17" y="6"/>
                  </a:lnTo>
                  <a:lnTo>
                    <a:pt x="17" y="5"/>
                  </a:lnTo>
                  <a:lnTo>
                    <a:pt x="16" y="6"/>
                  </a:lnTo>
                  <a:lnTo>
                    <a:pt x="15" y="6"/>
                  </a:lnTo>
                  <a:lnTo>
                    <a:pt x="14" y="6"/>
                  </a:lnTo>
                  <a:lnTo>
                    <a:pt x="14" y="8"/>
                  </a:lnTo>
                  <a:lnTo>
                    <a:pt x="13" y="8"/>
                  </a:lnTo>
                  <a:lnTo>
                    <a:pt x="12" y="8"/>
                  </a:lnTo>
                  <a:lnTo>
                    <a:pt x="13" y="6"/>
                  </a:lnTo>
                  <a:lnTo>
                    <a:pt x="13" y="5"/>
                  </a:lnTo>
                  <a:lnTo>
                    <a:pt x="14" y="3"/>
                  </a:lnTo>
                  <a:lnTo>
                    <a:pt x="14" y="2"/>
                  </a:lnTo>
                  <a:lnTo>
                    <a:pt x="12" y="2"/>
                  </a:lnTo>
                  <a:lnTo>
                    <a:pt x="12" y="1"/>
                  </a:lnTo>
                  <a:lnTo>
                    <a:pt x="11" y="1"/>
                  </a:lnTo>
                  <a:lnTo>
                    <a:pt x="11" y="0"/>
                  </a:lnTo>
                  <a:lnTo>
                    <a:pt x="9" y="2"/>
                  </a:lnTo>
                  <a:lnTo>
                    <a:pt x="9" y="3"/>
                  </a:lnTo>
                  <a:lnTo>
                    <a:pt x="9" y="5"/>
                  </a:lnTo>
                  <a:lnTo>
                    <a:pt x="9" y="6"/>
                  </a:lnTo>
                  <a:lnTo>
                    <a:pt x="9" y="7"/>
                  </a:lnTo>
                </a:path>
              </a:pathLst>
            </a:custGeom>
            <a:solidFill>
              <a:srgbClr val="006000"/>
            </a:solidFill>
            <a:ln w="9525">
              <a:noFill/>
              <a:round/>
              <a:headEnd/>
              <a:tailEnd/>
            </a:ln>
          </p:spPr>
          <p:txBody>
            <a:bodyPr/>
            <a:lstStyle/>
            <a:p>
              <a:pPr>
                <a:defRPr/>
              </a:pPr>
              <a:endParaRPr lang="en-US" dirty="0"/>
            </a:p>
          </p:txBody>
        </p:sp>
      </p:grpSp>
      <p:sp>
        <p:nvSpPr>
          <p:cNvPr id="10278" name="Slide Number Placeholder 556"/>
          <p:cNvSpPr>
            <a:spLocks noGrp="1"/>
          </p:cNvSpPr>
          <p:nvPr>
            <p:ph type="sldNum" sz="quarter" idx="4294967295"/>
          </p:nvPr>
        </p:nvSpPr>
        <p:spPr>
          <a:xfrm>
            <a:off x="3619500" y="6477000"/>
            <a:ext cx="1905000" cy="228600"/>
          </a:xfrm>
          <a:prstGeom prst="rect">
            <a:avLst/>
          </a:prstGeom>
          <a:noFill/>
        </p:spPr>
        <p:txBody>
          <a:bodyPr/>
          <a:lstStyle/>
          <a:p>
            <a:fld id="{D1C3D303-F080-4172-A449-9204968918AE}" type="slidenum">
              <a:rPr lang="en-US" smtClean="0">
                <a:latin typeface="Times New Roman" pitchFamily="-109" charset="0"/>
                <a:cs typeface="Times New Roman" pitchFamily="-109" charset="0"/>
              </a:rPr>
              <a:pPr/>
              <a:t>7</a:t>
            </a:fld>
            <a:endParaRPr lang="en-US" dirty="0" smtClean="0">
              <a:latin typeface="Times New Roman" pitchFamily="-109" charset="0"/>
              <a:cs typeface="Times New Roman" pitchFamily="-109" charset="0"/>
            </a:endParaRPr>
          </a:p>
        </p:txBody>
      </p:sp>
      <p:sp>
        <p:nvSpPr>
          <p:cNvPr id="470"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471" name="Rectangle 2"/>
          <p:cNvSpPr txBox="1">
            <a:spLocks noChangeArrowheads="1"/>
          </p:cNvSpPr>
          <p:nvPr/>
        </p:nvSpPr>
        <p:spPr>
          <a:xfrm>
            <a:off x="0" y="170451"/>
            <a:ext cx="9144000" cy="838200"/>
          </a:xfrm>
          <a:prstGeom prst="rect">
            <a:avLst/>
          </a:prstGeom>
        </p:spPr>
        <p:txBody>
          <a:bodyPr>
            <a:normAutofit fontScale="8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chemeClr val="bg1">
                    <a:lumMod val="85000"/>
                  </a:schemeClr>
                </a:solidFill>
                <a:effectLst/>
                <a:uLnTx/>
                <a:uFillTx/>
                <a:latin typeface="+mj-lt"/>
                <a:ea typeface="+mj-ea"/>
                <a:cs typeface="+mj-cs"/>
              </a:rPr>
              <a:t>Rheem Advantage</a:t>
            </a:r>
            <a:br>
              <a:rPr kumimoji="0" lang="en-US" sz="4200" b="0" i="0" u="none" strike="noStrike" kern="1200" cap="none" spc="0" normalizeH="0" baseline="0" noProof="0" dirty="0" smtClean="0">
                <a:ln>
                  <a:noFill/>
                </a:ln>
                <a:solidFill>
                  <a:schemeClr val="bg1">
                    <a:lumMod val="85000"/>
                  </a:schemeClr>
                </a:solidFill>
                <a:effectLst/>
                <a:uLnTx/>
                <a:uFillTx/>
                <a:latin typeface="+mj-lt"/>
                <a:ea typeface="+mj-ea"/>
                <a:cs typeface="+mj-cs"/>
              </a:rPr>
            </a:br>
            <a:r>
              <a:rPr kumimoji="0" lang="en-US" sz="2700" b="0" i="0" u="none" strike="noStrike" kern="1200" cap="none" spc="0" normalizeH="0" baseline="0" noProof="0" dirty="0" smtClean="0">
                <a:ln>
                  <a:noFill/>
                </a:ln>
                <a:solidFill>
                  <a:schemeClr val="bg1">
                    <a:lumMod val="85000"/>
                  </a:schemeClr>
                </a:solidFill>
                <a:effectLst/>
                <a:uLnTx/>
                <a:uFillTx/>
                <a:latin typeface="+mj-lt"/>
                <a:ea typeface="+mj-ea"/>
                <a:cs typeface="+mj-cs"/>
              </a:rPr>
              <a:t>Multiple Plants</a:t>
            </a:r>
            <a:r>
              <a:rPr kumimoji="0" lang="en-US" sz="2700" b="0" i="0" u="none" strike="noStrike" kern="1200" cap="none" spc="0" normalizeH="0" noProof="0" dirty="0" smtClean="0">
                <a:ln>
                  <a:noFill/>
                </a:ln>
                <a:solidFill>
                  <a:schemeClr val="bg1">
                    <a:lumMod val="85000"/>
                  </a:schemeClr>
                </a:solidFill>
                <a:effectLst/>
                <a:uLnTx/>
                <a:uFillTx/>
                <a:latin typeface="+mj-lt"/>
                <a:ea typeface="+mj-ea"/>
                <a:cs typeface="+mj-cs"/>
              </a:rPr>
              <a:t> and Warehouses</a:t>
            </a:r>
            <a:endParaRPr kumimoji="0" lang="en-US" sz="2700" b="0" i="0" u="none" strike="noStrike" kern="1200" cap="none" spc="0" normalizeH="0" baseline="0" noProof="0" dirty="0" smtClean="0">
              <a:ln>
                <a:noFill/>
              </a:ln>
              <a:solidFill>
                <a:schemeClr val="bg1">
                  <a:lumMod val="85000"/>
                </a:schemeClr>
              </a:solidFill>
              <a:effectLst/>
              <a:uLnTx/>
              <a:uFillTx/>
              <a:latin typeface="+mj-lt"/>
              <a:ea typeface="+mj-ea"/>
              <a:cs typeface="+mj-cs"/>
            </a:endParaRPr>
          </a:p>
        </p:txBody>
      </p:sp>
      <p:grpSp>
        <p:nvGrpSpPr>
          <p:cNvPr id="468" name="Group 20"/>
          <p:cNvGrpSpPr>
            <a:grpSpLocks/>
          </p:cNvGrpSpPr>
          <p:nvPr/>
        </p:nvGrpSpPr>
        <p:grpSpPr bwMode="auto">
          <a:xfrm>
            <a:off x="4359881" y="4972777"/>
            <a:ext cx="438150" cy="270080"/>
            <a:chOff x="4351" y="3562"/>
            <a:chExt cx="304" cy="193"/>
          </a:xfrm>
          <a:effectLst>
            <a:glow rad="63500">
              <a:srgbClr val="FFFF00">
                <a:alpha val="40000"/>
              </a:srgbClr>
            </a:glow>
          </a:effectLst>
        </p:grpSpPr>
        <p:sp>
          <p:nvSpPr>
            <p:cNvPr id="469" name="Freeform 21"/>
            <p:cNvSpPr>
              <a:spLocks/>
            </p:cNvSpPr>
            <p:nvPr/>
          </p:nvSpPr>
          <p:spPr bwMode="auto">
            <a:xfrm>
              <a:off x="4351" y="3689"/>
              <a:ext cx="304" cy="66"/>
            </a:xfrm>
            <a:custGeom>
              <a:avLst/>
              <a:gdLst>
                <a:gd name="T0" fmla="*/ 21 w 304"/>
                <a:gd name="T1" fmla="*/ 19 h 66"/>
                <a:gd name="T2" fmla="*/ 0 w 304"/>
                <a:gd name="T3" fmla="*/ 22 h 66"/>
                <a:gd name="T4" fmla="*/ 166 w 304"/>
                <a:gd name="T5" fmla="*/ 65 h 66"/>
                <a:gd name="T6" fmla="*/ 303 w 304"/>
                <a:gd name="T7" fmla="*/ 35 h 66"/>
                <a:gd name="T8" fmla="*/ 159 w 304"/>
                <a:gd name="T9" fmla="*/ 0 h 66"/>
                <a:gd name="T10" fmla="*/ 21 w 304"/>
                <a:gd name="T11" fmla="*/ 19 h 66"/>
                <a:gd name="T12" fmla="*/ 21 w 304"/>
                <a:gd name="T13" fmla="*/ 19 h 66"/>
                <a:gd name="T14" fmla="*/ 0 60000 65536"/>
                <a:gd name="T15" fmla="*/ 0 60000 65536"/>
                <a:gd name="T16" fmla="*/ 0 60000 65536"/>
                <a:gd name="T17" fmla="*/ 0 60000 65536"/>
                <a:gd name="T18" fmla="*/ 0 60000 65536"/>
                <a:gd name="T19" fmla="*/ 0 60000 65536"/>
                <a:gd name="T20" fmla="*/ 0 60000 65536"/>
                <a:gd name="T21" fmla="*/ 0 w 304"/>
                <a:gd name="T22" fmla="*/ 0 h 66"/>
                <a:gd name="T23" fmla="*/ 304 w 304"/>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66">
                  <a:moveTo>
                    <a:pt x="21" y="19"/>
                  </a:moveTo>
                  <a:lnTo>
                    <a:pt x="0" y="22"/>
                  </a:lnTo>
                  <a:lnTo>
                    <a:pt x="166" y="65"/>
                  </a:lnTo>
                  <a:lnTo>
                    <a:pt x="303" y="35"/>
                  </a:lnTo>
                  <a:lnTo>
                    <a:pt x="159" y="0"/>
                  </a:lnTo>
                  <a:lnTo>
                    <a:pt x="21" y="19"/>
                  </a:lnTo>
                </a:path>
              </a:pathLst>
            </a:custGeom>
            <a:solidFill>
              <a:srgbClr val="C0C0C0"/>
            </a:solidFill>
            <a:ln w="9216">
              <a:solidFill>
                <a:srgbClr val="C0C0C0"/>
              </a:solidFill>
              <a:round/>
              <a:headEnd/>
              <a:tailEnd/>
            </a:ln>
          </p:spPr>
          <p:txBody>
            <a:bodyPr/>
            <a:lstStyle/>
            <a:p>
              <a:pPr>
                <a:defRPr/>
              </a:pPr>
              <a:endParaRPr lang="en-US" dirty="0"/>
            </a:p>
          </p:txBody>
        </p:sp>
        <p:sp>
          <p:nvSpPr>
            <p:cNvPr id="472" name="Freeform 22"/>
            <p:cNvSpPr>
              <a:spLocks/>
            </p:cNvSpPr>
            <p:nvPr/>
          </p:nvSpPr>
          <p:spPr bwMode="auto">
            <a:xfrm>
              <a:off x="4614" y="3717"/>
              <a:ext cx="41" cy="16"/>
            </a:xfrm>
            <a:custGeom>
              <a:avLst/>
              <a:gdLst>
                <a:gd name="T0" fmla="*/ 12 w 41"/>
                <a:gd name="T1" fmla="*/ 0 h 16"/>
                <a:gd name="T2" fmla="*/ 40 w 41"/>
                <a:gd name="T3" fmla="*/ 7 h 16"/>
                <a:gd name="T4" fmla="*/ 4 w 41"/>
                <a:gd name="T5" fmla="*/ 15 h 16"/>
                <a:gd name="T6" fmla="*/ 4 w 41"/>
                <a:gd name="T7" fmla="*/ 13 h 16"/>
                <a:gd name="T8" fmla="*/ 1 w 41"/>
                <a:gd name="T9" fmla="*/ 11 h 16"/>
                <a:gd name="T10" fmla="*/ 1 w 41"/>
                <a:gd name="T11" fmla="*/ 9 h 16"/>
                <a:gd name="T12" fmla="*/ 1 w 41"/>
                <a:gd name="T13" fmla="*/ 7 h 16"/>
                <a:gd name="T14" fmla="*/ 0 w 41"/>
                <a:gd name="T15" fmla="*/ 6 h 16"/>
                <a:gd name="T16" fmla="*/ 12 w 41"/>
                <a:gd name="T17" fmla="*/ 0 h 16"/>
                <a:gd name="T18" fmla="*/ 12 w 4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6"/>
                <a:gd name="T32" fmla="*/ 41 w 4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6">
                  <a:moveTo>
                    <a:pt x="12" y="0"/>
                  </a:moveTo>
                  <a:lnTo>
                    <a:pt x="40" y="7"/>
                  </a:lnTo>
                  <a:lnTo>
                    <a:pt x="4" y="15"/>
                  </a:lnTo>
                  <a:lnTo>
                    <a:pt x="4" y="13"/>
                  </a:lnTo>
                  <a:lnTo>
                    <a:pt x="1" y="11"/>
                  </a:lnTo>
                  <a:lnTo>
                    <a:pt x="1" y="9"/>
                  </a:lnTo>
                  <a:lnTo>
                    <a:pt x="1" y="7"/>
                  </a:lnTo>
                  <a:lnTo>
                    <a:pt x="0" y="6"/>
                  </a:lnTo>
                  <a:lnTo>
                    <a:pt x="12" y="0"/>
                  </a:lnTo>
                </a:path>
              </a:pathLst>
            </a:custGeom>
            <a:solidFill>
              <a:srgbClr val="808080"/>
            </a:solidFill>
            <a:ln w="9216">
              <a:solidFill>
                <a:srgbClr val="808080"/>
              </a:solidFill>
              <a:round/>
              <a:headEnd/>
              <a:tailEnd/>
            </a:ln>
          </p:spPr>
          <p:txBody>
            <a:bodyPr/>
            <a:lstStyle/>
            <a:p>
              <a:pPr>
                <a:defRPr/>
              </a:pPr>
              <a:endParaRPr lang="en-US" dirty="0"/>
            </a:p>
          </p:txBody>
        </p:sp>
        <p:sp>
          <p:nvSpPr>
            <p:cNvPr id="473" name="Freeform 23"/>
            <p:cNvSpPr>
              <a:spLocks/>
            </p:cNvSpPr>
            <p:nvPr/>
          </p:nvSpPr>
          <p:spPr bwMode="auto">
            <a:xfrm>
              <a:off x="4625" y="3682"/>
              <a:ext cx="15" cy="35"/>
            </a:xfrm>
            <a:custGeom>
              <a:avLst/>
              <a:gdLst>
                <a:gd name="T0" fmla="*/ 4 w 15"/>
                <a:gd name="T1" fmla="*/ 4 h 35"/>
                <a:gd name="T2" fmla="*/ 4 w 15"/>
                <a:gd name="T3" fmla="*/ 4 h 35"/>
                <a:gd name="T4" fmla="*/ 5 w 15"/>
                <a:gd name="T5" fmla="*/ 4 h 35"/>
                <a:gd name="T6" fmla="*/ 5 w 15"/>
                <a:gd name="T7" fmla="*/ 5 h 35"/>
                <a:gd name="T8" fmla="*/ 8 w 15"/>
                <a:gd name="T9" fmla="*/ 7 h 35"/>
                <a:gd name="T10" fmla="*/ 5 w 15"/>
                <a:gd name="T11" fmla="*/ 7 h 35"/>
                <a:gd name="T12" fmla="*/ 9 w 15"/>
                <a:gd name="T13" fmla="*/ 7 h 35"/>
                <a:gd name="T14" fmla="*/ 10 w 15"/>
                <a:gd name="T15" fmla="*/ 10 h 35"/>
                <a:gd name="T16" fmla="*/ 10 w 15"/>
                <a:gd name="T17" fmla="*/ 10 h 35"/>
                <a:gd name="T18" fmla="*/ 11 w 15"/>
                <a:gd name="T19" fmla="*/ 12 h 35"/>
                <a:gd name="T20" fmla="*/ 13 w 15"/>
                <a:gd name="T21" fmla="*/ 15 h 35"/>
                <a:gd name="T22" fmla="*/ 10 w 15"/>
                <a:gd name="T23" fmla="*/ 14 h 35"/>
                <a:gd name="T24" fmla="*/ 10 w 15"/>
                <a:gd name="T25" fmla="*/ 14 h 35"/>
                <a:gd name="T26" fmla="*/ 10 w 15"/>
                <a:gd name="T27" fmla="*/ 14 h 35"/>
                <a:gd name="T28" fmla="*/ 8 w 15"/>
                <a:gd name="T29" fmla="*/ 13 h 35"/>
                <a:gd name="T30" fmla="*/ 7 w 15"/>
                <a:gd name="T31" fmla="*/ 13 h 35"/>
                <a:gd name="T32" fmla="*/ 5 w 15"/>
                <a:gd name="T33" fmla="*/ 13 h 35"/>
                <a:gd name="T34" fmla="*/ 7 w 15"/>
                <a:gd name="T35" fmla="*/ 15 h 35"/>
                <a:gd name="T36" fmla="*/ 5 w 15"/>
                <a:gd name="T37" fmla="*/ 15 h 35"/>
                <a:gd name="T38" fmla="*/ 5 w 15"/>
                <a:gd name="T39" fmla="*/ 17 h 35"/>
                <a:gd name="T40" fmla="*/ 8 w 15"/>
                <a:gd name="T41" fmla="*/ 20 h 35"/>
                <a:gd name="T42" fmla="*/ 10 w 15"/>
                <a:gd name="T43" fmla="*/ 19 h 35"/>
                <a:gd name="T44" fmla="*/ 9 w 15"/>
                <a:gd name="T45" fmla="*/ 20 h 35"/>
                <a:gd name="T46" fmla="*/ 11 w 15"/>
                <a:gd name="T47" fmla="*/ 20 h 35"/>
                <a:gd name="T48" fmla="*/ 13 w 15"/>
                <a:gd name="T49" fmla="*/ 20 h 35"/>
                <a:gd name="T50" fmla="*/ 11 w 15"/>
                <a:gd name="T51" fmla="*/ 22 h 35"/>
                <a:gd name="T52" fmla="*/ 10 w 15"/>
                <a:gd name="T53" fmla="*/ 22 h 35"/>
                <a:gd name="T54" fmla="*/ 11 w 15"/>
                <a:gd name="T55" fmla="*/ 22 h 35"/>
                <a:gd name="T56" fmla="*/ 14 w 15"/>
                <a:gd name="T57" fmla="*/ 22 h 35"/>
                <a:gd name="T58" fmla="*/ 11 w 15"/>
                <a:gd name="T59" fmla="*/ 24 h 35"/>
                <a:gd name="T60" fmla="*/ 11 w 15"/>
                <a:gd name="T61" fmla="*/ 26 h 35"/>
                <a:gd name="T62" fmla="*/ 10 w 15"/>
                <a:gd name="T63" fmla="*/ 26 h 35"/>
                <a:gd name="T64" fmla="*/ 10 w 15"/>
                <a:gd name="T65" fmla="*/ 26 h 35"/>
                <a:gd name="T66" fmla="*/ 10 w 15"/>
                <a:gd name="T67" fmla="*/ 26 h 35"/>
                <a:gd name="T68" fmla="*/ 8 w 15"/>
                <a:gd name="T69" fmla="*/ 26 h 35"/>
                <a:gd name="T70" fmla="*/ 8 w 15"/>
                <a:gd name="T71" fmla="*/ 26 h 35"/>
                <a:gd name="T72" fmla="*/ 10 w 15"/>
                <a:gd name="T73" fmla="*/ 29 h 35"/>
                <a:gd name="T74" fmla="*/ 10 w 15"/>
                <a:gd name="T75" fmla="*/ 29 h 35"/>
                <a:gd name="T76" fmla="*/ 10 w 15"/>
                <a:gd name="T77" fmla="*/ 32 h 35"/>
                <a:gd name="T78" fmla="*/ 10 w 15"/>
                <a:gd name="T79" fmla="*/ 32 h 35"/>
                <a:gd name="T80" fmla="*/ 9 w 15"/>
                <a:gd name="T81" fmla="*/ 33 h 35"/>
                <a:gd name="T82" fmla="*/ 8 w 15"/>
                <a:gd name="T83" fmla="*/ 34 h 35"/>
                <a:gd name="T84" fmla="*/ 7 w 15"/>
                <a:gd name="T85" fmla="*/ 32 h 35"/>
                <a:gd name="T86" fmla="*/ 2 w 15"/>
                <a:gd name="T87" fmla="*/ 34 h 35"/>
                <a:gd name="T88" fmla="*/ 0 w 15"/>
                <a:gd name="T89" fmla="*/ 31 h 35"/>
                <a:gd name="T90" fmla="*/ 0 w 15"/>
                <a:gd name="T91" fmla="*/ 0 h 35"/>
                <a:gd name="T92" fmla="*/ 3 w 15"/>
                <a:gd name="T93" fmla="*/ 3 h 35"/>
                <a:gd name="T94" fmla="*/ 4 w 15"/>
                <a:gd name="T95" fmla="*/ 3 h 35"/>
                <a:gd name="T96" fmla="*/ 4 w 15"/>
                <a:gd name="T97" fmla="*/ 4 h 35"/>
                <a:gd name="T98" fmla="*/ 4 w 15"/>
                <a:gd name="T99" fmla="*/ 4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
                <a:gd name="T151" fmla="*/ 0 h 35"/>
                <a:gd name="T152" fmla="*/ 15 w 15"/>
                <a:gd name="T153" fmla="*/ 35 h 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 h="35">
                  <a:moveTo>
                    <a:pt x="4" y="4"/>
                  </a:moveTo>
                  <a:lnTo>
                    <a:pt x="4" y="4"/>
                  </a:lnTo>
                  <a:lnTo>
                    <a:pt x="5" y="4"/>
                  </a:lnTo>
                  <a:lnTo>
                    <a:pt x="5" y="5"/>
                  </a:lnTo>
                  <a:lnTo>
                    <a:pt x="8" y="7"/>
                  </a:lnTo>
                  <a:lnTo>
                    <a:pt x="5" y="7"/>
                  </a:lnTo>
                  <a:lnTo>
                    <a:pt x="9" y="7"/>
                  </a:lnTo>
                  <a:lnTo>
                    <a:pt x="10" y="10"/>
                  </a:lnTo>
                  <a:lnTo>
                    <a:pt x="11" y="12"/>
                  </a:lnTo>
                  <a:lnTo>
                    <a:pt x="13" y="15"/>
                  </a:lnTo>
                  <a:lnTo>
                    <a:pt x="10" y="14"/>
                  </a:lnTo>
                  <a:lnTo>
                    <a:pt x="8" y="13"/>
                  </a:lnTo>
                  <a:lnTo>
                    <a:pt x="7" y="13"/>
                  </a:lnTo>
                  <a:lnTo>
                    <a:pt x="5" y="13"/>
                  </a:lnTo>
                  <a:lnTo>
                    <a:pt x="7" y="15"/>
                  </a:lnTo>
                  <a:lnTo>
                    <a:pt x="5" y="15"/>
                  </a:lnTo>
                  <a:lnTo>
                    <a:pt x="5" y="17"/>
                  </a:lnTo>
                  <a:lnTo>
                    <a:pt x="8" y="20"/>
                  </a:lnTo>
                  <a:lnTo>
                    <a:pt x="10" y="19"/>
                  </a:lnTo>
                  <a:lnTo>
                    <a:pt x="9" y="20"/>
                  </a:lnTo>
                  <a:lnTo>
                    <a:pt x="11" y="20"/>
                  </a:lnTo>
                  <a:lnTo>
                    <a:pt x="13" y="20"/>
                  </a:lnTo>
                  <a:lnTo>
                    <a:pt x="11" y="22"/>
                  </a:lnTo>
                  <a:lnTo>
                    <a:pt x="10" y="22"/>
                  </a:lnTo>
                  <a:lnTo>
                    <a:pt x="11" y="22"/>
                  </a:lnTo>
                  <a:lnTo>
                    <a:pt x="14" y="22"/>
                  </a:lnTo>
                  <a:lnTo>
                    <a:pt x="11" y="24"/>
                  </a:lnTo>
                  <a:lnTo>
                    <a:pt x="11" y="26"/>
                  </a:lnTo>
                  <a:lnTo>
                    <a:pt x="10" y="26"/>
                  </a:lnTo>
                  <a:lnTo>
                    <a:pt x="8" y="26"/>
                  </a:lnTo>
                  <a:lnTo>
                    <a:pt x="10" y="29"/>
                  </a:lnTo>
                  <a:lnTo>
                    <a:pt x="10" y="32"/>
                  </a:lnTo>
                  <a:lnTo>
                    <a:pt x="9" y="33"/>
                  </a:lnTo>
                  <a:lnTo>
                    <a:pt x="8" y="34"/>
                  </a:lnTo>
                  <a:lnTo>
                    <a:pt x="7" y="32"/>
                  </a:lnTo>
                  <a:lnTo>
                    <a:pt x="2" y="34"/>
                  </a:lnTo>
                  <a:lnTo>
                    <a:pt x="0" y="31"/>
                  </a:lnTo>
                  <a:lnTo>
                    <a:pt x="0" y="0"/>
                  </a:lnTo>
                  <a:lnTo>
                    <a:pt x="3" y="3"/>
                  </a:lnTo>
                  <a:lnTo>
                    <a:pt x="4" y="3"/>
                  </a:lnTo>
                  <a:lnTo>
                    <a:pt x="4" y="4"/>
                  </a:lnTo>
                </a:path>
              </a:pathLst>
            </a:custGeom>
            <a:solidFill>
              <a:srgbClr val="006000"/>
            </a:solidFill>
            <a:ln w="9525">
              <a:noFill/>
              <a:round/>
              <a:headEnd/>
              <a:tailEnd/>
            </a:ln>
          </p:spPr>
          <p:txBody>
            <a:bodyPr/>
            <a:lstStyle/>
            <a:p>
              <a:pPr>
                <a:defRPr/>
              </a:pPr>
              <a:endParaRPr lang="en-US" dirty="0"/>
            </a:p>
          </p:txBody>
        </p:sp>
        <p:sp>
          <p:nvSpPr>
            <p:cNvPr id="474" name="Freeform 24"/>
            <p:cNvSpPr>
              <a:spLocks/>
            </p:cNvSpPr>
            <p:nvPr/>
          </p:nvSpPr>
          <p:spPr bwMode="auto">
            <a:xfrm>
              <a:off x="4368" y="3566"/>
              <a:ext cx="260" cy="166"/>
            </a:xfrm>
            <a:custGeom>
              <a:avLst/>
              <a:gdLst>
                <a:gd name="T0" fmla="*/ 0 w 260"/>
                <a:gd name="T1" fmla="*/ 61 h 166"/>
                <a:gd name="T2" fmla="*/ 0 w 260"/>
                <a:gd name="T3" fmla="*/ 61 h 166"/>
                <a:gd name="T4" fmla="*/ 0 w 260"/>
                <a:gd name="T5" fmla="*/ 144 h 166"/>
                <a:gd name="T6" fmla="*/ 145 w 260"/>
                <a:gd name="T7" fmla="*/ 165 h 166"/>
                <a:gd name="T8" fmla="*/ 259 w 260"/>
                <a:gd name="T9" fmla="*/ 155 h 166"/>
                <a:gd name="T10" fmla="*/ 253 w 260"/>
                <a:gd name="T11" fmla="*/ 44 h 166"/>
                <a:gd name="T12" fmla="*/ 146 w 260"/>
                <a:gd name="T13" fmla="*/ 0 h 166"/>
                <a:gd name="T14" fmla="*/ 0 w 260"/>
                <a:gd name="T15" fmla="*/ 61 h 166"/>
                <a:gd name="T16" fmla="*/ 0 w 260"/>
                <a:gd name="T17" fmla="*/ 61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
                <a:gd name="T28" fmla="*/ 0 h 166"/>
                <a:gd name="T29" fmla="*/ 260 w 260"/>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 h="166">
                  <a:moveTo>
                    <a:pt x="0" y="61"/>
                  </a:moveTo>
                  <a:lnTo>
                    <a:pt x="0" y="61"/>
                  </a:lnTo>
                  <a:lnTo>
                    <a:pt x="0" y="144"/>
                  </a:lnTo>
                  <a:lnTo>
                    <a:pt x="145" y="165"/>
                  </a:lnTo>
                  <a:lnTo>
                    <a:pt x="259" y="155"/>
                  </a:lnTo>
                  <a:lnTo>
                    <a:pt x="253" y="44"/>
                  </a:lnTo>
                  <a:lnTo>
                    <a:pt x="146" y="0"/>
                  </a:lnTo>
                  <a:lnTo>
                    <a:pt x="0" y="61"/>
                  </a:lnTo>
                </a:path>
              </a:pathLst>
            </a:custGeom>
            <a:solidFill>
              <a:srgbClr val="00603C"/>
            </a:solidFill>
            <a:ln w="9525">
              <a:noFill/>
              <a:round/>
              <a:headEnd/>
              <a:tailEnd/>
            </a:ln>
          </p:spPr>
          <p:txBody>
            <a:bodyPr/>
            <a:lstStyle/>
            <a:p>
              <a:pPr>
                <a:defRPr/>
              </a:pPr>
              <a:endParaRPr lang="en-US" dirty="0"/>
            </a:p>
          </p:txBody>
        </p:sp>
        <p:sp>
          <p:nvSpPr>
            <p:cNvPr id="475" name="AutoShape 25"/>
            <p:cNvSpPr>
              <a:spLocks noChangeArrowheads="1"/>
            </p:cNvSpPr>
            <p:nvPr/>
          </p:nvSpPr>
          <p:spPr bwMode="auto">
            <a:xfrm flipV="1">
              <a:off x="4621" y="3609"/>
              <a:ext cx="2" cy="92"/>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76" name="AutoShape 26"/>
            <p:cNvSpPr>
              <a:spLocks noChangeArrowheads="1"/>
            </p:cNvSpPr>
            <p:nvPr/>
          </p:nvSpPr>
          <p:spPr bwMode="auto">
            <a:xfrm flipV="1">
              <a:off x="4517"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77" name="AutoShape 27"/>
            <p:cNvSpPr>
              <a:spLocks noChangeArrowheads="1"/>
            </p:cNvSpPr>
            <p:nvPr/>
          </p:nvSpPr>
          <p:spPr bwMode="auto">
            <a:xfrm flipV="1">
              <a:off x="4525"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78" name="AutoShape 28"/>
            <p:cNvSpPr>
              <a:spLocks noChangeArrowheads="1"/>
            </p:cNvSpPr>
            <p:nvPr/>
          </p:nvSpPr>
          <p:spPr bwMode="auto">
            <a:xfrm flipV="1">
              <a:off x="4530" y="3578"/>
              <a:ext cx="0"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79" name="AutoShape 29"/>
            <p:cNvSpPr>
              <a:spLocks noChangeArrowheads="1"/>
            </p:cNvSpPr>
            <p:nvPr/>
          </p:nvSpPr>
          <p:spPr bwMode="auto">
            <a:xfrm flipV="1">
              <a:off x="4535" y="3578"/>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80" name="AutoShape 30"/>
            <p:cNvSpPr>
              <a:spLocks noChangeArrowheads="1"/>
            </p:cNvSpPr>
            <p:nvPr/>
          </p:nvSpPr>
          <p:spPr bwMode="auto">
            <a:xfrm flipV="1">
              <a:off x="4540" y="3578"/>
              <a:ext cx="0"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81" name="AutoShape 31"/>
            <p:cNvSpPr>
              <a:spLocks noChangeArrowheads="1"/>
            </p:cNvSpPr>
            <p:nvPr/>
          </p:nvSpPr>
          <p:spPr bwMode="auto">
            <a:xfrm flipV="1">
              <a:off x="4546" y="3582"/>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82" name="AutoShape 32"/>
            <p:cNvSpPr>
              <a:spLocks noChangeArrowheads="1"/>
            </p:cNvSpPr>
            <p:nvPr/>
          </p:nvSpPr>
          <p:spPr bwMode="auto">
            <a:xfrm flipV="1">
              <a:off x="4551" y="3583"/>
              <a:ext cx="2"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83" name="AutoShape 33"/>
            <p:cNvSpPr>
              <a:spLocks noChangeArrowheads="1"/>
            </p:cNvSpPr>
            <p:nvPr/>
          </p:nvSpPr>
          <p:spPr bwMode="auto">
            <a:xfrm flipV="1">
              <a:off x="4557" y="3585"/>
              <a:ext cx="2"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84" name="AutoShape 34"/>
            <p:cNvSpPr>
              <a:spLocks noChangeArrowheads="1"/>
            </p:cNvSpPr>
            <p:nvPr/>
          </p:nvSpPr>
          <p:spPr bwMode="auto">
            <a:xfrm flipV="1">
              <a:off x="4564" y="3588"/>
              <a:ext cx="3"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85" name="AutoShape 35"/>
            <p:cNvSpPr>
              <a:spLocks noChangeArrowheads="1"/>
            </p:cNvSpPr>
            <p:nvPr/>
          </p:nvSpPr>
          <p:spPr bwMode="auto">
            <a:xfrm flipV="1">
              <a:off x="4568" y="3590"/>
              <a:ext cx="2"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86" name="AutoShape 36"/>
            <p:cNvSpPr>
              <a:spLocks noChangeArrowheads="1"/>
            </p:cNvSpPr>
            <p:nvPr/>
          </p:nvSpPr>
          <p:spPr bwMode="auto">
            <a:xfrm flipV="1">
              <a:off x="4575" y="3591"/>
              <a:ext cx="1"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87" name="AutoShape 37"/>
            <p:cNvSpPr>
              <a:spLocks noChangeArrowheads="1"/>
            </p:cNvSpPr>
            <p:nvPr/>
          </p:nvSpPr>
          <p:spPr bwMode="auto">
            <a:xfrm flipV="1">
              <a:off x="4581" y="3595"/>
              <a:ext cx="2" cy="94"/>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88" name="AutoShape 38"/>
            <p:cNvSpPr>
              <a:spLocks noChangeArrowheads="1"/>
            </p:cNvSpPr>
            <p:nvPr/>
          </p:nvSpPr>
          <p:spPr bwMode="auto">
            <a:xfrm flipV="1">
              <a:off x="4586" y="3597"/>
              <a:ext cx="1" cy="9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89" name="AutoShape 39"/>
            <p:cNvSpPr>
              <a:spLocks noChangeArrowheads="1"/>
            </p:cNvSpPr>
            <p:nvPr/>
          </p:nvSpPr>
          <p:spPr bwMode="auto">
            <a:xfrm flipV="1">
              <a:off x="4590" y="3599"/>
              <a:ext cx="2"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90" name="AutoShape 40"/>
            <p:cNvSpPr>
              <a:spLocks noChangeArrowheads="1"/>
            </p:cNvSpPr>
            <p:nvPr/>
          </p:nvSpPr>
          <p:spPr bwMode="auto">
            <a:xfrm flipV="1">
              <a:off x="4595" y="3599"/>
              <a:ext cx="1" cy="9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91" name="AutoShape 41"/>
            <p:cNvSpPr>
              <a:spLocks noChangeArrowheads="1"/>
            </p:cNvSpPr>
            <p:nvPr/>
          </p:nvSpPr>
          <p:spPr bwMode="auto">
            <a:xfrm flipV="1">
              <a:off x="4601" y="3600"/>
              <a:ext cx="1" cy="9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92" name="AutoShape 42"/>
            <p:cNvSpPr>
              <a:spLocks noChangeArrowheads="1"/>
            </p:cNvSpPr>
            <p:nvPr/>
          </p:nvSpPr>
          <p:spPr bwMode="auto">
            <a:xfrm flipV="1">
              <a:off x="4606" y="3606"/>
              <a:ext cx="2" cy="93"/>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93" name="AutoShape 43"/>
            <p:cNvSpPr>
              <a:spLocks noChangeArrowheads="1"/>
            </p:cNvSpPr>
            <p:nvPr/>
          </p:nvSpPr>
          <p:spPr bwMode="auto">
            <a:xfrm flipV="1">
              <a:off x="4612" y="3608"/>
              <a:ext cx="2" cy="9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94" name="AutoShape 44"/>
            <p:cNvSpPr>
              <a:spLocks noChangeArrowheads="1"/>
            </p:cNvSpPr>
            <p:nvPr/>
          </p:nvSpPr>
          <p:spPr bwMode="auto">
            <a:xfrm flipV="1">
              <a:off x="4618" y="3612"/>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95" name="AutoShape 45"/>
            <p:cNvSpPr>
              <a:spLocks noChangeArrowheads="1"/>
            </p:cNvSpPr>
            <p:nvPr/>
          </p:nvSpPr>
          <p:spPr bwMode="auto">
            <a:xfrm flipV="1">
              <a:off x="4403" y="3616"/>
              <a:ext cx="1"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96" name="AutoShape 46"/>
            <p:cNvSpPr>
              <a:spLocks noChangeArrowheads="1"/>
            </p:cNvSpPr>
            <p:nvPr/>
          </p:nvSpPr>
          <p:spPr bwMode="auto">
            <a:xfrm flipV="1">
              <a:off x="4396" y="3616"/>
              <a:ext cx="2"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97" name="AutoShape 47"/>
            <p:cNvSpPr>
              <a:spLocks noChangeArrowheads="1"/>
            </p:cNvSpPr>
            <p:nvPr/>
          </p:nvSpPr>
          <p:spPr bwMode="auto">
            <a:xfrm flipV="1">
              <a:off x="4389" y="3622"/>
              <a:ext cx="1"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98" name="AutoShape 48"/>
            <p:cNvSpPr>
              <a:spLocks noChangeArrowheads="1"/>
            </p:cNvSpPr>
            <p:nvPr/>
          </p:nvSpPr>
          <p:spPr bwMode="auto">
            <a:xfrm flipV="1">
              <a:off x="4403" y="3616"/>
              <a:ext cx="1"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499" name="AutoShape 49"/>
            <p:cNvSpPr>
              <a:spLocks noChangeArrowheads="1"/>
            </p:cNvSpPr>
            <p:nvPr/>
          </p:nvSpPr>
          <p:spPr bwMode="auto">
            <a:xfrm flipV="1">
              <a:off x="4384" y="3622"/>
              <a:ext cx="2"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00" name="AutoShape 50"/>
            <p:cNvSpPr>
              <a:spLocks noChangeArrowheads="1"/>
            </p:cNvSpPr>
            <p:nvPr/>
          </p:nvSpPr>
          <p:spPr bwMode="auto">
            <a:xfrm flipV="1">
              <a:off x="4380" y="3622"/>
              <a:ext cx="1"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01" name="AutoShape 51"/>
            <p:cNvSpPr>
              <a:spLocks noChangeArrowheads="1"/>
            </p:cNvSpPr>
            <p:nvPr/>
          </p:nvSpPr>
          <p:spPr bwMode="auto">
            <a:xfrm flipV="1">
              <a:off x="4373" y="3622"/>
              <a:ext cx="2" cy="7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02" name="AutoShape 52"/>
            <p:cNvSpPr>
              <a:spLocks noChangeArrowheads="1"/>
            </p:cNvSpPr>
            <p:nvPr/>
          </p:nvSpPr>
          <p:spPr bwMode="auto">
            <a:xfrm flipV="1">
              <a:off x="4369" y="3631"/>
              <a:ext cx="0" cy="6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03" name="Freeform 53"/>
            <p:cNvSpPr>
              <a:spLocks/>
            </p:cNvSpPr>
            <p:nvPr/>
          </p:nvSpPr>
          <p:spPr bwMode="auto">
            <a:xfrm>
              <a:off x="4523" y="3612"/>
              <a:ext cx="87" cy="75"/>
            </a:xfrm>
            <a:custGeom>
              <a:avLst/>
              <a:gdLst>
                <a:gd name="T0" fmla="*/ 66 w 87"/>
                <a:gd name="T1" fmla="*/ 25 h 75"/>
                <a:gd name="T2" fmla="*/ 70 w 87"/>
                <a:gd name="T3" fmla="*/ 24 h 75"/>
                <a:gd name="T4" fmla="*/ 76 w 87"/>
                <a:gd name="T5" fmla="*/ 23 h 75"/>
                <a:gd name="T6" fmla="*/ 78 w 87"/>
                <a:gd name="T7" fmla="*/ 21 h 75"/>
                <a:gd name="T8" fmla="*/ 82 w 87"/>
                <a:gd name="T9" fmla="*/ 19 h 75"/>
                <a:gd name="T10" fmla="*/ 84 w 87"/>
                <a:gd name="T11" fmla="*/ 17 h 75"/>
                <a:gd name="T12" fmla="*/ 85 w 87"/>
                <a:gd name="T13" fmla="*/ 14 h 75"/>
                <a:gd name="T14" fmla="*/ 81 w 87"/>
                <a:gd name="T15" fmla="*/ 9 h 75"/>
                <a:gd name="T16" fmla="*/ 76 w 87"/>
                <a:gd name="T17" fmla="*/ 6 h 75"/>
                <a:gd name="T18" fmla="*/ 70 w 87"/>
                <a:gd name="T19" fmla="*/ 2 h 75"/>
                <a:gd name="T20" fmla="*/ 64 w 87"/>
                <a:gd name="T21" fmla="*/ 2 h 75"/>
                <a:gd name="T22" fmla="*/ 56 w 87"/>
                <a:gd name="T23" fmla="*/ 1 h 75"/>
                <a:gd name="T24" fmla="*/ 53 w 87"/>
                <a:gd name="T25" fmla="*/ 0 h 75"/>
                <a:gd name="T26" fmla="*/ 45 w 87"/>
                <a:gd name="T27" fmla="*/ 1 h 75"/>
                <a:gd name="T28" fmla="*/ 38 w 87"/>
                <a:gd name="T29" fmla="*/ 2 h 75"/>
                <a:gd name="T30" fmla="*/ 33 w 87"/>
                <a:gd name="T31" fmla="*/ 2 h 75"/>
                <a:gd name="T32" fmla="*/ 28 w 87"/>
                <a:gd name="T33" fmla="*/ 4 h 75"/>
                <a:gd name="T34" fmla="*/ 22 w 87"/>
                <a:gd name="T35" fmla="*/ 6 h 75"/>
                <a:gd name="T36" fmla="*/ 16 w 87"/>
                <a:gd name="T37" fmla="*/ 6 h 75"/>
                <a:gd name="T38" fmla="*/ 11 w 87"/>
                <a:gd name="T39" fmla="*/ 7 h 75"/>
                <a:gd name="T40" fmla="*/ 8 w 87"/>
                <a:gd name="T41" fmla="*/ 7 h 75"/>
                <a:gd name="T42" fmla="*/ 5 w 87"/>
                <a:gd name="T43" fmla="*/ 7 h 75"/>
                <a:gd name="T44" fmla="*/ 5 w 87"/>
                <a:gd name="T45" fmla="*/ 9 h 75"/>
                <a:gd name="T46" fmla="*/ 5 w 87"/>
                <a:gd name="T47" fmla="*/ 13 h 75"/>
                <a:gd name="T48" fmla="*/ 9 w 87"/>
                <a:gd name="T49" fmla="*/ 16 h 75"/>
                <a:gd name="T50" fmla="*/ 12 w 87"/>
                <a:gd name="T51" fmla="*/ 19 h 75"/>
                <a:gd name="T52" fmla="*/ 16 w 87"/>
                <a:gd name="T53" fmla="*/ 23 h 75"/>
                <a:gd name="T54" fmla="*/ 20 w 87"/>
                <a:gd name="T55" fmla="*/ 27 h 75"/>
                <a:gd name="T56" fmla="*/ 24 w 87"/>
                <a:gd name="T57" fmla="*/ 29 h 75"/>
                <a:gd name="T58" fmla="*/ 19 w 87"/>
                <a:gd name="T59" fmla="*/ 32 h 75"/>
                <a:gd name="T60" fmla="*/ 16 w 87"/>
                <a:gd name="T61" fmla="*/ 32 h 75"/>
                <a:gd name="T62" fmla="*/ 12 w 87"/>
                <a:gd name="T63" fmla="*/ 32 h 75"/>
                <a:gd name="T64" fmla="*/ 9 w 87"/>
                <a:gd name="T65" fmla="*/ 30 h 75"/>
                <a:gd name="T66" fmla="*/ 5 w 87"/>
                <a:gd name="T67" fmla="*/ 28 h 75"/>
                <a:gd name="T68" fmla="*/ 3 w 87"/>
                <a:gd name="T69" fmla="*/ 26 h 75"/>
                <a:gd name="T70" fmla="*/ 1 w 87"/>
                <a:gd name="T71" fmla="*/ 26 h 75"/>
                <a:gd name="T72" fmla="*/ 1 w 87"/>
                <a:gd name="T73" fmla="*/ 28 h 75"/>
                <a:gd name="T74" fmla="*/ 0 w 87"/>
                <a:gd name="T75" fmla="*/ 32 h 75"/>
                <a:gd name="T76" fmla="*/ 0 w 87"/>
                <a:gd name="T77" fmla="*/ 36 h 75"/>
                <a:gd name="T78" fmla="*/ 6 w 87"/>
                <a:gd name="T79" fmla="*/ 41 h 75"/>
                <a:gd name="T80" fmla="*/ 14 w 87"/>
                <a:gd name="T81" fmla="*/ 46 h 75"/>
                <a:gd name="T82" fmla="*/ 16 w 87"/>
                <a:gd name="T83" fmla="*/ 53 h 75"/>
                <a:gd name="T84" fmla="*/ 12 w 87"/>
                <a:gd name="T85" fmla="*/ 57 h 75"/>
                <a:gd name="T86" fmla="*/ 5 w 87"/>
                <a:gd name="T87" fmla="*/ 59 h 75"/>
                <a:gd name="T88" fmla="*/ 4 w 87"/>
                <a:gd name="T89" fmla="*/ 61 h 75"/>
                <a:gd name="T90" fmla="*/ 15 w 87"/>
                <a:gd name="T91" fmla="*/ 71 h 75"/>
                <a:gd name="T92" fmla="*/ 35 w 87"/>
                <a:gd name="T93" fmla="*/ 74 h 75"/>
                <a:gd name="T94" fmla="*/ 54 w 87"/>
                <a:gd name="T95" fmla="*/ 72 h 75"/>
                <a:gd name="T96" fmla="*/ 60 w 87"/>
                <a:gd name="T97" fmla="*/ 68 h 75"/>
                <a:gd name="T98" fmla="*/ 62 w 87"/>
                <a:gd name="T99" fmla="*/ 65 h 75"/>
                <a:gd name="T100" fmla="*/ 63 w 87"/>
                <a:gd name="T101" fmla="*/ 59 h 75"/>
                <a:gd name="T102" fmla="*/ 60 w 87"/>
                <a:gd name="T103" fmla="*/ 56 h 75"/>
                <a:gd name="T104" fmla="*/ 55 w 87"/>
                <a:gd name="T105" fmla="*/ 51 h 75"/>
                <a:gd name="T106" fmla="*/ 48 w 87"/>
                <a:gd name="T107" fmla="*/ 47 h 75"/>
                <a:gd name="T108" fmla="*/ 49 w 87"/>
                <a:gd name="T109" fmla="*/ 43 h 75"/>
                <a:gd name="T110" fmla="*/ 56 w 87"/>
                <a:gd name="T111" fmla="*/ 42 h 75"/>
                <a:gd name="T112" fmla="*/ 66 w 87"/>
                <a:gd name="T113" fmla="*/ 41 h 75"/>
                <a:gd name="T114" fmla="*/ 69 w 87"/>
                <a:gd name="T115" fmla="*/ 38 h 75"/>
                <a:gd name="T116" fmla="*/ 67 w 87"/>
                <a:gd name="T117" fmla="*/ 35 h 75"/>
                <a:gd name="T118" fmla="*/ 64 w 87"/>
                <a:gd name="T119" fmla="*/ 31 h 75"/>
                <a:gd name="T120" fmla="*/ 64 w 87"/>
                <a:gd name="T121" fmla="*/ 26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
                <a:gd name="T184" fmla="*/ 0 h 75"/>
                <a:gd name="T185" fmla="*/ 87 w 87"/>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 h="75">
                  <a:moveTo>
                    <a:pt x="64" y="26"/>
                  </a:moveTo>
                  <a:lnTo>
                    <a:pt x="64" y="26"/>
                  </a:lnTo>
                  <a:lnTo>
                    <a:pt x="66" y="25"/>
                  </a:lnTo>
                  <a:lnTo>
                    <a:pt x="68" y="25"/>
                  </a:lnTo>
                  <a:lnTo>
                    <a:pt x="70" y="24"/>
                  </a:lnTo>
                  <a:lnTo>
                    <a:pt x="72" y="24"/>
                  </a:lnTo>
                  <a:lnTo>
                    <a:pt x="74" y="23"/>
                  </a:lnTo>
                  <a:lnTo>
                    <a:pt x="76" y="23"/>
                  </a:lnTo>
                  <a:lnTo>
                    <a:pt x="78" y="21"/>
                  </a:lnTo>
                  <a:lnTo>
                    <a:pt x="80" y="21"/>
                  </a:lnTo>
                  <a:lnTo>
                    <a:pt x="82" y="19"/>
                  </a:lnTo>
                  <a:lnTo>
                    <a:pt x="84" y="17"/>
                  </a:lnTo>
                  <a:lnTo>
                    <a:pt x="85" y="17"/>
                  </a:lnTo>
                  <a:lnTo>
                    <a:pt x="86" y="15"/>
                  </a:lnTo>
                  <a:lnTo>
                    <a:pt x="85" y="15"/>
                  </a:lnTo>
                  <a:lnTo>
                    <a:pt x="85" y="14"/>
                  </a:lnTo>
                  <a:lnTo>
                    <a:pt x="84" y="14"/>
                  </a:lnTo>
                  <a:lnTo>
                    <a:pt x="84" y="12"/>
                  </a:lnTo>
                  <a:lnTo>
                    <a:pt x="82" y="12"/>
                  </a:lnTo>
                  <a:lnTo>
                    <a:pt x="82" y="9"/>
                  </a:lnTo>
                  <a:lnTo>
                    <a:pt x="81" y="9"/>
                  </a:lnTo>
                  <a:lnTo>
                    <a:pt x="81" y="8"/>
                  </a:lnTo>
                  <a:lnTo>
                    <a:pt x="79" y="8"/>
                  </a:lnTo>
                  <a:lnTo>
                    <a:pt x="78" y="8"/>
                  </a:lnTo>
                  <a:lnTo>
                    <a:pt x="76" y="8"/>
                  </a:lnTo>
                  <a:lnTo>
                    <a:pt x="76" y="6"/>
                  </a:lnTo>
                  <a:lnTo>
                    <a:pt x="74" y="6"/>
                  </a:lnTo>
                  <a:lnTo>
                    <a:pt x="74" y="4"/>
                  </a:lnTo>
                  <a:lnTo>
                    <a:pt x="72" y="4"/>
                  </a:lnTo>
                  <a:lnTo>
                    <a:pt x="72" y="2"/>
                  </a:lnTo>
                  <a:lnTo>
                    <a:pt x="70" y="2"/>
                  </a:lnTo>
                  <a:lnTo>
                    <a:pt x="69" y="2"/>
                  </a:lnTo>
                  <a:lnTo>
                    <a:pt x="67" y="2"/>
                  </a:lnTo>
                  <a:lnTo>
                    <a:pt x="66" y="2"/>
                  </a:lnTo>
                  <a:lnTo>
                    <a:pt x="64" y="2"/>
                  </a:lnTo>
                  <a:lnTo>
                    <a:pt x="62" y="2"/>
                  </a:lnTo>
                  <a:lnTo>
                    <a:pt x="62" y="1"/>
                  </a:lnTo>
                  <a:lnTo>
                    <a:pt x="60" y="1"/>
                  </a:lnTo>
                  <a:lnTo>
                    <a:pt x="58" y="1"/>
                  </a:lnTo>
                  <a:lnTo>
                    <a:pt x="56" y="1"/>
                  </a:lnTo>
                  <a:lnTo>
                    <a:pt x="54" y="1"/>
                  </a:lnTo>
                  <a:lnTo>
                    <a:pt x="53" y="1"/>
                  </a:lnTo>
                  <a:lnTo>
                    <a:pt x="53" y="0"/>
                  </a:lnTo>
                  <a:lnTo>
                    <a:pt x="51" y="1"/>
                  </a:lnTo>
                  <a:lnTo>
                    <a:pt x="49" y="1"/>
                  </a:lnTo>
                  <a:lnTo>
                    <a:pt x="47" y="1"/>
                  </a:lnTo>
                  <a:lnTo>
                    <a:pt x="45" y="1"/>
                  </a:lnTo>
                  <a:lnTo>
                    <a:pt x="44" y="1"/>
                  </a:lnTo>
                  <a:lnTo>
                    <a:pt x="42" y="1"/>
                  </a:lnTo>
                  <a:lnTo>
                    <a:pt x="40" y="2"/>
                  </a:lnTo>
                  <a:lnTo>
                    <a:pt x="38" y="2"/>
                  </a:lnTo>
                  <a:lnTo>
                    <a:pt x="36" y="2"/>
                  </a:lnTo>
                  <a:lnTo>
                    <a:pt x="34" y="2"/>
                  </a:lnTo>
                  <a:lnTo>
                    <a:pt x="33" y="2"/>
                  </a:lnTo>
                  <a:lnTo>
                    <a:pt x="31" y="4"/>
                  </a:lnTo>
                  <a:lnTo>
                    <a:pt x="30" y="4"/>
                  </a:lnTo>
                  <a:lnTo>
                    <a:pt x="28" y="4"/>
                  </a:lnTo>
                  <a:lnTo>
                    <a:pt x="26" y="4"/>
                  </a:lnTo>
                  <a:lnTo>
                    <a:pt x="25" y="4"/>
                  </a:lnTo>
                  <a:lnTo>
                    <a:pt x="23" y="4"/>
                  </a:lnTo>
                  <a:lnTo>
                    <a:pt x="22" y="6"/>
                  </a:lnTo>
                  <a:lnTo>
                    <a:pt x="20" y="6"/>
                  </a:lnTo>
                  <a:lnTo>
                    <a:pt x="18" y="6"/>
                  </a:lnTo>
                  <a:lnTo>
                    <a:pt x="16" y="6"/>
                  </a:lnTo>
                  <a:lnTo>
                    <a:pt x="15" y="6"/>
                  </a:lnTo>
                  <a:lnTo>
                    <a:pt x="12" y="7"/>
                  </a:lnTo>
                  <a:lnTo>
                    <a:pt x="11" y="7"/>
                  </a:lnTo>
                  <a:lnTo>
                    <a:pt x="9" y="7"/>
                  </a:lnTo>
                  <a:lnTo>
                    <a:pt x="8" y="7"/>
                  </a:lnTo>
                  <a:lnTo>
                    <a:pt x="7" y="7"/>
                  </a:lnTo>
                  <a:lnTo>
                    <a:pt x="6" y="7"/>
                  </a:lnTo>
                  <a:lnTo>
                    <a:pt x="5" y="7"/>
                  </a:lnTo>
                  <a:lnTo>
                    <a:pt x="5" y="9"/>
                  </a:lnTo>
                  <a:lnTo>
                    <a:pt x="5" y="11"/>
                  </a:lnTo>
                  <a:lnTo>
                    <a:pt x="5" y="13"/>
                  </a:lnTo>
                  <a:lnTo>
                    <a:pt x="7" y="13"/>
                  </a:lnTo>
                  <a:lnTo>
                    <a:pt x="7" y="15"/>
                  </a:lnTo>
                  <a:lnTo>
                    <a:pt x="7" y="16"/>
                  </a:lnTo>
                  <a:lnTo>
                    <a:pt x="9" y="16"/>
                  </a:lnTo>
                  <a:lnTo>
                    <a:pt x="9" y="17"/>
                  </a:lnTo>
                  <a:lnTo>
                    <a:pt x="10" y="17"/>
                  </a:lnTo>
                  <a:lnTo>
                    <a:pt x="12" y="17"/>
                  </a:lnTo>
                  <a:lnTo>
                    <a:pt x="12" y="19"/>
                  </a:lnTo>
                  <a:lnTo>
                    <a:pt x="12" y="21"/>
                  </a:lnTo>
                  <a:lnTo>
                    <a:pt x="15" y="21"/>
                  </a:lnTo>
                  <a:lnTo>
                    <a:pt x="15" y="23"/>
                  </a:lnTo>
                  <a:lnTo>
                    <a:pt x="16" y="23"/>
                  </a:lnTo>
                  <a:lnTo>
                    <a:pt x="17" y="23"/>
                  </a:lnTo>
                  <a:lnTo>
                    <a:pt x="19" y="23"/>
                  </a:lnTo>
                  <a:lnTo>
                    <a:pt x="19" y="25"/>
                  </a:lnTo>
                  <a:lnTo>
                    <a:pt x="20" y="25"/>
                  </a:lnTo>
                  <a:lnTo>
                    <a:pt x="20" y="27"/>
                  </a:lnTo>
                  <a:lnTo>
                    <a:pt x="22" y="27"/>
                  </a:lnTo>
                  <a:lnTo>
                    <a:pt x="22" y="29"/>
                  </a:lnTo>
                  <a:lnTo>
                    <a:pt x="23" y="29"/>
                  </a:lnTo>
                  <a:lnTo>
                    <a:pt x="24" y="29"/>
                  </a:lnTo>
                  <a:lnTo>
                    <a:pt x="22" y="31"/>
                  </a:lnTo>
                  <a:lnTo>
                    <a:pt x="19" y="32"/>
                  </a:lnTo>
                  <a:lnTo>
                    <a:pt x="18" y="32"/>
                  </a:lnTo>
                  <a:lnTo>
                    <a:pt x="16" y="32"/>
                  </a:lnTo>
                  <a:lnTo>
                    <a:pt x="15" y="32"/>
                  </a:lnTo>
                  <a:lnTo>
                    <a:pt x="12" y="32"/>
                  </a:lnTo>
                  <a:lnTo>
                    <a:pt x="12" y="30"/>
                  </a:lnTo>
                  <a:lnTo>
                    <a:pt x="10" y="30"/>
                  </a:lnTo>
                  <a:lnTo>
                    <a:pt x="9" y="30"/>
                  </a:lnTo>
                  <a:lnTo>
                    <a:pt x="7" y="30"/>
                  </a:lnTo>
                  <a:lnTo>
                    <a:pt x="7" y="28"/>
                  </a:lnTo>
                  <a:lnTo>
                    <a:pt x="5" y="28"/>
                  </a:lnTo>
                  <a:lnTo>
                    <a:pt x="5" y="26"/>
                  </a:lnTo>
                  <a:lnTo>
                    <a:pt x="3" y="26"/>
                  </a:lnTo>
                  <a:lnTo>
                    <a:pt x="3" y="25"/>
                  </a:lnTo>
                  <a:lnTo>
                    <a:pt x="1" y="26"/>
                  </a:lnTo>
                  <a:lnTo>
                    <a:pt x="1" y="28"/>
                  </a:lnTo>
                  <a:lnTo>
                    <a:pt x="0" y="30"/>
                  </a:lnTo>
                  <a:lnTo>
                    <a:pt x="0" y="32"/>
                  </a:lnTo>
                  <a:lnTo>
                    <a:pt x="0" y="34"/>
                  </a:lnTo>
                  <a:lnTo>
                    <a:pt x="0" y="36"/>
                  </a:lnTo>
                  <a:lnTo>
                    <a:pt x="0" y="37"/>
                  </a:lnTo>
                  <a:lnTo>
                    <a:pt x="1" y="37"/>
                  </a:lnTo>
                  <a:lnTo>
                    <a:pt x="2" y="39"/>
                  </a:lnTo>
                  <a:lnTo>
                    <a:pt x="4" y="39"/>
                  </a:lnTo>
                  <a:lnTo>
                    <a:pt x="6" y="41"/>
                  </a:lnTo>
                  <a:lnTo>
                    <a:pt x="8" y="41"/>
                  </a:lnTo>
                  <a:lnTo>
                    <a:pt x="8" y="43"/>
                  </a:lnTo>
                  <a:lnTo>
                    <a:pt x="10" y="45"/>
                  </a:lnTo>
                  <a:lnTo>
                    <a:pt x="12" y="46"/>
                  </a:lnTo>
                  <a:lnTo>
                    <a:pt x="14" y="46"/>
                  </a:lnTo>
                  <a:lnTo>
                    <a:pt x="14" y="48"/>
                  </a:lnTo>
                  <a:lnTo>
                    <a:pt x="16" y="49"/>
                  </a:lnTo>
                  <a:lnTo>
                    <a:pt x="16" y="51"/>
                  </a:lnTo>
                  <a:lnTo>
                    <a:pt x="17" y="51"/>
                  </a:lnTo>
                  <a:lnTo>
                    <a:pt x="16" y="53"/>
                  </a:lnTo>
                  <a:lnTo>
                    <a:pt x="15" y="55"/>
                  </a:lnTo>
                  <a:lnTo>
                    <a:pt x="12" y="57"/>
                  </a:lnTo>
                  <a:lnTo>
                    <a:pt x="10" y="58"/>
                  </a:lnTo>
                  <a:lnTo>
                    <a:pt x="8" y="59"/>
                  </a:lnTo>
                  <a:lnTo>
                    <a:pt x="7" y="59"/>
                  </a:lnTo>
                  <a:lnTo>
                    <a:pt x="5" y="59"/>
                  </a:lnTo>
                  <a:lnTo>
                    <a:pt x="4" y="61"/>
                  </a:lnTo>
                  <a:lnTo>
                    <a:pt x="4" y="63"/>
                  </a:lnTo>
                  <a:lnTo>
                    <a:pt x="6" y="65"/>
                  </a:lnTo>
                  <a:lnTo>
                    <a:pt x="8" y="67"/>
                  </a:lnTo>
                  <a:lnTo>
                    <a:pt x="11" y="69"/>
                  </a:lnTo>
                  <a:lnTo>
                    <a:pt x="15" y="71"/>
                  </a:lnTo>
                  <a:lnTo>
                    <a:pt x="18" y="72"/>
                  </a:lnTo>
                  <a:lnTo>
                    <a:pt x="22" y="73"/>
                  </a:lnTo>
                  <a:lnTo>
                    <a:pt x="27" y="73"/>
                  </a:lnTo>
                  <a:lnTo>
                    <a:pt x="31" y="74"/>
                  </a:lnTo>
                  <a:lnTo>
                    <a:pt x="35" y="74"/>
                  </a:lnTo>
                  <a:lnTo>
                    <a:pt x="39" y="74"/>
                  </a:lnTo>
                  <a:lnTo>
                    <a:pt x="44" y="74"/>
                  </a:lnTo>
                  <a:lnTo>
                    <a:pt x="47" y="74"/>
                  </a:lnTo>
                  <a:lnTo>
                    <a:pt x="51" y="72"/>
                  </a:lnTo>
                  <a:lnTo>
                    <a:pt x="54" y="72"/>
                  </a:lnTo>
                  <a:lnTo>
                    <a:pt x="58" y="70"/>
                  </a:lnTo>
                  <a:lnTo>
                    <a:pt x="60" y="68"/>
                  </a:lnTo>
                  <a:lnTo>
                    <a:pt x="60" y="67"/>
                  </a:lnTo>
                  <a:lnTo>
                    <a:pt x="62" y="65"/>
                  </a:lnTo>
                  <a:lnTo>
                    <a:pt x="62" y="63"/>
                  </a:lnTo>
                  <a:lnTo>
                    <a:pt x="63" y="61"/>
                  </a:lnTo>
                  <a:lnTo>
                    <a:pt x="63" y="59"/>
                  </a:lnTo>
                  <a:lnTo>
                    <a:pt x="64" y="58"/>
                  </a:lnTo>
                  <a:lnTo>
                    <a:pt x="62" y="58"/>
                  </a:lnTo>
                  <a:lnTo>
                    <a:pt x="62" y="56"/>
                  </a:lnTo>
                  <a:lnTo>
                    <a:pt x="60" y="56"/>
                  </a:lnTo>
                  <a:lnTo>
                    <a:pt x="60" y="54"/>
                  </a:lnTo>
                  <a:lnTo>
                    <a:pt x="58" y="54"/>
                  </a:lnTo>
                  <a:lnTo>
                    <a:pt x="57" y="52"/>
                  </a:lnTo>
                  <a:lnTo>
                    <a:pt x="55" y="52"/>
                  </a:lnTo>
                  <a:lnTo>
                    <a:pt x="55" y="51"/>
                  </a:lnTo>
                  <a:lnTo>
                    <a:pt x="53" y="51"/>
                  </a:lnTo>
                  <a:lnTo>
                    <a:pt x="52" y="49"/>
                  </a:lnTo>
                  <a:lnTo>
                    <a:pt x="50" y="49"/>
                  </a:lnTo>
                  <a:lnTo>
                    <a:pt x="50" y="47"/>
                  </a:lnTo>
                  <a:lnTo>
                    <a:pt x="48" y="47"/>
                  </a:lnTo>
                  <a:lnTo>
                    <a:pt x="48" y="45"/>
                  </a:lnTo>
                  <a:lnTo>
                    <a:pt x="49" y="43"/>
                  </a:lnTo>
                  <a:lnTo>
                    <a:pt x="51" y="42"/>
                  </a:lnTo>
                  <a:lnTo>
                    <a:pt x="53" y="42"/>
                  </a:lnTo>
                  <a:lnTo>
                    <a:pt x="54" y="42"/>
                  </a:lnTo>
                  <a:lnTo>
                    <a:pt x="56" y="42"/>
                  </a:lnTo>
                  <a:lnTo>
                    <a:pt x="58" y="41"/>
                  </a:lnTo>
                  <a:lnTo>
                    <a:pt x="60" y="41"/>
                  </a:lnTo>
                  <a:lnTo>
                    <a:pt x="61" y="41"/>
                  </a:lnTo>
                  <a:lnTo>
                    <a:pt x="63" y="41"/>
                  </a:lnTo>
                  <a:lnTo>
                    <a:pt x="66" y="41"/>
                  </a:lnTo>
                  <a:lnTo>
                    <a:pt x="67" y="40"/>
                  </a:lnTo>
                  <a:lnTo>
                    <a:pt x="68" y="40"/>
                  </a:lnTo>
                  <a:lnTo>
                    <a:pt x="70" y="38"/>
                  </a:lnTo>
                  <a:lnTo>
                    <a:pt x="69" y="38"/>
                  </a:lnTo>
                  <a:lnTo>
                    <a:pt x="69" y="36"/>
                  </a:lnTo>
                  <a:lnTo>
                    <a:pt x="67" y="36"/>
                  </a:lnTo>
                  <a:lnTo>
                    <a:pt x="67" y="35"/>
                  </a:lnTo>
                  <a:lnTo>
                    <a:pt x="67" y="33"/>
                  </a:lnTo>
                  <a:lnTo>
                    <a:pt x="65" y="33"/>
                  </a:lnTo>
                  <a:lnTo>
                    <a:pt x="65" y="31"/>
                  </a:lnTo>
                  <a:lnTo>
                    <a:pt x="64" y="31"/>
                  </a:lnTo>
                  <a:lnTo>
                    <a:pt x="64" y="30"/>
                  </a:lnTo>
                  <a:lnTo>
                    <a:pt x="63" y="30"/>
                  </a:lnTo>
                  <a:lnTo>
                    <a:pt x="63" y="28"/>
                  </a:lnTo>
                  <a:lnTo>
                    <a:pt x="64" y="26"/>
                  </a:lnTo>
                </a:path>
              </a:pathLst>
            </a:custGeom>
            <a:solidFill>
              <a:srgbClr val="37605E"/>
            </a:solidFill>
            <a:ln w="9525">
              <a:noFill/>
              <a:round/>
              <a:headEnd/>
              <a:tailEnd/>
            </a:ln>
          </p:spPr>
          <p:txBody>
            <a:bodyPr/>
            <a:lstStyle/>
            <a:p>
              <a:pPr>
                <a:defRPr/>
              </a:pPr>
              <a:endParaRPr lang="en-US" dirty="0"/>
            </a:p>
          </p:txBody>
        </p:sp>
        <p:sp>
          <p:nvSpPr>
            <p:cNvPr id="504" name="AutoShape 54"/>
            <p:cNvSpPr>
              <a:spLocks noChangeArrowheads="1"/>
            </p:cNvSpPr>
            <p:nvPr/>
          </p:nvSpPr>
          <p:spPr bwMode="auto">
            <a:xfrm flipV="1">
              <a:off x="4471" y="3588"/>
              <a:ext cx="2" cy="9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05" name="AutoShape 55"/>
            <p:cNvSpPr>
              <a:spLocks noChangeArrowheads="1"/>
            </p:cNvSpPr>
            <p:nvPr/>
          </p:nvSpPr>
          <p:spPr bwMode="auto">
            <a:xfrm flipV="1">
              <a:off x="4467" y="3593"/>
              <a:ext cx="1" cy="8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06" name="AutoShape 56"/>
            <p:cNvSpPr>
              <a:spLocks noChangeArrowheads="1"/>
            </p:cNvSpPr>
            <p:nvPr/>
          </p:nvSpPr>
          <p:spPr bwMode="auto">
            <a:xfrm flipV="1">
              <a:off x="4461" y="3593"/>
              <a:ext cx="2" cy="86"/>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07" name="AutoShape 57"/>
            <p:cNvSpPr>
              <a:spLocks noChangeArrowheads="1"/>
            </p:cNvSpPr>
            <p:nvPr/>
          </p:nvSpPr>
          <p:spPr bwMode="auto">
            <a:xfrm flipV="1">
              <a:off x="4456" y="3593"/>
              <a:ext cx="1" cy="93"/>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08" name="AutoShape 58"/>
            <p:cNvSpPr>
              <a:spLocks noChangeArrowheads="1"/>
            </p:cNvSpPr>
            <p:nvPr/>
          </p:nvSpPr>
          <p:spPr bwMode="auto">
            <a:xfrm flipV="1">
              <a:off x="4449" y="3599"/>
              <a:ext cx="1" cy="8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09" name="AutoShape 59"/>
            <p:cNvSpPr>
              <a:spLocks noChangeArrowheads="1"/>
            </p:cNvSpPr>
            <p:nvPr/>
          </p:nvSpPr>
          <p:spPr bwMode="auto">
            <a:xfrm flipV="1">
              <a:off x="4445" y="3600"/>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10" name="AutoShape 60"/>
            <p:cNvSpPr>
              <a:spLocks noChangeArrowheads="1"/>
            </p:cNvSpPr>
            <p:nvPr/>
          </p:nvSpPr>
          <p:spPr bwMode="auto">
            <a:xfrm flipV="1">
              <a:off x="4440" y="3600"/>
              <a:ext cx="1" cy="8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11" name="AutoShape 61"/>
            <p:cNvSpPr>
              <a:spLocks noChangeArrowheads="1"/>
            </p:cNvSpPr>
            <p:nvPr/>
          </p:nvSpPr>
          <p:spPr bwMode="auto">
            <a:xfrm flipV="1">
              <a:off x="4434" y="3607"/>
              <a:ext cx="0" cy="7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12" name="AutoShape 62"/>
            <p:cNvSpPr>
              <a:spLocks noChangeArrowheads="1"/>
            </p:cNvSpPr>
            <p:nvPr/>
          </p:nvSpPr>
          <p:spPr bwMode="auto">
            <a:xfrm flipV="1">
              <a:off x="4427" y="3607"/>
              <a:ext cx="1" cy="77"/>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13" name="AutoShape 63"/>
            <p:cNvSpPr>
              <a:spLocks noChangeArrowheads="1"/>
            </p:cNvSpPr>
            <p:nvPr/>
          </p:nvSpPr>
          <p:spPr bwMode="auto">
            <a:xfrm flipV="1">
              <a:off x="4424" y="3607"/>
              <a:ext cx="1" cy="7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14" name="AutoShape 64"/>
            <p:cNvSpPr>
              <a:spLocks noChangeArrowheads="1"/>
            </p:cNvSpPr>
            <p:nvPr/>
          </p:nvSpPr>
          <p:spPr bwMode="auto">
            <a:xfrm flipV="1">
              <a:off x="4418" y="3612"/>
              <a:ext cx="2" cy="75"/>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15" name="AutoShape 65"/>
            <p:cNvSpPr>
              <a:spLocks noChangeArrowheads="1"/>
            </p:cNvSpPr>
            <p:nvPr/>
          </p:nvSpPr>
          <p:spPr bwMode="auto">
            <a:xfrm flipV="1">
              <a:off x="4411" y="3613"/>
              <a:ext cx="1" cy="74"/>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16" name="AutoShape 66"/>
            <p:cNvSpPr>
              <a:spLocks noChangeArrowheads="1"/>
            </p:cNvSpPr>
            <p:nvPr/>
          </p:nvSpPr>
          <p:spPr bwMode="auto">
            <a:xfrm flipV="1">
              <a:off x="4406" y="3616"/>
              <a:ext cx="2" cy="71"/>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17" name="AutoShape 67"/>
            <p:cNvSpPr>
              <a:spLocks noChangeArrowheads="1"/>
            </p:cNvSpPr>
            <p:nvPr/>
          </p:nvSpPr>
          <p:spPr bwMode="auto">
            <a:xfrm flipV="1">
              <a:off x="4506" y="3576"/>
              <a:ext cx="1"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18" name="AutoShape 68"/>
            <p:cNvSpPr>
              <a:spLocks noChangeArrowheads="1"/>
            </p:cNvSpPr>
            <p:nvPr/>
          </p:nvSpPr>
          <p:spPr bwMode="auto">
            <a:xfrm flipV="1">
              <a:off x="4499" y="3580"/>
              <a:ext cx="2" cy="100"/>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19" name="AutoShape 69"/>
            <p:cNvSpPr>
              <a:spLocks noChangeArrowheads="1"/>
            </p:cNvSpPr>
            <p:nvPr/>
          </p:nvSpPr>
          <p:spPr bwMode="auto">
            <a:xfrm flipV="1">
              <a:off x="4495" y="3582"/>
              <a:ext cx="0"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20" name="AutoShape 70"/>
            <p:cNvSpPr>
              <a:spLocks noChangeArrowheads="1"/>
            </p:cNvSpPr>
            <p:nvPr/>
          </p:nvSpPr>
          <p:spPr bwMode="auto">
            <a:xfrm flipV="1">
              <a:off x="4489" y="3582"/>
              <a:ext cx="0"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21" name="AutoShape 71"/>
            <p:cNvSpPr>
              <a:spLocks noChangeArrowheads="1"/>
            </p:cNvSpPr>
            <p:nvPr/>
          </p:nvSpPr>
          <p:spPr bwMode="auto">
            <a:xfrm flipV="1">
              <a:off x="4484" y="3582"/>
              <a:ext cx="2" cy="98"/>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22" name="AutoShape 72"/>
            <p:cNvSpPr>
              <a:spLocks noChangeArrowheads="1"/>
            </p:cNvSpPr>
            <p:nvPr/>
          </p:nvSpPr>
          <p:spPr bwMode="auto">
            <a:xfrm flipV="1">
              <a:off x="4479" y="3588"/>
              <a:ext cx="0" cy="99"/>
            </a:xfrm>
            <a:prstGeom prst="roundRect">
              <a:avLst>
                <a:gd name="adj" fmla="val 0"/>
              </a:avLst>
            </a:prstGeom>
            <a:solidFill>
              <a:srgbClr val="A2A2A2"/>
            </a:solidFill>
            <a:ln w="9525">
              <a:noFill/>
              <a:round/>
              <a:headEnd/>
              <a:tailEnd/>
            </a:ln>
          </p:spPr>
          <p:txBody>
            <a:bodyPr wrap="none" anchor="ctr"/>
            <a:lstStyle/>
            <a:p>
              <a:pPr>
                <a:defRPr/>
              </a:pPr>
              <a:endParaRPr lang="en-US" dirty="0"/>
            </a:p>
          </p:txBody>
        </p:sp>
        <p:sp>
          <p:nvSpPr>
            <p:cNvPr id="523" name="Freeform 73"/>
            <p:cNvSpPr>
              <a:spLocks/>
            </p:cNvSpPr>
            <p:nvPr/>
          </p:nvSpPr>
          <p:spPr bwMode="auto">
            <a:xfrm>
              <a:off x="4471" y="363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000000"/>
            </a:solidFill>
            <a:ln w="9216">
              <a:solidFill>
                <a:srgbClr val="000000"/>
              </a:solidFill>
              <a:round/>
              <a:headEnd/>
              <a:tailEnd/>
            </a:ln>
          </p:spPr>
          <p:txBody>
            <a:bodyPr/>
            <a:lstStyle/>
            <a:p>
              <a:pPr>
                <a:defRPr/>
              </a:pPr>
              <a:endParaRPr lang="en-US" dirty="0"/>
            </a:p>
          </p:txBody>
        </p:sp>
        <p:sp>
          <p:nvSpPr>
            <p:cNvPr id="524" name="AutoShape 74"/>
            <p:cNvSpPr>
              <a:spLocks noChangeArrowheads="1"/>
            </p:cNvSpPr>
            <p:nvPr/>
          </p:nvSpPr>
          <p:spPr bwMode="auto">
            <a:xfrm flipV="1">
              <a:off x="4446" y="3692"/>
              <a:ext cx="3" cy="29"/>
            </a:xfrm>
            <a:prstGeom prst="roundRect">
              <a:avLst>
                <a:gd name="adj" fmla="val 0"/>
              </a:avLst>
            </a:prstGeom>
            <a:solidFill>
              <a:srgbClr val="E1E1E1"/>
            </a:solidFill>
            <a:ln w="9216">
              <a:solidFill>
                <a:srgbClr val="E1E1E1"/>
              </a:solidFill>
              <a:round/>
              <a:headEnd/>
              <a:tailEnd/>
            </a:ln>
          </p:spPr>
          <p:txBody>
            <a:bodyPr wrap="none" anchor="ctr"/>
            <a:lstStyle/>
            <a:p>
              <a:pPr>
                <a:defRPr/>
              </a:pPr>
              <a:endParaRPr lang="en-US" dirty="0"/>
            </a:p>
          </p:txBody>
        </p:sp>
        <p:sp>
          <p:nvSpPr>
            <p:cNvPr id="525" name="AutoShape 75"/>
            <p:cNvSpPr>
              <a:spLocks noChangeArrowheads="1"/>
            </p:cNvSpPr>
            <p:nvPr/>
          </p:nvSpPr>
          <p:spPr bwMode="auto">
            <a:xfrm flipV="1">
              <a:off x="4487" y="3689"/>
              <a:ext cx="2" cy="39"/>
            </a:xfrm>
            <a:prstGeom prst="roundRect">
              <a:avLst>
                <a:gd name="adj" fmla="val 0"/>
              </a:avLst>
            </a:prstGeom>
            <a:solidFill>
              <a:srgbClr val="E1E1E1"/>
            </a:solidFill>
            <a:ln w="9216">
              <a:solidFill>
                <a:srgbClr val="E1E1E1"/>
              </a:solidFill>
              <a:round/>
              <a:headEnd/>
              <a:tailEnd/>
            </a:ln>
          </p:spPr>
          <p:txBody>
            <a:bodyPr wrap="none" anchor="ctr"/>
            <a:lstStyle/>
            <a:p>
              <a:pPr>
                <a:defRPr/>
              </a:pPr>
              <a:endParaRPr lang="en-US" dirty="0"/>
            </a:p>
          </p:txBody>
        </p:sp>
        <p:sp>
          <p:nvSpPr>
            <p:cNvPr id="526" name="Freeform 76"/>
            <p:cNvSpPr>
              <a:spLocks/>
            </p:cNvSpPr>
            <p:nvPr/>
          </p:nvSpPr>
          <p:spPr bwMode="auto">
            <a:xfrm>
              <a:off x="4513" y="3590"/>
              <a:ext cx="113" cy="52"/>
            </a:xfrm>
            <a:custGeom>
              <a:avLst/>
              <a:gdLst>
                <a:gd name="T0" fmla="*/ 0 w 113"/>
                <a:gd name="T1" fmla="*/ 0 h 52"/>
                <a:gd name="T2" fmla="*/ 0 w 113"/>
                <a:gd name="T3" fmla="*/ 17 h 52"/>
                <a:gd name="T4" fmla="*/ 112 w 113"/>
                <a:gd name="T5" fmla="*/ 51 h 52"/>
                <a:gd name="T6" fmla="*/ 112 w 113"/>
                <a:gd name="T7" fmla="*/ 41 h 52"/>
                <a:gd name="T8" fmla="*/ 0 w 113"/>
                <a:gd name="T9" fmla="*/ 0 h 52"/>
                <a:gd name="T10" fmla="*/ 0 w 113"/>
                <a:gd name="T11" fmla="*/ 0 h 52"/>
                <a:gd name="T12" fmla="*/ 0 60000 65536"/>
                <a:gd name="T13" fmla="*/ 0 60000 65536"/>
                <a:gd name="T14" fmla="*/ 0 60000 65536"/>
                <a:gd name="T15" fmla="*/ 0 60000 65536"/>
                <a:gd name="T16" fmla="*/ 0 60000 65536"/>
                <a:gd name="T17" fmla="*/ 0 60000 65536"/>
                <a:gd name="T18" fmla="*/ 0 w 113"/>
                <a:gd name="T19" fmla="*/ 0 h 52"/>
                <a:gd name="T20" fmla="*/ 113 w 113"/>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13" h="52">
                  <a:moveTo>
                    <a:pt x="0" y="0"/>
                  </a:moveTo>
                  <a:lnTo>
                    <a:pt x="0" y="17"/>
                  </a:lnTo>
                  <a:lnTo>
                    <a:pt x="112" y="51"/>
                  </a:lnTo>
                  <a:lnTo>
                    <a:pt x="112" y="41"/>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527" name="Freeform 77"/>
            <p:cNvSpPr>
              <a:spLocks/>
            </p:cNvSpPr>
            <p:nvPr/>
          </p:nvSpPr>
          <p:spPr bwMode="auto">
            <a:xfrm>
              <a:off x="4366" y="3589"/>
              <a:ext cx="148" cy="61"/>
            </a:xfrm>
            <a:custGeom>
              <a:avLst/>
              <a:gdLst>
                <a:gd name="T0" fmla="*/ 0 w 148"/>
                <a:gd name="T1" fmla="*/ 53 h 61"/>
                <a:gd name="T2" fmla="*/ 147 w 148"/>
                <a:gd name="T3" fmla="*/ 0 h 61"/>
                <a:gd name="T4" fmla="*/ 147 w 148"/>
                <a:gd name="T5" fmla="*/ 17 h 61"/>
                <a:gd name="T6" fmla="*/ 0 w 148"/>
                <a:gd name="T7" fmla="*/ 60 h 61"/>
                <a:gd name="T8" fmla="*/ 0 w 148"/>
                <a:gd name="T9" fmla="*/ 53 h 61"/>
                <a:gd name="T10" fmla="*/ 0 w 148"/>
                <a:gd name="T11" fmla="*/ 53 h 61"/>
                <a:gd name="T12" fmla="*/ 0 60000 65536"/>
                <a:gd name="T13" fmla="*/ 0 60000 65536"/>
                <a:gd name="T14" fmla="*/ 0 60000 65536"/>
                <a:gd name="T15" fmla="*/ 0 60000 65536"/>
                <a:gd name="T16" fmla="*/ 0 60000 65536"/>
                <a:gd name="T17" fmla="*/ 0 60000 65536"/>
                <a:gd name="T18" fmla="*/ 0 w 148"/>
                <a:gd name="T19" fmla="*/ 0 h 61"/>
                <a:gd name="T20" fmla="*/ 148 w 14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8" h="61">
                  <a:moveTo>
                    <a:pt x="0" y="53"/>
                  </a:moveTo>
                  <a:lnTo>
                    <a:pt x="147" y="0"/>
                  </a:lnTo>
                  <a:lnTo>
                    <a:pt x="147" y="17"/>
                  </a:lnTo>
                  <a:lnTo>
                    <a:pt x="0" y="60"/>
                  </a:lnTo>
                  <a:lnTo>
                    <a:pt x="0" y="53"/>
                  </a:lnTo>
                </a:path>
              </a:pathLst>
            </a:custGeom>
            <a:solidFill>
              <a:srgbClr val="E1E1E1"/>
            </a:solidFill>
            <a:ln w="9216">
              <a:solidFill>
                <a:srgbClr val="A2A2A2"/>
              </a:solidFill>
              <a:round/>
              <a:headEnd/>
              <a:tailEnd/>
            </a:ln>
          </p:spPr>
          <p:txBody>
            <a:bodyPr/>
            <a:lstStyle/>
            <a:p>
              <a:pPr>
                <a:defRPr/>
              </a:pPr>
              <a:endParaRPr lang="en-US" dirty="0"/>
            </a:p>
          </p:txBody>
        </p:sp>
        <p:sp>
          <p:nvSpPr>
            <p:cNvPr id="528" name="Freeform 78"/>
            <p:cNvSpPr>
              <a:spLocks/>
            </p:cNvSpPr>
            <p:nvPr/>
          </p:nvSpPr>
          <p:spPr bwMode="auto">
            <a:xfrm>
              <a:off x="4366" y="3562"/>
              <a:ext cx="149" cy="70"/>
            </a:xfrm>
            <a:custGeom>
              <a:avLst/>
              <a:gdLst>
                <a:gd name="T0" fmla="*/ 0 w 149"/>
                <a:gd name="T1" fmla="*/ 65 h 70"/>
                <a:gd name="T2" fmla="*/ 0 w 149"/>
                <a:gd name="T3" fmla="*/ 69 h 70"/>
                <a:gd name="T4" fmla="*/ 148 w 149"/>
                <a:gd name="T5" fmla="*/ 16 h 70"/>
                <a:gd name="T6" fmla="*/ 146 w 149"/>
                <a:gd name="T7" fmla="*/ 0 h 70"/>
                <a:gd name="T8" fmla="*/ 0 w 149"/>
                <a:gd name="T9" fmla="*/ 65 h 70"/>
                <a:gd name="T10" fmla="*/ 0 w 149"/>
                <a:gd name="T11" fmla="*/ 65 h 70"/>
                <a:gd name="T12" fmla="*/ 0 60000 65536"/>
                <a:gd name="T13" fmla="*/ 0 60000 65536"/>
                <a:gd name="T14" fmla="*/ 0 60000 65536"/>
                <a:gd name="T15" fmla="*/ 0 60000 65536"/>
                <a:gd name="T16" fmla="*/ 0 60000 65536"/>
                <a:gd name="T17" fmla="*/ 0 60000 65536"/>
                <a:gd name="T18" fmla="*/ 0 w 149"/>
                <a:gd name="T19" fmla="*/ 0 h 70"/>
                <a:gd name="T20" fmla="*/ 149 w 149"/>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49" h="70">
                  <a:moveTo>
                    <a:pt x="0" y="65"/>
                  </a:moveTo>
                  <a:lnTo>
                    <a:pt x="0" y="69"/>
                  </a:lnTo>
                  <a:lnTo>
                    <a:pt x="148" y="16"/>
                  </a:lnTo>
                  <a:lnTo>
                    <a:pt x="146" y="0"/>
                  </a:lnTo>
                  <a:lnTo>
                    <a:pt x="0" y="65"/>
                  </a:lnTo>
                </a:path>
              </a:pathLst>
            </a:custGeom>
            <a:solidFill>
              <a:srgbClr val="C0C0C0"/>
            </a:solidFill>
            <a:ln w="9216">
              <a:solidFill>
                <a:srgbClr val="A2A2A2"/>
              </a:solidFill>
              <a:round/>
              <a:headEnd/>
              <a:tailEnd/>
            </a:ln>
          </p:spPr>
          <p:txBody>
            <a:bodyPr/>
            <a:lstStyle/>
            <a:p>
              <a:pPr>
                <a:defRPr/>
              </a:pPr>
              <a:endParaRPr lang="en-US" dirty="0"/>
            </a:p>
          </p:txBody>
        </p:sp>
        <p:sp>
          <p:nvSpPr>
            <p:cNvPr id="529" name="Freeform 79"/>
            <p:cNvSpPr>
              <a:spLocks/>
            </p:cNvSpPr>
            <p:nvPr/>
          </p:nvSpPr>
          <p:spPr bwMode="auto">
            <a:xfrm>
              <a:off x="4366" y="3618"/>
              <a:ext cx="149" cy="48"/>
            </a:xfrm>
            <a:custGeom>
              <a:avLst/>
              <a:gdLst>
                <a:gd name="T0" fmla="*/ 0 w 149"/>
                <a:gd name="T1" fmla="*/ 40 h 48"/>
                <a:gd name="T2" fmla="*/ 148 w 149"/>
                <a:gd name="T3" fmla="*/ 0 h 48"/>
                <a:gd name="T4" fmla="*/ 147 w 149"/>
                <a:gd name="T5" fmla="*/ 13 h 48"/>
                <a:gd name="T6" fmla="*/ 0 w 149"/>
                <a:gd name="T7" fmla="*/ 47 h 48"/>
                <a:gd name="T8" fmla="*/ 0 w 149"/>
                <a:gd name="T9" fmla="*/ 40 h 48"/>
                <a:gd name="T10" fmla="*/ 0 w 149"/>
                <a:gd name="T11" fmla="*/ 40 h 48"/>
                <a:gd name="T12" fmla="*/ 0 60000 65536"/>
                <a:gd name="T13" fmla="*/ 0 60000 65536"/>
                <a:gd name="T14" fmla="*/ 0 60000 65536"/>
                <a:gd name="T15" fmla="*/ 0 60000 65536"/>
                <a:gd name="T16" fmla="*/ 0 60000 65536"/>
                <a:gd name="T17" fmla="*/ 0 60000 65536"/>
                <a:gd name="T18" fmla="*/ 0 w 149"/>
                <a:gd name="T19" fmla="*/ 0 h 48"/>
                <a:gd name="T20" fmla="*/ 149 w 14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49" h="48">
                  <a:moveTo>
                    <a:pt x="0" y="40"/>
                  </a:moveTo>
                  <a:lnTo>
                    <a:pt x="148" y="0"/>
                  </a:lnTo>
                  <a:lnTo>
                    <a:pt x="147" y="13"/>
                  </a:lnTo>
                  <a:lnTo>
                    <a:pt x="0" y="47"/>
                  </a:lnTo>
                  <a:lnTo>
                    <a:pt x="0" y="40"/>
                  </a:lnTo>
                </a:path>
              </a:pathLst>
            </a:custGeom>
            <a:solidFill>
              <a:srgbClr val="C0C0C0"/>
            </a:solidFill>
            <a:ln w="9216">
              <a:solidFill>
                <a:srgbClr val="A2A2A2"/>
              </a:solidFill>
              <a:round/>
              <a:headEnd/>
              <a:tailEnd/>
            </a:ln>
          </p:spPr>
          <p:txBody>
            <a:bodyPr/>
            <a:lstStyle/>
            <a:p>
              <a:pPr>
                <a:defRPr/>
              </a:pPr>
              <a:endParaRPr lang="en-US" dirty="0"/>
            </a:p>
          </p:txBody>
        </p:sp>
        <p:sp>
          <p:nvSpPr>
            <p:cNvPr id="530" name="Freeform 80"/>
            <p:cNvSpPr>
              <a:spLocks/>
            </p:cNvSpPr>
            <p:nvPr/>
          </p:nvSpPr>
          <p:spPr bwMode="auto">
            <a:xfrm>
              <a:off x="4367" y="3642"/>
              <a:ext cx="147" cy="41"/>
            </a:xfrm>
            <a:custGeom>
              <a:avLst/>
              <a:gdLst>
                <a:gd name="T0" fmla="*/ 0 w 147"/>
                <a:gd name="T1" fmla="*/ 31 h 41"/>
                <a:gd name="T2" fmla="*/ 146 w 147"/>
                <a:gd name="T3" fmla="*/ 0 h 41"/>
                <a:gd name="T4" fmla="*/ 146 w 147"/>
                <a:gd name="T5" fmla="*/ 16 h 41"/>
                <a:gd name="T6" fmla="*/ 0 w 147"/>
                <a:gd name="T7" fmla="*/ 40 h 41"/>
                <a:gd name="T8" fmla="*/ 0 w 147"/>
                <a:gd name="T9" fmla="*/ 31 h 41"/>
                <a:gd name="T10" fmla="*/ 0 w 147"/>
                <a:gd name="T11" fmla="*/ 31 h 41"/>
                <a:gd name="T12" fmla="*/ 0 60000 65536"/>
                <a:gd name="T13" fmla="*/ 0 60000 65536"/>
                <a:gd name="T14" fmla="*/ 0 60000 65536"/>
                <a:gd name="T15" fmla="*/ 0 60000 65536"/>
                <a:gd name="T16" fmla="*/ 0 60000 65536"/>
                <a:gd name="T17" fmla="*/ 0 60000 65536"/>
                <a:gd name="T18" fmla="*/ 0 w 147"/>
                <a:gd name="T19" fmla="*/ 0 h 41"/>
                <a:gd name="T20" fmla="*/ 147 w 14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47" h="41">
                  <a:moveTo>
                    <a:pt x="0" y="31"/>
                  </a:moveTo>
                  <a:lnTo>
                    <a:pt x="146" y="0"/>
                  </a:lnTo>
                  <a:lnTo>
                    <a:pt x="146" y="16"/>
                  </a:lnTo>
                  <a:lnTo>
                    <a:pt x="0" y="40"/>
                  </a:lnTo>
                  <a:lnTo>
                    <a:pt x="0" y="31"/>
                  </a:lnTo>
                </a:path>
              </a:pathLst>
            </a:custGeom>
            <a:solidFill>
              <a:srgbClr val="E1E1E1"/>
            </a:solidFill>
            <a:ln w="9216">
              <a:solidFill>
                <a:srgbClr val="A2A2A2"/>
              </a:solidFill>
              <a:round/>
              <a:headEnd/>
              <a:tailEnd/>
            </a:ln>
          </p:spPr>
          <p:txBody>
            <a:bodyPr/>
            <a:lstStyle/>
            <a:p>
              <a:pPr>
                <a:defRPr/>
              </a:pPr>
              <a:endParaRPr lang="en-US" dirty="0"/>
            </a:p>
          </p:txBody>
        </p:sp>
        <p:sp>
          <p:nvSpPr>
            <p:cNvPr id="531" name="Freeform 81"/>
            <p:cNvSpPr>
              <a:spLocks/>
            </p:cNvSpPr>
            <p:nvPr/>
          </p:nvSpPr>
          <p:spPr bwMode="auto">
            <a:xfrm>
              <a:off x="4366" y="3671"/>
              <a:ext cx="148" cy="27"/>
            </a:xfrm>
            <a:custGeom>
              <a:avLst/>
              <a:gdLst>
                <a:gd name="T0" fmla="*/ 0 w 148"/>
                <a:gd name="T1" fmla="*/ 18 h 27"/>
                <a:gd name="T2" fmla="*/ 147 w 148"/>
                <a:gd name="T3" fmla="*/ 0 h 27"/>
                <a:gd name="T4" fmla="*/ 147 w 148"/>
                <a:gd name="T5" fmla="*/ 18 h 27"/>
                <a:gd name="T6" fmla="*/ 0 w 148"/>
                <a:gd name="T7" fmla="*/ 26 h 27"/>
                <a:gd name="T8" fmla="*/ 0 w 148"/>
                <a:gd name="T9" fmla="*/ 18 h 27"/>
                <a:gd name="T10" fmla="*/ 0 w 148"/>
                <a:gd name="T11" fmla="*/ 18 h 27"/>
                <a:gd name="T12" fmla="*/ 0 60000 65536"/>
                <a:gd name="T13" fmla="*/ 0 60000 65536"/>
                <a:gd name="T14" fmla="*/ 0 60000 65536"/>
                <a:gd name="T15" fmla="*/ 0 60000 65536"/>
                <a:gd name="T16" fmla="*/ 0 60000 65536"/>
                <a:gd name="T17" fmla="*/ 0 60000 65536"/>
                <a:gd name="T18" fmla="*/ 0 w 148"/>
                <a:gd name="T19" fmla="*/ 0 h 27"/>
                <a:gd name="T20" fmla="*/ 148 w 14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48" h="27">
                  <a:moveTo>
                    <a:pt x="0" y="18"/>
                  </a:moveTo>
                  <a:lnTo>
                    <a:pt x="147" y="0"/>
                  </a:lnTo>
                  <a:lnTo>
                    <a:pt x="147" y="18"/>
                  </a:lnTo>
                  <a:lnTo>
                    <a:pt x="0" y="26"/>
                  </a:lnTo>
                  <a:lnTo>
                    <a:pt x="0" y="18"/>
                  </a:lnTo>
                </a:path>
              </a:pathLst>
            </a:custGeom>
            <a:solidFill>
              <a:srgbClr val="C0C0C0"/>
            </a:solidFill>
            <a:ln w="9216">
              <a:solidFill>
                <a:srgbClr val="A2A2A2"/>
              </a:solidFill>
              <a:round/>
              <a:headEnd/>
              <a:tailEnd/>
            </a:ln>
          </p:spPr>
          <p:txBody>
            <a:bodyPr/>
            <a:lstStyle/>
            <a:p>
              <a:pPr>
                <a:defRPr/>
              </a:pPr>
              <a:endParaRPr lang="en-US" dirty="0"/>
            </a:p>
          </p:txBody>
        </p:sp>
        <p:sp>
          <p:nvSpPr>
            <p:cNvPr id="532" name="Freeform 82"/>
            <p:cNvSpPr>
              <a:spLocks/>
            </p:cNvSpPr>
            <p:nvPr/>
          </p:nvSpPr>
          <p:spPr bwMode="auto">
            <a:xfrm>
              <a:off x="4512" y="3562"/>
              <a:ext cx="112" cy="55"/>
            </a:xfrm>
            <a:custGeom>
              <a:avLst/>
              <a:gdLst>
                <a:gd name="T0" fmla="*/ 0 w 112"/>
                <a:gd name="T1" fmla="*/ 0 h 55"/>
                <a:gd name="T2" fmla="*/ 0 w 112"/>
                <a:gd name="T3" fmla="*/ 0 h 55"/>
                <a:gd name="T4" fmla="*/ 0 w 112"/>
                <a:gd name="T5" fmla="*/ 16 h 55"/>
                <a:gd name="T6" fmla="*/ 111 w 112"/>
                <a:gd name="T7" fmla="*/ 54 h 55"/>
                <a:gd name="T8" fmla="*/ 111 w 112"/>
                <a:gd name="T9" fmla="*/ 47 h 55"/>
                <a:gd name="T10" fmla="*/ 0 w 112"/>
                <a:gd name="T11" fmla="*/ 0 h 55"/>
                <a:gd name="T12" fmla="*/ 0 w 112"/>
                <a:gd name="T13" fmla="*/ 0 h 55"/>
                <a:gd name="T14" fmla="*/ 0 60000 65536"/>
                <a:gd name="T15" fmla="*/ 0 60000 65536"/>
                <a:gd name="T16" fmla="*/ 0 60000 65536"/>
                <a:gd name="T17" fmla="*/ 0 60000 65536"/>
                <a:gd name="T18" fmla="*/ 0 60000 65536"/>
                <a:gd name="T19" fmla="*/ 0 60000 65536"/>
                <a:gd name="T20" fmla="*/ 0 60000 65536"/>
                <a:gd name="T21" fmla="*/ 0 w 112"/>
                <a:gd name="T22" fmla="*/ 0 h 55"/>
                <a:gd name="T23" fmla="*/ 112 w 112"/>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55">
                  <a:moveTo>
                    <a:pt x="0" y="0"/>
                  </a:moveTo>
                  <a:lnTo>
                    <a:pt x="0" y="0"/>
                  </a:lnTo>
                  <a:lnTo>
                    <a:pt x="0" y="16"/>
                  </a:lnTo>
                  <a:lnTo>
                    <a:pt x="111" y="54"/>
                  </a:lnTo>
                  <a:lnTo>
                    <a:pt x="111" y="47"/>
                  </a:lnTo>
                  <a:lnTo>
                    <a:pt x="0" y="0"/>
                  </a:lnTo>
                </a:path>
              </a:pathLst>
            </a:custGeom>
            <a:solidFill>
              <a:srgbClr val="F7F7F7"/>
            </a:solidFill>
            <a:ln w="9216">
              <a:solidFill>
                <a:srgbClr val="8F8F8F"/>
              </a:solidFill>
              <a:round/>
              <a:headEnd/>
              <a:tailEnd/>
            </a:ln>
          </p:spPr>
          <p:txBody>
            <a:bodyPr/>
            <a:lstStyle/>
            <a:p>
              <a:pPr>
                <a:defRPr/>
              </a:pPr>
              <a:endParaRPr lang="en-US" dirty="0"/>
            </a:p>
          </p:txBody>
        </p:sp>
        <p:sp>
          <p:nvSpPr>
            <p:cNvPr id="533" name="Freeform 83"/>
            <p:cNvSpPr>
              <a:spLocks/>
            </p:cNvSpPr>
            <p:nvPr/>
          </p:nvSpPr>
          <p:spPr bwMode="auto">
            <a:xfrm>
              <a:off x="4514" y="3619"/>
              <a:ext cx="112" cy="42"/>
            </a:xfrm>
            <a:custGeom>
              <a:avLst/>
              <a:gdLst>
                <a:gd name="T0" fmla="*/ 0 w 112"/>
                <a:gd name="T1" fmla="*/ 0 h 42"/>
                <a:gd name="T2" fmla="*/ 0 w 112"/>
                <a:gd name="T3" fmla="*/ 12 h 42"/>
                <a:gd name="T4" fmla="*/ 111 w 112"/>
                <a:gd name="T5" fmla="*/ 41 h 42"/>
                <a:gd name="T6" fmla="*/ 109 w 112"/>
                <a:gd name="T7" fmla="*/ 33 h 42"/>
                <a:gd name="T8" fmla="*/ 0 w 112"/>
                <a:gd name="T9" fmla="*/ 0 h 42"/>
                <a:gd name="T10" fmla="*/ 0 w 112"/>
                <a:gd name="T11" fmla="*/ 0 h 42"/>
                <a:gd name="T12" fmla="*/ 0 60000 65536"/>
                <a:gd name="T13" fmla="*/ 0 60000 65536"/>
                <a:gd name="T14" fmla="*/ 0 60000 65536"/>
                <a:gd name="T15" fmla="*/ 0 60000 65536"/>
                <a:gd name="T16" fmla="*/ 0 60000 65536"/>
                <a:gd name="T17" fmla="*/ 0 60000 65536"/>
                <a:gd name="T18" fmla="*/ 0 w 112"/>
                <a:gd name="T19" fmla="*/ 0 h 42"/>
                <a:gd name="T20" fmla="*/ 112 w 11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12" h="42">
                  <a:moveTo>
                    <a:pt x="0" y="0"/>
                  </a:moveTo>
                  <a:lnTo>
                    <a:pt x="0" y="12"/>
                  </a:lnTo>
                  <a:lnTo>
                    <a:pt x="111" y="41"/>
                  </a:lnTo>
                  <a:lnTo>
                    <a:pt x="109" y="33"/>
                  </a:lnTo>
                  <a:lnTo>
                    <a:pt x="0" y="0"/>
                  </a:lnTo>
                </a:path>
              </a:pathLst>
            </a:custGeom>
            <a:solidFill>
              <a:srgbClr val="F7F7F7"/>
            </a:solidFill>
            <a:ln w="9216">
              <a:solidFill>
                <a:srgbClr val="F7F7F7"/>
              </a:solidFill>
              <a:round/>
              <a:headEnd/>
              <a:tailEnd/>
            </a:ln>
          </p:spPr>
          <p:txBody>
            <a:bodyPr/>
            <a:lstStyle/>
            <a:p>
              <a:pPr>
                <a:defRPr/>
              </a:pPr>
              <a:endParaRPr lang="en-US" dirty="0"/>
            </a:p>
          </p:txBody>
        </p:sp>
        <p:sp>
          <p:nvSpPr>
            <p:cNvPr id="534" name="Freeform 84"/>
            <p:cNvSpPr>
              <a:spLocks/>
            </p:cNvSpPr>
            <p:nvPr/>
          </p:nvSpPr>
          <p:spPr bwMode="auto">
            <a:xfrm>
              <a:off x="4512" y="3644"/>
              <a:ext cx="114" cy="39"/>
            </a:xfrm>
            <a:custGeom>
              <a:avLst/>
              <a:gdLst>
                <a:gd name="T0" fmla="*/ 0 w 114"/>
                <a:gd name="T1" fmla="*/ 0 h 39"/>
                <a:gd name="T2" fmla="*/ 0 w 114"/>
                <a:gd name="T3" fmla="*/ 14 h 39"/>
                <a:gd name="T4" fmla="*/ 113 w 114"/>
                <a:gd name="T5" fmla="*/ 38 h 39"/>
                <a:gd name="T6" fmla="*/ 113 w 114"/>
                <a:gd name="T7" fmla="*/ 26 h 39"/>
                <a:gd name="T8" fmla="*/ 0 w 114"/>
                <a:gd name="T9" fmla="*/ 0 h 39"/>
                <a:gd name="T10" fmla="*/ 0 w 114"/>
                <a:gd name="T11" fmla="*/ 0 h 39"/>
                <a:gd name="T12" fmla="*/ 0 60000 65536"/>
                <a:gd name="T13" fmla="*/ 0 60000 65536"/>
                <a:gd name="T14" fmla="*/ 0 60000 65536"/>
                <a:gd name="T15" fmla="*/ 0 60000 65536"/>
                <a:gd name="T16" fmla="*/ 0 60000 65536"/>
                <a:gd name="T17" fmla="*/ 0 60000 65536"/>
                <a:gd name="T18" fmla="*/ 0 w 114"/>
                <a:gd name="T19" fmla="*/ 0 h 39"/>
                <a:gd name="T20" fmla="*/ 114 w 11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14" h="39">
                  <a:moveTo>
                    <a:pt x="0" y="0"/>
                  </a:moveTo>
                  <a:lnTo>
                    <a:pt x="0" y="14"/>
                  </a:lnTo>
                  <a:lnTo>
                    <a:pt x="113" y="38"/>
                  </a:lnTo>
                  <a:lnTo>
                    <a:pt x="113" y="26"/>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535" name="AutoShape 85"/>
            <p:cNvSpPr>
              <a:spLocks noChangeArrowheads="1"/>
            </p:cNvSpPr>
            <p:nvPr/>
          </p:nvSpPr>
          <p:spPr bwMode="auto">
            <a:xfrm flipV="1">
              <a:off x="4510" y="3562"/>
              <a:ext cx="4" cy="170"/>
            </a:xfrm>
            <a:prstGeom prst="roundRect">
              <a:avLst>
                <a:gd name="adj" fmla="val 0"/>
              </a:avLst>
            </a:prstGeom>
            <a:solidFill>
              <a:srgbClr val="C0C0C0"/>
            </a:solidFill>
            <a:ln w="9525">
              <a:noFill/>
              <a:round/>
              <a:headEnd/>
              <a:tailEnd/>
            </a:ln>
          </p:spPr>
          <p:txBody>
            <a:bodyPr wrap="none" anchor="ctr"/>
            <a:lstStyle/>
            <a:p>
              <a:pPr>
                <a:defRPr/>
              </a:pPr>
              <a:endParaRPr lang="en-US" dirty="0"/>
            </a:p>
          </p:txBody>
        </p:sp>
        <p:sp>
          <p:nvSpPr>
            <p:cNvPr id="536" name="Freeform 86"/>
            <p:cNvSpPr>
              <a:spLocks/>
            </p:cNvSpPr>
            <p:nvPr/>
          </p:nvSpPr>
          <p:spPr bwMode="auto">
            <a:xfrm>
              <a:off x="4416" y="3723"/>
              <a:ext cx="45" cy="12"/>
            </a:xfrm>
            <a:custGeom>
              <a:avLst/>
              <a:gdLst>
                <a:gd name="T0" fmla="*/ 5 w 45"/>
                <a:gd name="T1" fmla="*/ 0 h 12"/>
                <a:gd name="T2" fmla="*/ 0 w 45"/>
                <a:gd name="T3" fmla="*/ 1 h 12"/>
                <a:gd name="T4" fmla="*/ 5 w 45"/>
                <a:gd name="T5" fmla="*/ 6 h 12"/>
                <a:gd name="T6" fmla="*/ 12 w 45"/>
                <a:gd name="T7" fmla="*/ 7 h 12"/>
                <a:gd name="T8" fmla="*/ 16 w 45"/>
                <a:gd name="T9" fmla="*/ 7 h 12"/>
                <a:gd name="T10" fmla="*/ 21 w 45"/>
                <a:gd name="T11" fmla="*/ 9 h 12"/>
                <a:gd name="T12" fmla="*/ 25 w 45"/>
                <a:gd name="T13" fmla="*/ 9 h 12"/>
                <a:gd name="T14" fmla="*/ 27 w 45"/>
                <a:gd name="T15" fmla="*/ 8 h 12"/>
                <a:gd name="T16" fmla="*/ 33 w 45"/>
                <a:gd name="T17" fmla="*/ 11 h 12"/>
                <a:gd name="T18" fmla="*/ 38 w 45"/>
                <a:gd name="T19" fmla="*/ 11 h 12"/>
                <a:gd name="T20" fmla="*/ 40 w 45"/>
                <a:gd name="T21" fmla="*/ 9 h 12"/>
                <a:gd name="T22" fmla="*/ 44 w 45"/>
                <a:gd name="T23" fmla="*/ 9 h 12"/>
                <a:gd name="T24" fmla="*/ 38 w 45"/>
                <a:gd name="T25" fmla="*/ 1 h 12"/>
                <a:gd name="T26" fmla="*/ 5 w 45"/>
                <a:gd name="T27" fmla="*/ 0 h 12"/>
                <a:gd name="T28" fmla="*/ 5 w 45"/>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12"/>
                <a:gd name="T47" fmla="*/ 45 w 45"/>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12">
                  <a:moveTo>
                    <a:pt x="5" y="0"/>
                  </a:moveTo>
                  <a:lnTo>
                    <a:pt x="0" y="1"/>
                  </a:lnTo>
                  <a:lnTo>
                    <a:pt x="5" y="6"/>
                  </a:lnTo>
                  <a:lnTo>
                    <a:pt x="12" y="7"/>
                  </a:lnTo>
                  <a:lnTo>
                    <a:pt x="16" y="7"/>
                  </a:lnTo>
                  <a:lnTo>
                    <a:pt x="21" y="9"/>
                  </a:lnTo>
                  <a:lnTo>
                    <a:pt x="25" y="9"/>
                  </a:lnTo>
                  <a:lnTo>
                    <a:pt x="27" y="8"/>
                  </a:lnTo>
                  <a:lnTo>
                    <a:pt x="33" y="11"/>
                  </a:lnTo>
                  <a:lnTo>
                    <a:pt x="38" y="11"/>
                  </a:lnTo>
                  <a:lnTo>
                    <a:pt x="40" y="9"/>
                  </a:lnTo>
                  <a:lnTo>
                    <a:pt x="44" y="9"/>
                  </a:lnTo>
                  <a:lnTo>
                    <a:pt x="38" y="1"/>
                  </a:lnTo>
                  <a:lnTo>
                    <a:pt x="5" y="0"/>
                  </a:lnTo>
                </a:path>
              </a:pathLst>
            </a:custGeom>
            <a:solidFill>
              <a:srgbClr val="808080"/>
            </a:solidFill>
            <a:ln w="9216">
              <a:solidFill>
                <a:srgbClr val="808080"/>
              </a:solidFill>
              <a:round/>
              <a:headEnd/>
              <a:tailEnd/>
            </a:ln>
          </p:spPr>
          <p:txBody>
            <a:bodyPr/>
            <a:lstStyle/>
            <a:p>
              <a:pPr>
                <a:defRPr/>
              </a:pPr>
              <a:endParaRPr lang="en-US" dirty="0"/>
            </a:p>
          </p:txBody>
        </p:sp>
        <p:sp>
          <p:nvSpPr>
            <p:cNvPr id="537" name="Freeform 87"/>
            <p:cNvSpPr>
              <a:spLocks/>
            </p:cNvSpPr>
            <p:nvPr/>
          </p:nvSpPr>
          <p:spPr bwMode="auto">
            <a:xfrm>
              <a:off x="4411" y="3704"/>
              <a:ext cx="36" cy="22"/>
            </a:xfrm>
            <a:custGeom>
              <a:avLst/>
              <a:gdLst>
                <a:gd name="T0" fmla="*/ 14 w 36"/>
                <a:gd name="T1" fmla="*/ 2 h 22"/>
                <a:gd name="T2" fmla="*/ 15 w 36"/>
                <a:gd name="T3" fmla="*/ 1 h 22"/>
                <a:gd name="T4" fmla="*/ 16 w 36"/>
                <a:gd name="T5" fmla="*/ 0 h 22"/>
                <a:gd name="T6" fmla="*/ 17 w 36"/>
                <a:gd name="T7" fmla="*/ 2 h 22"/>
                <a:gd name="T8" fmla="*/ 20 w 36"/>
                <a:gd name="T9" fmla="*/ 2 h 22"/>
                <a:gd name="T10" fmla="*/ 23 w 36"/>
                <a:gd name="T11" fmla="*/ 0 h 22"/>
                <a:gd name="T12" fmla="*/ 23 w 36"/>
                <a:gd name="T13" fmla="*/ 4 h 22"/>
                <a:gd name="T14" fmla="*/ 23 w 36"/>
                <a:gd name="T15" fmla="*/ 4 h 22"/>
                <a:gd name="T16" fmla="*/ 21 w 36"/>
                <a:gd name="T17" fmla="*/ 4 h 22"/>
                <a:gd name="T18" fmla="*/ 23 w 36"/>
                <a:gd name="T19" fmla="*/ 4 h 22"/>
                <a:gd name="T20" fmla="*/ 23 w 36"/>
                <a:gd name="T21" fmla="*/ 6 h 22"/>
                <a:gd name="T22" fmla="*/ 26 w 36"/>
                <a:gd name="T23" fmla="*/ 4 h 22"/>
                <a:gd name="T24" fmla="*/ 31 w 36"/>
                <a:gd name="T25" fmla="*/ 4 h 22"/>
                <a:gd name="T26" fmla="*/ 29 w 36"/>
                <a:gd name="T27" fmla="*/ 7 h 22"/>
                <a:gd name="T28" fmla="*/ 32 w 36"/>
                <a:gd name="T29" fmla="*/ 7 h 22"/>
                <a:gd name="T30" fmla="*/ 35 w 36"/>
                <a:gd name="T31" fmla="*/ 7 h 22"/>
                <a:gd name="T32" fmla="*/ 33 w 36"/>
                <a:gd name="T33" fmla="*/ 7 h 22"/>
                <a:gd name="T34" fmla="*/ 30 w 36"/>
                <a:gd name="T35" fmla="*/ 9 h 22"/>
                <a:gd name="T36" fmla="*/ 30 w 36"/>
                <a:gd name="T37" fmla="*/ 10 h 22"/>
                <a:gd name="T38" fmla="*/ 34 w 36"/>
                <a:gd name="T39" fmla="*/ 11 h 22"/>
                <a:gd name="T40" fmla="*/ 31 w 36"/>
                <a:gd name="T41" fmla="*/ 13 h 22"/>
                <a:gd name="T42" fmla="*/ 35 w 36"/>
                <a:gd name="T43" fmla="*/ 13 h 22"/>
                <a:gd name="T44" fmla="*/ 34 w 36"/>
                <a:gd name="T45" fmla="*/ 17 h 22"/>
                <a:gd name="T46" fmla="*/ 30 w 36"/>
                <a:gd name="T47" fmla="*/ 19 h 22"/>
                <a:gd name="T48" fmla="*/ 25 w 36"/>
                <a:gd name="T49" fmla="*/ 20 h 22"/>
                <a:gd name="T50" fmla="*/ 20 w 36"/>
                <a:gd name="T51" fmla="*/ 20 h 22"/>
                <a:gd name="T52" fmla="*/ 17 w 36"/>
                <a:gd name="T53" fmla="*/ 21 h 22"/>
                <a:gd name="T54" fmla="*/ 15 w 36"/>
                <a:gd name="T55" fmla="*/ 21 h 22"/>
                <a:gd name="T56" fmla="*/ 13 w 36"/>
                <a:gd name="T57" fmla="*/ 20 h 22"/>
                <a:gd name="T58" fmla="*/ 5 w 36"/>
                <a:gd name="T59" fmla="*/ 19 h 22"/>
                <a:gd name="T60" fmla="*/ 1 w 36"/>
                <a:gd name="T61" fmla="*/ 15 h 22"/>
                <a:gd name="T62" fmla="*/ 0 w 36"/>
                <a:gd name="T63" fmla="*/ 11 h 22"/>
                <a:gd name="T64" fmla="*/ 7 w 36"/>
                <a:gd name="T65" fmla="*/ 11 h 22"/>
                <a:gd name="T66" fmla="*/ 0 w 36"/>
                <a:gd name="T67" fmla="*/ 7 h 22"/>
                <a:gd name="T68" fmla="*/ 9 w 36"/>
                <a:gd name="T69" fmla="*/ 9 h 22"/>
                <a:gd name="T70" fmla="*/ 7 w 36"/>
                <a:gd name="T71" fmla="*/ 6 h 22"/>
                <a:gd name="T72" fmla="*/ 7 w 36"/>
                <a:gd name="T73" fmla="*/ 4 h 22"/>
                <a:gd name="T74" fmla="*/ 9 w 36"/>
                <a:gd name="T75" fmla="*/ 6 h 22"/>
                <a:gd name="T76" fmla="*/ 12 w 36"/>
                <a:gd name="T77" fmla="*/ 6 h 22"/>
                <a:gd name="T78" fmla="*/ 12 w 36"/>
                <a:gd name="T79" fmla="*/ 4 h 22"/>
                <a:gd name="T80" fmla="*/ 9 w 36"/>
                <a:gd name="T81" fmla="*/ 4 h 22"/>
                <a:gd name="T82" fmla="*/ 7 w 36"/>
                <a:gd name="T83" fmla="*/ 2 h 22"/>
                <a:gd name="T84" fmla="*/ 10 w 36"/>
                <a:gd name="T85" fmla="*/ 2 h 22"/>
                <a:gd name="T86" fmla="*/ 10 w 36"/>
                <a:gd name="T87" fmla="*/ 0 h 22"/>
                <a:gd name="T88" fmla="*/ 14 w 36"/>
                <a:gd name="T89" fmla="*/ 2 h 22"/>
                <a:gd name="T90" fmla="*/ 14 w 36"/>
                <a:gd name="T91" fmla="*/ 2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22"/>
                <a:gd name="T140" fmla="*/ 36 w 36"/>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22">
                  <a:moveTo>
                    <a:pt x="14" y="2"/>
                  </a:moveTo>
                  <a:lnTo>
                    <a:pt x="15" y="1"/>
                  </a:lnTo>
                  <a:lnTo>
                    <a:pt x="16" y="0"/>
                  </a:lnTo>
                  <a:lnTo>
                    <a:pt x="17" y="2"/>
                  </a:lnTo>
                  <a:lnTo>
                    <a:pt x="20" y="2"/>
                  </a:lnTo>
                  <a:lnTo>
                    <a:pt x="23" y="0"/>
                  </a:lnTo>
                  <a:lnTo>
                    <a:pt x="23" y="4"/>
                  </a:lnTo>
                  <a:lnTo>
                    <a:pt x="21" y="4"/>
                  </a:lnTo>
                  <a:lnTo>
                    <a:pt x="23" y="4"/>
                  </a:lnTo>
                  <a:lnTo>
                    <a:pt x="23" y="6"/>
                  </a:lnTo>
                  <a:lnTo>
                    <a:pt x="26" y="4"/>
                  </a:lnTo>
                  <a:lnTo>
                    <a:pt x="31" y="4"/>
                  </a:lnTo>
                  <a:lnTo>
                    <a:pt x="29" y="7"/>
                  </a:lnTo>
                  <a:lnTo>
                    <a:pt x="32" y="7"/>
                  </a:lnTo>
                  <a:lnTo>
                    <a:pt x="35" y="7"/>
                  </a:lnTo>
                  <a:lnTo>
                    <a:pt x="33" y="7"/>
                  </a:lnTo>
                  <a:lnTo>
                    <a:pt x="30" y="9"/>
                  </a:lnTo>
                  <a:lnTo>
                    <a:pt x="30" y="10"/>
                  </a:lnTo>
                  <a:lnTo>
                    <a:pt x="34" y="11"/>
                  </a:lnTo>
                  <a:lnTo>
                    <a:pt x="31" y="13"/>
                  </a:lnTo>
                  <a:lnTo>
                    <a:pt x="35" y="13"/>
                  </a:lnTo>
                  <a:lnTo>
                    <a:pt x="34" y="17"/>
                  </a:lnTo>
                  <a:lnTo>
                    <a:pt x="30" y="19"/>
                  </a:lnTo>
                  <a:lnTo>
                    <a:pt x="25" y="20"/>
                  </a:lnTo>
                  <a:lnTo>
                    <a:pt x="20" y="20"/>
                  </a:lnTo>
                  <a:lnTo>
                    <a:pt x="17" y="21"/>
                  </a:lnTo>
                  <a:lnTo>
                    <a:pt x="15" y="21"/>
                  </a:lnTo>
                  <a:lnTo>
                    <a:pt x="13" y="20"/>
                  </a:lnTo>
                  <a:lnTo>
                    <a:pt x="5" y="19"/>
                  </a:lnTo>
                  <a:lnTo>
                    <a:pt x="1" y="15"/>
                  </a:lnTo>
                  <a:lnTo>
                    <a:pt x="0" y="11"/>
                  </a:lnTo>
                  <a:lnTo>
                    <a:pt x="7" y="11"/>
                  </a:lnTo>
                  <a:lnTo>
                    <a:pt x="0" y="7"/>
                  </a:lnTo>
                  <a:lnTo>
                    <a:pt x="9" y="9"/>
                  </a:lnTo>
                  <a:lnTo>
                    <a:pt x="7" y="6"/>
                  </a:lnTo>
                  <a:lnTo>
                    <a:pt x="7" y="4"/>
                  </a:lnTo>
                  <a:lnTo>
                    <a:pt x="9" y="6"/>
                  </a:lnTo>
                  <a:lnTo>
                    <a:pt x="12" y="6"/>
                  </a:lnTo>
                  <a:lnTo>
                    <a:pt x="12" y="4"/>
                  </a:lnTo>
                  <a:lnTo>
                    <a:pt x="9" y="4"/>
                  </a:lnTo>
                  <a:lnTo>
                    <a:pt x="7" y="2"/>
                  </a:lnTo>
                  <a:lnTo>
                    <a:pt x="10" y="2"/>
                  </a:lnTo>
                  <a:lnTo>
                    <a:pt x="10" y="0"/>
                  </a:lnTo>
                  <a:lnTo>
                    <a:pt x="14" y="2"/>
                  </a:lnTo>
                </a:path>
              </a:pathLst>
            </a:custGeom>
            <a:solidFill>
              <a:srgbClr val="006000"/>
            </a:solidFill>
            <a:ln w="9525">
              <a:noFill/>
              <a:round/>
              <a:headEnd/>
              <a:tailEnd/>
            </a:ln>
          </p:spPr>
          <p:txBody>
            <a:bodyPr/>
            <a:lstStyle/>
            <a:p>
              <a:pPr>
                <a:defRPr/>
              </a:pPr>
              <a:endParaRPr lang="en-US" dirty="0"/>
            </a:p>
          </p:txBody>
        </p:sp>
        <p:sp>
          <p:nvSpPr>
            <p:cNvPr id="538" name="Freeform 88"/>
            <p:cNvSpPr>
              <a:spLocks/>
            </p:cNvSpPr>
            <p:nvPr/>
          </p:nvSpPr>
          <p:spPr bwMode="auto">
            <a:xfrm>
              <a:off x="4426" y="3721"/>
              <a:ext cx="7" cy="9"/>
            </a:xfrm>
            <a:custGeom>
              <a:avLst/>
              <a:gdLst>
                <a:gd name="T0" fmla="*/ 0 w 7"/>
                <a:gd name="T1" fmla="*/ 2 h 9"/>
                <a:gd name="T2" fmla="*/ 1 w 7"/>
                <a:gd name="T3" fmla="*/ 3 h 9"/>
                <a:gd name="T4" fmla="*/ 2 w 7"/>
                <a:gd name="T5" fmla="*/ 5 h 9"/>
                <a:gd name="T6" fmla="*/ 1 w 7"/>
                <a:gd name="T7" fmla="*/ 8 h 9"/>
                <a:gd name="T8" fmla="*/ 3 w 7"/>
                <a:gd name="T9" fmla="*/ 8 h 9"/>
                <a:gd name="T10" fmla="*/ 2 w 7"/>
                <a:gd name="T11" fmla="*/ 5 h 9"/>
                <a:gd name="T12" fmla="*/ 2 w 7"/>
                <a:gd name="T13" fmla="*/ 3 h 9"/>
                <a:gd name="T14" fmla="*/ 3 w 7"/>
                <a:gd name="T15" fmla="*/ 2 h 9"/>
                <a:gd name="T16" fmla="*/ 6 w 7"/>
                <a:gd name="T17" fmla="*/ 2 h 9"/>
                <a:gd name="T18" fmla="*/ 5 w 7"/>
                <a:gd name="T19" fmla="*/ 2 h 9"/>
                <a:gd name="T20" fmla="*/ 2 w 7"/>
                <a:gd name="T21" fmla="*/ 3 h 9"/>
                <a:gd name="T22" fmla="*/ 2 w 7"/>
                <a:gd name="T23" fmla="*/ 0 h 9"/>
                <a:gd name="T24" fmla="*/ 1 w 7"/>
                <a:gd name="T25" fmla="*/ 0 h 9"/>
                <a:gd name="T26" fmla="*/ 1 w 7"/>
                <a:gd name="T27" fmla="*/ 3 h 9"/>
                <a:gd name="T28" fmla="*/ 0 w 7"/>
                <a:gd name="T29" fmla="*/ 2 h 9"/>
                <a:gd name="T30" fmla="*/ 0 w 7"/>
                <a:gd name="T31" fmla="*/ 2 h 9"/>
                <a:gd name="T32" fmla="*/ 0 w 7"/>
                <a:gd name="T33" fmla="*/ 2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9"/>
                <a:gd name="T53" fmla="*/ 7 w 7"/>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9">
                  <a:moveTo>
                    <a:pt x="0" y="2"/>
                  </a:moveTo>
                  <a:lnTo>
                    <a:pt x="1" y="3"/>
                  </a:lnTo>
                  <a:lnTo>
                    <a:pt x="2" y="5"/>
                  </a:lnTo>
                  <a:lnTo>
                    <a:pt x="1" y="8"/>
                  </a:lnTo>
                  <a:lnTo>
                    <a:pt x="3" y="8"/>
                  </a:lnTo>
                  <a:lnTo>
                    <a:pt x="2" y="5"/>
                  </a:lnTo>
                  <a:lnTo>
                    <a:pt x="2" y="3"/>
                  </a:lnTo>
                  <a:lnTo>
                    <a:pt x="3" y="2"/>
                  </a:lnTo>
                  <a:lnTo>
                    <a:pt x="6" y="2"/>
                  </a:lnTo>
                  <a:lnTo>
                    <a:pt x="5" y="2"/>
                  </a:lnTo>
                  <a:lnTo>
                    <a:pt x="2" y="3"/>
                  </a:lnTo>
                  <a:lnTo>
                    <a:pt x="2" y="0"/>
                  </a:lnTo>
                  <a:lnTo>
                    <a:pt x="1" y="0"/>
                  </a:lnTo>
                  <a:lnTo>
                    <a:pt x="1" y="3"/>
                  </a:lnTo>
                  <a:lnTo>
                    <a:pt x="0" y="2"/>
                  </a:lnTo>
                </a:path>
              </a:pathLst>
            </a:custGeom>
            <a:solidFill>
              <a:srgbClr val="600000"/>
            </a:solidFill>
            <a:ln w="9216">
              <a:solidFill>
                <a:srgbClr val="600000"/>
              </a:solidFill>
              <a:round/>
              <a:headEnd/>
              <a:tailEnd/>
            </a:ln>
          </p:spPr>
          <p:txBody>
            <a:bodyPr/>
            <a:lstStyle/>
            <a:p>
              <a:pPr>
                <a:defRPr/>
              </a:pPr>
              <a:endParaRPr lang="en-US" dirty="0"/>
            </a:p>
          </p:txBody>
        </p:sp>
        <p:sp>
          <p:nvSpPr>
            <p:cNvPr id="539" name="Freeform 89"/>
            <p:cNvSpPr>
              <a:spLocks/>
            </p:cNvSpPr>
            <p:nvPr/>
          </p:nvSpPr>
          <p:spPr bwMode="auto">
            <a:xfrm>
              <a:off x="4425" y="3704"/>
              <a:ext cx="24" cy="22"/>
            </a:xfrm>
            <a:custGeom>
              <a:avLst/>
              <a:gdLst>
                <a:gd name="T0" fmla="*/ 6 w 24"/>
                <a:gd name="T1" fmla="*/ 2 h 22"/>
                <a:gd name="T2" fmla="*/ 9 w 24"/>
                <a:gd name="T3" fmla="*/ 2 h 22"/>
                <a:gd name="T4" fmla="*/ 9 w 24"/>
                <a:gd name="T5" fmla="*/ 0 h 22"/>
                <a:gd name="T6" fmla="*/ 11 w 24"/>
                <a:gd name="T7" fmla="*/ 4 h 22"/>
                <a:gd name="T8" fmla="*/ 13 w 24"/>
                <a:gd name="T9" fmla="*/ 2 h 22"/>
                <a:gd name="T10" fmla="*/ 16 w 24"/>
                <a:gd name="T11" fmla="*/ 2 h 22"/>
                <a:gd name="T12" fmla="*/ 15 w 24"/>
                <a:gd name="T13" fmla="*/ 4 h 22"/>
                <a:gd name="T14" fmla="*/ 15 w 24"/>
                <a:gd name="T15" fmla="*/ 4 h 22"/>
                <a:gd name="T16" fmla="*/ 14 w 24"/>
                <a:gd name="T17" fmla="*/ 6 h 22"/>
                <a:gd name="T18" fmla="*/ 16 w 24"/>
                <a:gd name="T19" fmla="*/ 4 h 22"/>
                <a:gd name="T20" fmla="*/ 16 w 24"/>
                <a:gd name="T21" fmla="*/ 7 h 22"/>
                <a:gd name="T22" fmla="*/ 17 w 24"/>
                <a:gd name="T23" fmla="*/ 6 h 22"/>
                <a:gd name="T24" fmla="*/ 20 w 24"/>
                <a:gd name="T25" fmla="*/ 4 h 22"/>
                <a:gd name="T26" fmla="*/ 19 w 24"/>
                <a:gd name="T27" fmla="*/ 7 h 22"/>
                <a:gd name="T28" fmla="*/ 21 w 24"/>
                <a:gd name="T29" fmla="*/ 7 h 22"/>
                <a:gd name="T30" fmla="*/ 23 w 24"/>
                <a:gd name="T31" fmla="*/ 7 h 22"/>
                <a:gd name="T32" fmla="*/ 21 w 24"/>
                <a:gd name="T33" fmla="*/ 9 h 22"/>
                <a:gd name="T34" fmla="*/ 20 w 24"/>
                <a:gd name="T35" fmla="*/ 10 h 22"/>
                <a:gd name="T36" fmla="*/ 20 w 24"/>
                <a:gd name="T37" fmla="*/ 11 h 22"/>
                <a:gd name="T38" fmla="*/ 23 w 24"/>
                <a:gd name="T39" fmla="*/ 11 h 22"/>
                <a:gd name="T40" fmla="*/ 20 w 24"/>
                <a:gd name="T41" fmla="*/ 14 h 22"/>
                <a:gd name="T42" fmla="*/ 23 w 24"/>
                <a:gd name="T43" fmla="*/ 14 h 22"/>
                <a:gd name="T44" fmla="*/ 23 w 24"/>
                <a:gd name="T45" fmla="*/ 17 h 22"/>
                <a:gd name="T46" fmla="*/ 20 w 24"/>
                <a:gd name="T47" fmla="*/ 19 h 22"/>
                <a:gd name="T48" fmla="*/ 17 w 24"/>
                <a:gd name="T49" fmla="*/ 20 h 22"/>
                <a:gd name="T50" fmla="*/ 13 w 24"/>
                <a:gd name="T51" fmla="*/ 21 h 22"/>
                <a:gd name="T52" fmla="*/ 10 w 24"/>
                <a:gd name="T53" fmla="*/ 21 h 22"/>
                <a:gd name="T54" fmla="*/ 9 w 24"/>
                <a:gd name="T55" fmla="*/ 21 h 22"/>
                <a:gd name="T56" fmla="*/ 6 w 24"/>
                <a:gd name="T57" fmla="*/ 21 h 22"/>
                <a:gd name="T58" fmla="*/ 2 w 24"/>
                <a:gd name="T59" fmla="*/ 19 h 22"/>
                <a:gd name="T60" fmla="*/ 1 w 24"/>
                <a:gd name="T61" fmla="*/ 15 h 22"/>
                <a:gd name="T62" fmla="*/ 0 w 24"/>
                <a:gd name="T63" fmla="*/ 12 h 22"/>
                <a:gd name="T64" fmla="*/ 2 w 24"/>
                <a:gd name="T65" fmla="*/ 12 h 22"/>
                <a:gd name="T66" fmla="*/ 0 w 24"/>
                <a:gd name="T67" fmla="*/ 10 h 22"/>
                <a:gd name="T68" fmla="*/ 4 w 24"/>
                <a:gd name="T69" fmla="*/ 10 h 22"/>
                <a:gd name="T70" fmla="*/ 2 w 24"/>
                <a:gd name="T71" fmla="*/ 7 h 22"/>
                <a:gd name="T72" fmla="*/ 2 w 24"/>
                <a:gd name="T73" fmla="*/ 4 h 22"/>
                <a:gd name="T74" fmla="*/ 3 w 24"/>
                <a:gd name="T75" fmla="*/ 6 h 22"/>
                <a:gd name="T76" fmla="*/ 5 w 24"/>
                <a:gd name="T77" fmla="*/ 6 h 22"/>
                <a:gd name="T78" fmla="*/ 6 w 24"/>
                <a:gd name="T79" fmla="*/ 6 h 22"/>
                <a:gd name="T80" fmla="*/ 4 w 24"/>
                <a:gd name="T81" fmla="*/ 4 h 22"/>
                <a:gd name="T82" fmla="*/ 3 w 24"/>
                <a:gd name="T83" fmla="*/ 2 h 22"/>
                <a:gd name="T84" fmla="*/ 4 w 24"/>
                <a:gd name="T85" fmla="*/ 4 h 22"/>
                <a:gd name="T86" fmla="*/ 4 w 24"/>
                <a:gd name="T87" fmla="*/ 0 h 22"/>
                <a:gd name="T88" fmla="*/ 6 w 24"/>
                <a:gd name="T89" fmla="*/ 2 h 22"/>
                <a:gd name="T90" fmla="*/ 6 w 24"/>
                <a:gd name="T91" fmla="*/ 2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22"/>
                <a:gd name="T140" fmla="*/ 24 w 24"/>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22">
                  <a:moveTo>
                    <a:pt x="6" y="2"/>
                  </a:moveTo>
                  <a:lnTo>
                    <a:pt x="9" y="2"/>
                  </a:lnTo>
                  <a:lnTo>
                    <a:pt x="9" y="0"/>
                  </a:lnTo>
                  <a:lnTo>
                    <a:pt x="11" y="4"/>
                  </a:lnTo>
                  <a:lnTo>
                    <a:pt x="13" y="2"/>
                  </a:lnTo>
                  <a:lnTo>
                    <a:pt x="16" y="2"/>
                  </a:lnTo>
                  <a:lnTo>
                    <a:pt x="15" y="4"/>
                  </a:lnTo>
                  <a:lnTo>
                    <a:pt x="14" y="6"/>
                  </a:lnTo>
                  <a:lnTo>
                    <a:pt x="16" y="4"/>
                  </a:lnTo>
                  <a:lnTo>
                    <a:pt x="16" y="7"/>
                  </a:lnTo>
                  <a:lnTo>
                    <a:pt x="17" y="6"/>
                  </a:lnTo>
                  <a:lnTo>
                    <a:pt x="20" y="4"/>
                  </a:lnTo>
                  <a:lnTo>
                    <a:pt x="19" y="7"/>
                  </a:lnTo>
                  <a:lnTo>
                    <a:pt x="21" y="7"/>
                  </a:lnTo>
                  <a:lnTo>
                    <a:pt x="23" y="7"/>
                  </a:lnTo>
                  <a:lnTo>
                    <a:pt x="21" y="9"/>
                  </a:lnTo>
                  <a:lnTo>
                    <a:pt x="20" y="10"/>
                  </a:lnTo>
                  <a:lnTo>
                    <a:pt x="20" y="11"/>
                  </a:lnTo>
                  <a:lnTo>
                    <a:pt x="23" y="11"/>
                  </a:lnTo>
                  <a:lnTo>
                    <a:pt x="20" y="14"/>
                  </a:lnTo>
                  <a:lnTo>
                    <a:pt x="23" y="14"/>
                  </a:lnTo>
                  <a:lnTo>
                    <a:pt x="23" y="17"/>
                  </a:lnTo>
                  <a:lnTo>
                    <a:pt x="20" y="19"/>
                  </a:lnTo>
                  <a:lnTo>
                    <a:pt x="17" y="20"/>
                  </a:lnTo>
                  <a:lnTo>
                    <a:pt x="13" y="21"/>
                  </a:lnTo>
                  <a:lnTo>
                    <a:pt x="10" y="21"/>
                  </a:lnTo>
                  <a:lnTo>
                    <a:pt x="9" y="21"/>
                  </a:lnTo>
                  <a:lnTo>
                    <a:pt x="6" y="21"/>
                  </a:lnTo>
                  <a:lnTo>
                    <a:pt x="2" y="19"/>
                  </a:lnTo>
                  <a:lnTo>
                    <a:pt x="1" y="15"/>
                  </a:lnTo>
                  <a:lnTo>
                    <a:pt x="0" y="12"/>
                  </a:lnTo>
                  <a:lnTo>
                    <a:pt x="2" y="12"/>
                  </a:lnTo>
                  <a:lnTo>
                    <a:pt x="0" y="10"/>
                  </a:lnTo>
                  <a:lnTo>
                    <a:pt x="4" y="10"/>
                  </a:lnTo>
                  <a:lnTo>
                    <a:pt x="2" y="7"/>
                  </a:lnTo>
                  <a:lnTo>
                    <a:pt x="2" y="4"/>
                  </a:lnTo>
                  <a:lnTo>
                    <a:pt x="3" y="6"/>
                  </a:lnTo>
                  <a:lnTo>
                    <a:pt x="5" y="6"/>
                  </a:lnTo>
                  <a:lnTo>
                    <a:pt x="6" y="6"/>
                  </a:lnTo>
                  <a:lnTo>
                    <a:pt x="4" y="4"/>
                  </a:lnTo>
                  <a:lnTo>
                    <a:pt x="3" y="2"/>
                  </a:lnTo>
                  <a:lnTo>
                    <a:pt x="4" y="4"/>
                  </a:lnTo>
                  <a:lnTo>
                    <a:pt x="4" y="0"/>
                  </a:lnTo>
                  <a:lnTo>
                    <a:pt x="6" y="2"/>
                  </a:lnTo>
                </a:path>
              </a:pathLst>
            </a:custGeom>
            <a:solidFill>
              <a:srgbClr val="006000"/>
            </a:solidFill>
            <a:ln w="9525">
              <a:noFill/>
              <a:round/>
              <a:headEnd/>
              <a:tailEnd/>
            </a:ln>
          </p:spPr>
          <p:txBody>
            <a:bodyPr/>
            <a:lstStyle/>
            <a:p>
              <a:pPr>
                <a:defRPr/>
              </a:pPr>
              <a:endParaRPr lang="en-US" dirty="0"/>
            </a:p>
          </p:txBody>
        </p:sp>
        <p:sp>
          <p:nvSpPr>
            <p:cNvPr id="540" name="Freeform 90"/>
            <p:cNvSpPr>
              <a:spLocks/>
            </p:cNvSpPr>
            <p:nvPr/>
          </p:nvSpPr>
          <p:spPr bwMode="auto">
            <a:xfrm>
              <a:off x="4434" y="3721"/>
              <a:ext cx="6" cy="9"/>
            </a:xfrm>
            <a:custGeom>
              <a:avLst/>
              <a:gdLst>
                <a:gd name="T0" fmla="*/ 0 w 6"/>
                <a:gd name="T1" fmla="*/ 3 h 9"/>
                <a:gd name="T2" fmla="*/ 0 w 6"/>
                <a:gd name="T3" fmla="*/ 3 h 9"/>
                <a:gd name="T4" fmla="*/ 0 w 6"/>
                <a:gd name="T5" fmla="*/ 6 h 9"/>
                <a:gd name="T6" fmla="*/ 0 w 6"/>
                <a:gd name="T7" fmla="*/ 8 h 9"/>
                <a:gd name="T8" fmla="*/ 2 w 6"/>
                <a:gd name="T9" fmla="*/ 8 h 9"/>
                <a:gd name="T10" fmla="*/ 2 w 6"/>
                <a:gd name="T11" fmla="*/ 6 h 9"/>
                <a:gd name="T12" fmla="*/ 2 w 6"/>
                <a:gd name="T13" fmla="*/ 3 h 9"/>
                <a:gd name="T14" fmla="*/ 3 w 6"/>
                <a:gd name="T15" fmla="*/ 3 h 9"/>
                <a:gd name="T16" fmla="*/ 5 w 6"/>
                <a:gd name="T17" fmla="*/ 2 h 9"/>
                <a:gd name="T18" fmla="*/ 4 w 6"/>
                <a:gd name="T19" fmla="*/ 2 h 9"/>
                <a:gd name="T20" fmla="*/ 1 w 6"/>
                <a:gd name="T21" fmla="*/ 3 h 9"/>
                <a:gd name="T22" fmla="*/ 1 w 6"/>
                <a:gd name="T23" fmla="*/ 0 h 9"/>
                <a:gd name="T24" fmla="*/ 0 w 6"/>
                <a:gd name="T25" fmla="*/ 0 h 9"/>
                <a:gd name="T26" fmla="*/ 0 w 6"/>
                <a:gd name="T27" fmla="*/ 3 h 9"/>
                <a:gd name="T28" fmla="*/ 0 w 6"/>
                <a:gd name="T29" fmla="*/ 3 h 9"/>
                <a:gd name="T30" fmla="*/ 0 w 6"/>
                <a:gd name="T31" fmla="*/ 3 h 9"/>
                <a:gd name="T32" fmla="*/ 0 w 6"/>
                <a:gd name="T33" fmla="*/ 3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0" y="3"/>
                  </a:moveTo>
                  <a:lnTo>
                    <a:pt x="0" y="3"/>
                  </a:lnTo>
                  <a:lnTo>
                    <a:pt x="0" y="6"/>
                  </a:lnTo>
                  <a:lnTo>
                    <a:pt x="0" y="8"/>
                  </a:lnTo>
                  <a:lnTo>
                    <a:pt x="2" y="8"/>
                  </a:lnTo>
                  <a:lnTo>
                    <a:pt x="2" y="6"/>
                  </a:lnTo>
                  <a:lnTo>
                    <a:pt x="2" y="3"/>
                  </a:lnTo>
                  <a:lnTo>
                    <a:pt x="3" y="3"/>
                  </a:lnTo>
                  <a:lnTo>
                    <a:pt x="5" y="2"/>
                  </a:lnTo>
                  <a:lnTo>
                    <a:pt x="4" y="2"/>
                  </a:lnTo>
                  <a:lnTo>
                    <a:pt x="1" y="3"/>
                  </a:lnTo>
                  <a:lnTo>
                    <a:pt x="1" y="0"/>
                  </a:lnTo>
                  <a:lnTo>
                    <a:pt x="0" y="0"/>
                  </a:lnTo>
                  <a:lnTo>
                    <a:pt x="0" y="3"/>
                  </a:lnTo>
                </a:path>
              </a:pathLst>
            </a:custGeom>
            <a:solidFill>
              <a:srgbClr val="006000"/>
            </a:solidFill>
            <a:ln w="9525">
              <a:noFill/>
              <a:round/>
              <a:headEnd/>
              <a:tailEnd/>
            </a:ln>
          </p:spPr>
          <p:txBody>
            <a:bodyPr/>
            <a:lstStyle/>
            <a:p>
              <a:pPr>
                <a:defRPr/>
              </a:pPr>
              <a:endParaRPr lang="en-US" dirty="0"/>
            </a:p>
          </p:txBody>
        </p:sp>
        <p:sp>
          <p:nvSpPr>
            <p:cNvPr id="541" name="Freeform 91"/>
            <p:cNvSpPr>
              <a:spLocks/>
            </p:cNvSpPr>
            <p:nvPr/>
          </p:nvSpPr>
          <p:spPr bwMode="auto">
            <a:xfrm>
              <a:off x="4438" y="3708"/>
              <a:ext cx="24" cy="22"/>
            </a:xfrm>
            <a:custGeom>
              <a:avLst/>
              <a:gdLst>
                <a:gd name="T0" fmla="*/ 7 w 24"/>
                <a:gd name="T1" fmla="*/ 0 h 22"/>
                <a:gd name="T2" fmla="*/ 10 w 24"/>
                <a:gd name="T3" fmla="*/ 0 h 22"/>
                <a:gd name="T4" fmla="*/ 10 w 24"/>
                <a:gd name="T5" fmla="*/ 0 h 22"/>
                <a:gd name="T6" fmla="*/ 11 w 24"/>
                <a:gd name="T7" fmla="*/ 0 h 22"/>
                <a:gd name="T8" fmla="*/ 11 w 24"/>
                <a:gd name="T9" fmla="*/ 0 h 22"/>
                <a:gd name="T10" fmla="*/ 15 w 24"/>
                <a:gd name="T11" fmla="*/ 0 h 22"/>
                <a:gd name="T12" fmla="*/ 15 w 24"/>
                <a:gd name="T13" fmla="*/ 2 h 22"/>
                <a:gd name="T14" fmla="*/ 12 w 24"/>
                <a:gd name="T15" fmla="*/ 2 h 22"/>
                <a:gd name="T16" fmla="*/ 12 w 24"/>
                <a:gd name="T17" fmla="*/ 3 h 22"/>
                <a:gd name="T18" fmla="*/ 15 w 24"/>
                <a:gd name="T19" fmla="*/ 3 h 22"/>
                <a:gd name="T20" fmla="*/ 15 w 24"/>
                <a:gd name="T21" fmla="*/ 5 h 22"/>
                <a:gd name="T22" fmla="*/ 16 w 24"/>
                <a:gd name="T23" fmla="*/ 3 h 22"/>
                <a:gd name="T24" fmla="*/ 19 w 24"/>
                <a:gd name="T25" fmla="*/ 3 h 22"/>
                <a:gd name="T26" fmla="*/ 18 w 24"/>
                <a:gd name="T27" fmla="*/ 6 h 22"/>
                <a:gd name="T28" fmla="*/ 21 w 24"/>
                <a:gd name="T29" fmla="*/ 6 h 22"/>
                <a:gd name="T30" fmla="*/ 23 w 24"/>
                <a:gd name="T31" fmla="*/ 6 h 22"/>
                <a:gd name="T32" fmla="*/ 22 w 24"/>
                <a:gd name="T33" fmla="*/ 7 h 22"/>
                <a:gd name="T34" fmla="*/ 19 w 24"/>
                <a:gd name="T35" fmla="*/ 8 h 22"/>
                <a:gd name="T36" fmla="*/ 19 w 24"/>
                <a:gd name="T37" fmla="*/ 9 h 22"/>
                <a:gd name="T38" fmla="*/ 22 w 24"/>
                <a:gd name="T39" fmla="*/ 9 h 22"/>
                <a:gd name="T40" fmla="*/ 20 w 24"/>
                <a:gd name="T41" fmla="*/ 13 h 22"/>
                <a:gd name="T42" fmla="*/ 23 w 24"/>
                <a:gd name="T43" fmla="*/ 13 h 22"/>
                <a:gd name="T44" fmla="*/ 22 w 24"/>
                <a:gd name="T45" fmla="*/ 16 h 22"/>
                <a:gd name="T46" fmla="*/ 19 w 24"/>
                <a:gd name="T47" fmla="*/ 17 h 22"/>
                <a:gd name="T48" fmla="*/ 16 w 24"/>
                <a:gd name="T49" fmla="*/ 18 h 22"/>
                <a:gd name="T50" fmla="*/ 11 w 24"/>
                <a:gd name="T51" fmla="*/ 21 h 22"/>
                <a:gd name="T52" fmla="*/ 11 w 24"/>
                <a:gd name="T53" fmla="*/ 21 h 22"/>
                <a:gd name="T54" fmla="*/ 10 w 24"/>
                <a:gd name="T55" fmla="*/ 21 h 22"/>
                <a:gd name="T56" fmla="*/ 7 w 24"/>
                <a:gd name="T57" fmla="*/ 19 h 22"/>
                <a:gd name="T58" fmla="*/ 2 w 24"/>
                <a:gd name="T59" fmla="*/ 17 h 22"/>
                <a:gd name="T60" fmla="*/ 1 w 24"/>
                <a:gd name="T61" fmla="*/ 15 h 22"/>
                <a:gd name="T62" fmla="*/ 0 w 24"/>
                <a:gd name="T63" fmla="*/ 9 h 22"/>
                <a:gd name="T64" fmla="*/ 3 w 24"/>
                <a:gd name="T65" fmla="*/ 10 h 22"/>
                <a:gd name="T66" fmla="*/ 0 w 24"/>
                <a:gd name="T67" fmla="*/ 8 h 22"/>
                <a:gd name="T68" fmla="*/ 5 w 24"/>
                <a:gd name="T69" fmla="*/ 8 h 22"/>
                <a:gd name="T70" fmla="*/ 3 w 24"/>
                <a:gd name="T71" fmla="*/ 5 h 22"/>
                <a:gd name="T72" fmla="*/ 3 w 24"/>
                <a:gd name="T73" fmla="*/ 3 h 22"/>
                <a:gd name="T74" fmla="*/ 5 w 24"/>
                <a:gd name="T75" fmla="*/ 3 h 22"/>
                <a:gd name="T76" fmla="*/ 7 w 24"/>
                <a:gd name="T77" fmla="*/ 3 h 22"/>
                <a:gd name="T78" fmla="*/ 7 w 24"/>
                <a:gd name="T79" fmla="*/ 3 h 22"/>
                <a:gd name="T80" fmla="*/ 5 w 24"/>
                <a:gd name="T81" fmla="*/ 2 h 22"/>
                <a:gd name="T82" fmla="*/ 4 w 24"/>
                <a:gd name="T83" fmla="*/ 0 h 22"/>
                <a:gd name="T84" fmla="*/ 6 w 24"/>
                <a:gd name="T85" fmla="*/ 0 h 22"/>
                <a:gd name="T86" fmla="*/ 6 w 24"/>
                <a:gd name="T87" fmla="*/ 0 h 22"/>
                <a:gd name="T88" fmla="*/ 7 w 24"/>
                <a:gd name="T89" fmla="*/ 0 h 22"/>
                <a:gd name="T90" fmla="*/ 7 w 24"/>
                <a:gd name="T91" fmla="*/ 0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22"/>
                <a:gd name="T140" fmla="*/ 24 w 24"/>
                <a:gd name="T141" fmla="*/ 22 h 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22">
                  <a:moveTo>
                    <a:pt x="7" y="0"/>
                  </a:moveTo>
                  <a:lnTo>
                    <a:pt x="10" y="0"/>
                  </a:lnTo>
                  <a:lnTo>
                    <a:pt x="11" y="0"/>
                  </a:lnTo>
                  <a:lnTo>
                    <a:pt x="15" y="0"/>
                  </a:lnTo>
                  <a:lnTo>
                    <a:pt x="15" y="2"/>
                  </a:lnTo>
                  <a:lnTo>
                    <a:pt x="12" y="2"/>
                  </a:lnTo>
                  <a:lnTo>
                    <a:pt x="12" y="3"/>
                  </a:lnTo>
                  <a:lnTo>
                    <a:pt x="15" y="3"/>
                  </a:lnTo>
                  <a:lnTo>
                    <a:pt x="15" y="5"/>
                  </a:lnTo>
                  <a:lnTo>
                    <a:pt x="16" y="3"/>
                  </a:lnTo>
                  <a:lnTo>
                    <a:pt x="19" y="3"/>
                  </a:lnTo>
                  <a:lnTo>
                    <a:pt x="18" y="6"/>
                  </a:lnTo>
                  <a:lnTo>
                    <a:pt x="21" y="6"/>
                  </a:lnTo>
                  <a:lnTo>
                    <a:pt x="23" y="6"/>
                  </a:lnTo>
                  <a:lnTo>
                    <a:pt x="22" y="7"/>
                  </a:lnTo>
                  <a:lnTo>
                    <a:pt x="19" y="8"/>
                  </a:lnTo>
                  <a:lnTo>
                    <a:pt x="19" y="9"/>
                  </a:lnTo>
                  <a:lnTo>
                    <a:pt x="22" y="9"/>
                  </a:lnTo>
                  <a:lnTo>
                    <a:pt x="20" y="13"/>
                  </a:lnTo>
                  <a:lnTo>
                    <a:pt x="23" y="13"/>
                  </a:lnTo>
                  <a:lnTo>
                    <a:pt x="22" y="16"/>
                  </a:lnTo>
                  <a:lnTo>
                    <a:pt x="19" y="17"/>
                  </a:lnTo>
                  <a:lnTo>
                    <a:pt x="16" y="18"/>
                  </a:lnTo>
                  <a:lnTo>
                    <a:pt x="11" y="21"/>
                  </a:lnTo>
                  <a:lnTo>
                    <a:pt x="10" y="21"/>
                  </a:lnTo>
                  <a:lnTo>
                    <a:pt x="7" y="19"/>
                  </a:lnTo>
                  <a:lnTo>
                    <a:pt x="2" y="17"/>
                  </a:lnTo>
                  <a:lnTo>
                    <a:pt x="1" y="15"/>
                  </a:lnTo>
                  <a:lnTo>
                    <a:pt x="0" y="9"/>
                  </a:lnTo>
                  <a:lnTo>
                    <a:pt x="3" y="10"/>
                  </a:lnTo>
                  <a:lnTo>
                    <a:pt x="0" y="8"/>
                  </a:lnTo>
                  <a:lnTo>
                    <a:pt x="5" y="8"/>
                  </a:lnTo>
                  <a:lnTo>
                    <a:pt x="3" y="5"/>
                  </a:lnTo>
                  <a:lnTo>
                    <a:pt x="3" y="3"/>
                  </a:lnTo>
                  <a:lnTo>
                    <a:pt x="5" y="3"/>
                  </a:lnTo>
                  <a:lnTo>
                    <a:pt x="7" y="3"/>
                  </a:lnTo>
                  <a:lnTo>
                    <a:pt x="5" y="2"/>
                  </a:lnTo>
                  <a:lnTo>
                    <a:pt x="4" y="0"/>
                  </a:lnTo>
                  <a:lnTo>
                    <a:pt x="6" y="0"/>
                  </a:lnTo>
                  <a:lnTo>
                    <a:pt x="7" y="0"/>
                  </a:lnTo>
                </a:path>
              </a:pathLst>
            </a:custGeom>
            <a:solidFill>
              <a:srgbClr val="006000"/>
            </a:solidFill>
            <a:ln w="9525">
              <a:noFill/>
              <a:round/>
              <a:headEnd/>
              <a:tailEnd/>
            </a:ln>
          </p:spPr>
          <p:txBody>
            <a:bodyPr/>
            <a:lstStyle/>
            <a:p>
              <a:pPr>
                <a:defRPr/>
              </a:pPr>
              <a:endParaRPr lang="en-US" dirty="0"/>
            </a:p>
          </p:txBody>
        </p:sp>
        <p:sp>
          <p:nvSpPr>
            <p:cNvPr id="542" name="Freeform 92"/>
            <p:cNvSpPr>
              <a:spLocks/>
            </p:cNvSpPr>
            <p:nvPr/>
          </p:nvSpPr>
          <p:spPr bwMode="auto">
            <a:xfrm>
              <a:off x="4446" y="3724"/>
              <a:ext cx="5" cy="8"/>
            </a:xfrm>
            <a:custGeom>
              <a:avLst/>
              <a:gdLst>
                <a:gd name="T0" fmla="*/ 2 w 5"/>
                <a:gd name="T1" fmla="*/ 1 h 8"/>
                <a:gd name="T2" fmla="*/ 2 w 5"/>
                <a:gd name="T3" fmla="*/ 2 h 8"/>
                <a:gd name="T4" fmla="*/ 3 w 5"/>
                <a:gd name="T5" fmla="*/ 6 h 8"/>
                <a:gd name="T6" fmla="*/ 3 w 5"/>
                <a:gd name="T7" fmla="*/ 7 h 8"/>
                <a:gd name="T8" fmla="*/ 3 w 5"/>
                <a:gd name="T9" fmla="*/ 7 h 8"/>
                <a:gd name="T10" fmla="*/ 3 w 5"/>
                <a:gd name="T11" fmla="*/ 6 h 8"/>
                <a:gd name="T12" fmla="*/ 3 w 5"/>
                <a:gd name="T13" fmla="*/ 2 h 8"/>
                <a:gd name="T14" fmla="*/ 3 w 5"/>
                <a:gd name="T15" fmla="*/ 1 h 8"/>
                <a:gd name="T16" fmla="*/ 4 w 5"/>
                <a:gd name="T17" fmla="*/ 1 h 8"/>
                <a:gd name="T18" fmla="*/ 3 w 5"/>
                <a:gd name="T19" fmla="*/ 1 h 8"/>
                <a:gd name="T20" fmla="*/ 3 w 5"/>
                <a:gd name="T21" fmla="*/ 2 h 8"/>
                <a:gd name="T22" fmla="*/ 3 w 5"/>
                <a:gd name="T23" fmla="*/ 0 h 8"/>
                <a:gd name="T24" fmla="*/ 2 w 5"/>
                <a:gd name="T25" fmla="*/ 0 h 8"/>
                <a:gd name="T26" fmla="*/ 2 w 5"/>
                <a:gd name="T27" fmla="*/ 2 h 8"/>
                <a:gd name="T28" fmla="*/ 0 w 5"/>
                <a:gd name="T29" fmla="*/ 1 h 8"/>
                <a:gd name="T30" fmla="*/ 2 w 5"/>
                <a:gd name="T31" fmla="*/ 1 h 8"/>
                <a:gd name="T32" fmla="*/ 2 w 5"/>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8"/>
                <a:gd name="T53" fmla="*/ 5 w 5"/>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8">
                  <a:moveTo>
                    <a:pt x="2" y="1"/>
                  </a:moveTo>
                  <a:lnTo>
                    <a:pt x="2" y="2"/>
                  </a:lnTo>
                  <a:lnTo>
                    <a:pt x="3" y="6"/>
                  </a:lnTo>
                  <a:lnTo>
                    <a:pt x="3" y="7"/>
                  </a:lnTo>
                  <a:lnTo>
                    <a:pt x="3" y="6"/>
                  </a:lnTo>
                  <a:lnTo>
                    <a:pt x="3" y="2"/>
                  </a:lnTo>
                  <a:lnTo>
                    <a:pt x="3" y="1"/>
                  </a:lnTo>
                  <a:lnTo>
                    <a:pt x="4" y="1"/>
                  </a:lnTo>
                  <a:lnTo>
                    <a:pt x="3" y="1"/>
                  </a:lnTo>
                  <a:lnTo>
                    <a:pt x="3" y="2"/>
                  </a:lnTo>
                  <a:lnTo>
                    <a:pt x="3" y="0"/>
                  </a:lnTo>
                  <a:lnTo>
                    <a:pt x="2" y="0"/>
                  </a:lnTo>
                  <a:lnTo>
                    <a:pt x="2" y="2"/>
                  </a:lnTo>
                  <a:lnTo>
                    <a:pt x="0" y="1"/>
                  </a:lnTo>
                  <a:lnTo>
                    <a:pt x="2" y="1"/>
                  </a:lnTo>
                </a:path>
              </a:pathLst>
            </a:custGeom>
            <a:solidFill>
              <a:srgbClr val="600000"/>
            </a:solidFill>
            <a:ln w="9216">
              <a:solidFill>
                <a:srgbClr val="600000"/>
              </a:solidFill>
              <a:round/>
              <a:headEnd/>
              <a:tailEnd/>
            </a:ln>
          </p:spPr>
          <p:txBody>
            <a:bodyPr/>
            <a:lstStyle/>
            <a:p>
              <a:pPr>
                <a:defRPr/>
              </a:pPr>
              <a:endParaRPr lang="en-US" dirty="0"/>
            </a:p>
          </p:txBody>
        </p:sp>
        <p:sp>
          <p:nvSpPr>
            <p:cNvPr id="543" name="Freeform 93"/>
            <p:cNvSpPr>
              <a:spLocks/>
            </p:cNvSpPr>
            <p:nvPr/>
          </p:nvSpPr>
          <p:spPr bwMode="auto">
            <a:xfrm>
              <a:off x="4457" y="3730"/>
              <a:ext cx="20" cy="10"/>
            </a:xfrm>
            <a:custGeom>
              <a:avLst/>
              <a:gdLst>
                <a:gd name="T0" fmla="*/ 8 w 20"/>
                <a:gd name="T1" fmla="*/ 0 h 10"/>
                <a:gd name="T2" fmla="*/ 4 w 20"/>
                <a:gd name="T3" fmla="*/ 0 h 10"/>
                <a:gd name="T4" fmla="*/ 0 w 20"/>
                <a:gd name="T5" fmla="*/ 2 h 10"/>
                <a:gd name="T6" fmla="*/ 7 w 20"/>
                <a:gd name="T7" fmla="*/ 8 h 10"/>
                <a:gd name="T8" fmla="*/ 17 w 20"/>
                <a:gd name="T9" fmla="*/ 9 h 10"/>
                <a:gd name="T10" fmla="*/ 19 w 20"/>
                <a:gd name="T11" fmla="*/ 3 h 10"/>
                <a:gd name="T12" fmla="*/ 12 w 20"/>
                <a:gd name="T13" fmla="*/ 0 h 10"/>
                <a:gd name="T14" fmla="*/ 8 w 20"/>
                <a:gd name="T15" fmla="*/ 0 h 10"/>
                <a:gd name="T16" fmla="*/ 8 w 2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0"/>
                <a:gd name="T29" fmla="*/ 20 w 2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0">
                  <a:moveTo>
                    <a:pt x="8" y="0"/>
                  </a:moveTo>
                  <a:lnTo>
                    <a:pt x="4" y="0"/>
                  </a:lnTo>
                  <a:lnTo>
                    <a:pt x="0" y="2"/>
                  </a:lnTo>
                  <a:lnTo>
                    <a:pt x="7" y="8"/>
                  </a:lnTo>
                  <a:lnTo>
                    <a:pt x="17" y="9"/>
                  </a:lnTo>
                  <a:lnTo>
                    <a:pt x="19" y="3"/>
                  </a:lnTo>
                  <a:lnTo>
                    <a:pt x="12" y="0"/>
                  </a:lnTo>
                  <a:lnTo>
                    <a:pt x="8" y="0"/>
                  </a:lnTo>
                </a:path>
              </a:pathLst>
            </a:custGeom>
            <a:solidFill>
              <a:srgbClr val="808080"/>
            </a:solidFill>
            <a:ln w="9216">
              <a:solidFill>
                <a:srgbClr val="808080"/>
              </a:solidFill>
              <a:round/>
              <a:headEnd/>
              <a:tailEnd/>
            </a:ln>
          </p:spPr>
          <p:txBody>
            <a:bodyPr/>
            <a:lstStyle/>
            <a:p>
              <a:pPr>
                <a:defRPr/>
              </a:pPr>
              <a:endParaRPr lang="en-US" dirty="0"/>
            </a:p>
          </p:txBody>
        </p:sp>
        <p:sp>
          <p:nvSpPr>
            <p:cNvPr id="544" name="Freeform 94"/>
            <p:cNvSpPr>
              <a:spLocks/>
            </p:cNvSpPr>
            <p:nvPr/>
          </p:nvSpPr>
          <p:spPr bwMode="auto">
            <a:xfrm>
              <a:off x="4462" y="3692"/>
              <a:ext cx="18" cy="33"/>
            </a:xfrm>
            <a:custGeom>
              <a:avLst/>
              <a:gdLst>
                <a:gd name="T0" fmla="*/ 5 w 18"/>
                <a:gd name="T1" fmla="*/ 2 h 33"/>
                <a:gd name="T2" fmla="*/ 6 w 18"/>
                <a:gd name="T3" fmla="*/ 2 h 33"/>
                <a:gd name="T4" fmla="*/ 7 w 18"/>
                <a:gd name="T5" fmla="*/ 0 h 33"/>
                <a:gd name="T6" fmla="*/ 7 w 18"/>
                <a:gd name="T7" fmla="*/ 4 h 33"/>
                <a:gd name="T8" fmla="*/ 8 w 18"/>
                <a:gd name="T9" fmla="*/ 2 h 33"/>
                <a:gd name="T10" fmla="*/ 9 w 18"/>
                <a:gd name="T11" fmla="*/ 0 h 33"/>
                <a:gd name="T12" fmla="*/ 9 w 18"/>
                <a:gd name="T13" fmla="*/ 4 h 33"/>
                <a:gd name="T14" fmla="*/ 9 w 18"/>
                <a:gd name="T15" fmla="*/ 7 h 33"/>
                <a:gd name="T16" fmla="*/ 9 w 18"/>
                <a:gd name="T17" fmla="*/ 7 h 33"/>
                <a:gd name="T18" fmla="*/ 9 w 18"/>
                <a:gd name="T19" fmla="*/ 10 h 33"/>
                <a:gd name="T20" fmla="*/ 9 w 18"/>
                <a:gd name="T21" fmla="*/ 12 h 33"/>
                <a:gd name="T22" fmla="*/ 12 w 18"/>
                <a:gd name="T23" fmla="*/ 12 h 33"/>
                <a:gd name="T24" fmla="*/ 17 w 18"/>
                <a:gd name="T25" fmla="*/ 7 h 33"/>
                <a:gd name="T26" fmla="*/ 17 w 18"/>
                <a:gd name="T27" fmla="*/ 7 h 33"/>
                <a:gd name="T28" fmla="*/ 17 w 18"/>
                <a:gd name="T29" fmla="*/ 9 h 33"/>
                <a:gd name="T30" fmla="*/ 16 w 18"/>
                <a:gd name="T31" fmla="*/ 12 h 33"/>
                <a:gd name="T32" fmla="*/ 14 w 18"/>
                <a:gd name="T33" fmla="*/ 14 h 33"/>
                <a:gd name="T34" fmla="*/ 12 w 18"/>
                <a:gd name="T35" fmla="*/ 16 h 33"/>
                <a:gd name="T36" fmla="*/ 12 w 18"/>
                <a:gd name="T37" fmla="*/ 16 h 33"/>
                <a:gd name="T38" fmla="*/ 13 w 18"/>
                <a:gd name="T39" fmla="*/ 19 h 33"/>
                <a:gd name="T40" fmla="*/ 13 w 18"/>
                <a:gd name="T41" fmla="*/ 23 h 33"/>
                <a:gd name="T42" fmla="*/ 17 w 18"/>
                <a:gd name="T43" fmla="*/ 22 h 33"/>
                <a:gd name="T44" fmla="*/ 14 w 18"/>
                <a:gd name="T45" fmla="*/ 24 h 33"/>
                <a:gd name="T46" fmla="*/ 12 w 18"/>
                <a:gd name="T47" fmla="*/ 27 h 33"/>
                <a:gd name="T48" fmla="*/ 10 w 18"/>
                <a:gd name="T49" fmla="*/ 29 h 33"/>
                <a:gd name="T50" fmla="*/ 8 w 18"/>
                <a:gd name="T51" fmla="*/ 31 h 33"/>
                <a:gd name="T52" fmla="*/ 7 w 18"/>
                <a:gd name="T53" fmla="*/ 32 h 33"/>
                <a:gd name="T54" fmla="*/ 6 w 18"/>
                <a:gd name="T55" fmla="*/ 32 h 33"/>
                <a:gd name="T56" fmla="*/ 5 w 18"/>
                <a:gd name="T57" fmla="*/ 31 h 33"/>
                <a:gd name="T58" fmla="*/ 2 w 18"/>
                <a:gd name="T59" fmla="*/ 27 h 33"/>
                <a:gd name="T60" fmla="*/ 1 w 18"/>
                <a:gd name="T61" fmla="*/ 23 h 33"/>
                <a:gd name="T62" fmla="*/ 0 w 18"/>
                <a:gd name="T63" fmla="*/ 16 h 33"/>
                <a:gd name="T64" fmla="*/ 3 w 18"/>
                <a:gd name="T65" fmla="*/ 18 h 33"/>
                <a:gd name="T66" fmla="*/ 1 w 18"/>
                <a:gd name="T67" fmla="*/ 14 h 33"/>
                <a:gd name="T68" fmla="*/ 3 w 18"/>
                <a:gd name="T69" fmla="*/ 16 h 33"/>
                <a:gd name="T70" fmla="*/ 3 w 18"/>
                <a:gd name="T71" fmla="*/ 10 h 33"/>
                <a:gd name="T72" fmla="*/ 3 w 18"/>
                <a:gd name="T73" fmla="*/ 7 h 33"/>
                <a:gd name="T74" fmla="*/ 3 w 18"/>
                <a:gd name="T75" fmla="*/ 7 h 33"/>
                <a:gd name="T76" fmla="*/ 4 w 18"/>
                <a:gd name="T77" fmla="*/ 9 h 33"/>
                <a:gd name="T78" fmla="*/ 4 w 18"/>
                <a:gd name="T79" fmla="*/ 7 h 33"/>
                <a:gd name="T80" fmla="*/ 3 w 18"/>
                <a:gd name="T81" fmla="*/ 5 h 33"/>
                <a:gd name="T82" fmla="*/ 3 w 18"/>
                <a:gd name="T83" fmla="*/ 2 h 33"/>
                <a:gd name="T84" fmla="*/ 4 w 18"/>
                <a:gd name="T85" fmla="*/ 3 h 33"/>
                <a:gd name="T86" fmla="*/ 4 w 18"/>
                <a:gd name="T87" fmla="*/ 0 h 33"/>
                <a:gd name="T88" fmla="*/ 5 w 18"/>
                <a:gd name="T89" fmla="*/ 2 h 33"/>
                <a:gd name="T90" fmla="*/ 5 w 18"/>
                <a:gd name="T91" fmla="*/ 2 h 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33"/>
                <a:gd name="T140" fmla="*/ 18 w 18"/>
                <a:gd name="T141" fmla="*/ 33 h 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33">
                  <a:moveTo>
                    <a:pt x="5" y="2"/>
                  </a:moveTo>
                  <a:lnTo>
                    <a:pt x="6" y="2"/>
                  </a:lnTo>
                  <a:lnTo>
                    <a:pt x="7" y="0"/>
                  </a:lnTo>
                  <a:lnTo>
                    <a:pt x="7" y="4"/>
                  </a:lnTo>
                  <a:lnTo>
                    <a:pt x="8" y="2"/>
                  </a:lnTo>
                  <a:lnTo>
                    <a:pt x="9" y="0"/>
                  </a:lnTo>
                  <a:lnTo>
                    <a:pt x="9" y="4"/>
                  </a:lnTo>
                  <a:lnTo>
                    <a:pt x="9" y="7"/>
                  </a:lnTo>
                  <a:lnTo>
                    <a:pt x="9" y="10"/>
                  </a:lnTo>
                  <a:lnTo>
                    <a:pt x="9" y="12"/>
                  </a:lnTo>
                  <a:lnTo>
                    <a:pt x="12" y="12"/>
                  </a:lnTo>
                  <a:lnTo>
                    <a:pt x="17" y="7"/>
                  </a:lnTo>
                  <a:lnTo>
                    <a:pt x="17" y="9"/>
                  </a:lnTo>
                  <a:lnTo>
                    <a:pt x="16" y="12"/>
                  </a:lnTo>
                  <a:lnTo>
                    <a:pt x="14" y="14"/>
                  </a:lnTo>
                  <a:lnTo>
                    <a:pt x="12" y="16"/>
                  </a:lnTo>
                  <a:lnTo>
                    <a:pt x="13" y="19"/>
                  </a:lnTo>
                  <a:lnTo>
                    <a:pt x="13" y="23"/>
                  </a:lnTo>
                  <a:lnTo>
                    <a:pt x="17" y="22"/>
                  </a:lnTo>
                  <a:lnTo>
                    <a:pt x="14" y="24"/>
                  </a:lnTo>
                  <a:lnTo>
                    <a:pt x="12" y="27"/>
                  </a:lnTo>
                  <a:lnTo>
                    <a:pt x="10" y="29"/>
                  </a:lnTo>
                  <a:lnTo>
                    <a:pt x="8" y="31"/>
                  </a:lnTo>
                  <a:lnTo>
                    <a:pt x="7" y="32"/>
                  </a:lnTo>
                  <a:lnTo>
                    <a:pt x="6" y="32"/>
                  </a:lnTo>
                  <a:lnTo>
                    <a:pt x="5" y="31"/>
                  </a:lnTo>
                  <a:lnTo>
                    <a:pt x="2" y="27"/>
                  </a:lnTo>
                  <a:lnTo>
                    <a:pt x="1" y="23"/>
                  </a:lnTo>
                  <a:lnTo>
                    <a:pt x="0" y="16"/>
                  </a:lnTo>
                  <a:lnTo>
                    <a:pt x="3" y="18"/>
                  </a:lnTo>
                  <a:lnTo>
                    <a:pt x="1" y="14"/>
                  </a:lnTo>
                  <a:lnTo>
                    <a:pt x="3" y="16"/>
                  </a:lnTo>
                  <a:lnTo>
                    <a:pt x="3" y="10"/>
                  </a:lnTo>
                  <a:lnTo>
                    <a:pt x="3" y="7"/>
                  </a:lnTo>
                  <a:lnTo>
                    <a:pt x="4" y="9"/>
                  </a:lnTo>
                  <a:lnTo>
                    <a:pt x="4" y="7"/>
                  </a:lnTo>
                  <a:lnTo>
                    <a:pt x="3" y="5"/>
                  </a:lnTo>
                  <a:lnTo>
                    <a:pt x="3" y="2"/>
                  </a:lnTo>
                  <a:lnTo>
                    <a:pt x="4" y="3"/>
                  </a:lnTo>
                  <a:lnTo>
                    <a:pt x="4" y="0"/>
                  </a:lnTo>
                  <a:lnTo>
                    <a:pt x="5" y="2"/>
                  </a:lnTo>
                </a:path>
              </a:pathLst>
            </a:custGeom>
            <a:solidFill>
              <a:srgbClr val="006000"/>
            </a:solidFill>
            <a:ln w="9525">
              <a:noFill/>
              <a:round/>
              <a:headEnd/>
              <a:tailEnd/>
            </a:ln>
          </p:spPr>
          <p:txBody>
            <a:bodyPr/>
            <a:lstStyle/>
            <a:p>
              <a:pPr>
                <a:defRPr/>
              </a:pPr>
              <a:endParaRPr lang="en-US" dirty="0"/>
            </a:p>
          </p:txBody>
        </p:sp>
        <p:sp>
          <p:nvSpPr>
            <p:cNvPr id="545" name="Freeform 95"/>
            <p:cNvSpPr>
              <a:spLocks/>
            </p:cNvSpPr>
            <p:nvPr/>
          </p:nvSpPr>
          <p:spPr bwMode="auto">
            <a:xfrm>
              <a:off x="4466" y="3714"/>
              <a:ext cx="6" cy="21"/>
            </a:xfrm>
            <a:custGeom>
              <a:avLst/>
              <a:gdLst>
                <a:gd name="T0" fmla="*/ 0 w 6"/>
                <a:gd name="T1" fmla="*/ 3 h 21"/>
                <a:gd name="T2" fmla="*/ 2 w 6"/>
                <a:gd name="T3" fmla="*/ 7 h 21"/>
                <a:gd name="T4" fmla="*/ 2 w 6"/>
                <a:gd name="T5" fmla="*/ 16 h 21"/>
                <a:gd name="T6" fmla="*/ 2 w 6"/>
                <a:gd name="T7" fmla="*/ 20 h 21"/>
                <a:gd name="T8" fmla="*/ 3 w 6"/>
                <a:gd name="T9" fmla="*/ 20 h 21"/>
                <a:gd name="T10" fmla="*/ 3 w 6"/>
                <a:gd name="T11" fmla="*/ 16 h 21"/>
                <a:gd name="T12" fmla="*/ 3 w 6"/>
                <a:gd name="T13" fmla="*/ 7 h 21"/>
                <a:gd name="T14" fmla="*/ 3 w 6"/>
                <a:gd name="T15" fmla="*/ 4 h 21"/>
                <a:gd name="T16" fmla="*/ 5 w 6"/>
                <a:gd name="T17" fmla="*/ 3 h 21"/>
                <a:gd name="T18" fmla="*/ 5 w 6"/>
                <a:gd name="T19" fmla="*/ 2 h 21"/>
                <a:gd name="T20" fmla="*/ 2 w 6"/>
                <a:gd name="T21" fmla="*/ 5 h 21"/>
                <a:gd name="T22" fmla="*/ 3 w 6"/>
                <a:gd name="T23" fmla="*/ 0 h 21"/>
                <a:gd name="T24" fmla="*/ 2 w 6"/>
                <a:gd name="T25" fmla="*/ 0 h 21"/>
                <a:gd name="T26" fmla="*/ 2 w 6"/>
                <a:gd name="T27" fmla="*/ 7 h 21"/>
                <a:gd name="T28" fmla="*/ 0 w 6"/>
                <a:gd name="T29" fmla="*/ 4 h 21"/>
                <a:gd name="T30" fmla="*/ 0 w 6"/>
                <a:gd name="T31" fmla="*/ 3 h 21"/>
                <a:gd name="T32" fmla="*/ 0 w 6"/>
                <a:gd name="T33" fmla="*/ 3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21"/>
                <a:gd name="T53" fmla="*/ 6 w 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21">
                  <a:moveTo>
                    <a:pt x="0" y="3"/>
                  </a:moveTo>
                  <a:lnTo>
                    <a:pt x="2" y="7"/>
                  </a:lnTo>
                  <a:lnTo>
                    <a:pt x="2" y="16"/>
                  </a:lnTo>
                  <a:lnTo>
                    <a:pt x="2" y="20"/>
                  </a:lnTo>
                  <a:lnTo>
                    <a:pt x="3" y="20"/>
                  </a:lnTo>
                  <a:lnTo>
                    <a:pt x="3" y="16"/>
                  </a:lnTo>
                  <a:lnTo>
                    <a:pt x="3" y="7"/>
                  </a:lnTo>
                  <a:lnTo>
                    <a:pt x="3" y="4"/>
                  </a:lnTo>
                  <a:lnTo>
                    <a:pt x="5" y="3"/>
                  </a:lnTo>
                  <a:lnTo>
                    <a:pt x="5" y="2"/>
                  </a:lnTo>
                  <a:lnTo>
                    <a:pt x="2" y="5"/>
                  </a:lnTo>
                  <a:lnTo>
                    <a:pt x="3" y="0"/>
                  </a:lnTo>
                  <a:lnTo>
                    <a:pt x="2" y="0"/>
                  </a:lnTo>
                  <a:lnTo>
                    <a:pt x="2" y="7"/>
                  </a:lnTo>
                  <a:lnTo>
                    <a:pt x="0" y="4"/>
                  </a:lnTo>
                  <a:lnTo>
                    <a:pt x="0" y="3"/>
                  </a:lnTo>
                </a:path>
              </a:pathLst>
            </a:custGeom>
            <a:solidFill>
              <a:srgbClr val="600000"/>
            </a:solidFill>
            <a:ln w="9216">
              <a:solidFill>
                <a:srgbClr val="600000"/>
              </a:solidFill>
              <a:round/>
              <a:headEnd/>
              <a:tailEnd/>
            </a:ln>
          </p:spPr>
          <p:txBody>
            <a:bodyPr/>
            <a:lstStyle/>
            <a:p>
              <a:pPr>
                <a:defRPr/>
              </a:pPr>
              <a:endParaRPr lang="en-US" dirty="0"/>
            </a:p>
          </p:txBody>
        </p:sp>
        <p:sp>
          <p:nvSpPr>
            <p:cNvPr id="546" name="Freeform 96"/>
            <p:cNvSpPr>
              <a:spLocks/>
            </p:cNvSpPr>
            <p:nvPr/>
          </p:nvSpPr>
          <p:spPr bwMode="auto">
            <a:xfrm>
              <a:off x="4352" y="3708"/>
              <a:ext cx="59" cy="9"/>
            </a:xfrm>
            <a:custGeom>
              <a:avLst/>
              <a:gdLst>
                <a:gd name="T0" fmla="*/ 16 w 59"/>
                <a:gd name="T1" fmla="*/ 2 h 9"/>
                <a:gd name="T2" fmla="*/ 58 w 59"/>
                <a:gd name="T3" fmla="*/ 8 h 9"/>
                <a:gd name="T4" fmla="*/ 0 w 59"/>
                <a:gd name="T5" fmla="*/ 3 h 9"/>
                <a:gd name="T6" fmla="*/ 16 w 59"/>
                <a:gd name="T7" fmla="*/ 0 h 9"/>
                <a:gd name="T8" fmla="*/ 16 w 59"/>
                <a:gd name="T9" fmla="*/ 2 h 9"/>
                <a:gd name="T10" fmla="*/ 16 w 59"/>
                <a:gd name="T11" fmla="*/ 2 h 9"/>
                <a:gd name="T12" fmla="*/ 0 60000 65536"/>
                <a:gd name="T13" fmla="*/ 0 60000 65536"/>
                <a:gd name="T14" fmla="*/ 0 60000 65536"/>
                <a:gd name="T15" fmla="*/ 0 60000 65536"/>
                <a:gd name="T16" fmla="*/ 0 60000 65536"/>
                <a:gd name="T17" fmla="*/ 0 60000 65536"/>
                <a:gd name="T18" fmla="*/ 0 w 59"/>
                <a:gd name="T19" fmla="*/ 0 h 9"/>
                <a:gd name="T20" fmla="*/ 59 w 59"/>
                <a:gd name="T21" fmla="*/ 9 h 9"/>
              </a:gdLst>
              <a:ahLst/>
              <a:cxnLst>
                <a:cxn ang="T12">
                  <a:pos x="T0" y="T1"/>
                </a:cxn>
                <a:cxn ang="T13">
                  <a:pos x="T2" y="T3"/>
                </a:cxn>
                <a:cxn ang="T14">
                  <a:pos x="T4" y="T5"/>
                </a:cxn>
                <a:cxn ang="T15">
                  <a:pos x="T6" y="T7"/>
                </a:cxn>
                <a:cxn ang="T16">
                  <a:pos x="T8" y="T9"/>
                </a:cxn>
                <a:cxn ang="T17">
                  <a:pos x="T10" y="T11"/>
                </a:cxn>
              </a:cxnLst>
              <a:rect l="T18" t="T19" r="T20" b="T21"/>
              <a:pathLst>
                <a:path w="59" h="9">
                  <a:moveTo>
                    <a:pt x="16" y="2"/>
                  </a:moveTo>
                  <a:lnTo>
                    <a:pt x="58" y="8"/>
                  </a:lnTo>
                  <a:lnTo>
                    <a:pt x="0" y="3"/>
                  </a:lnTo>
                  <a:lnTo>
                    <a:pt x="16" y="0"/>
                  </a:lnTo>
                  <a:lnTo>
                    <a:pt x="16" y="2"/>
                  </a:lnTo>
                </a:path>
              </a:pathLst>
            </a:custGeom>
            <a:solidFill>
              <a:srgbClr val="5F5F5F"/>
            </a:solidFill>
            <a:ln w="9216">
              <a:solidFill>
                <a:srgbClr val="5F5F5F"/>
              </a:solidFill>
              <a:round/>
              <a:headEnd/>
              <a:tailEnd/>
            </a:ln>
          </p:spPr>
          <p:txBody>
            <a:bodyPr/>
            <a:lstStyle/>
            <a:p>
              <a:pPr>
                <a:defRPr/>
              </a:pPr>
              <a:endParaRPr lang="en-US" dirty="0"/>
            </a:p>
          </p:txBody>
        </p:sp>
        <p:sp>
          <p:nvSpPr>
            <p:cNvPr id="547" name="Freeform 97"/>
            <p:cNvSpPr>
              <a:spLocks/>
            </p:cNvSpPr>
            <p:nvPr/>
          </p:nvSpPr>
          <p:spPr bwMode="auto">
            <a:xfrm>
              <a:off x="4625" y="3655"/>
              <a:ext cx="11" cy="72"/>
            </a:xfrm>
            <a:custGeom>
              <a:avLst/>
              <a:gdLst>
                <a:gd name="T0" fmla="*/ 1 w 11"/>
                <a:gd name="T1" fmla="*/ 3 h 72"/>
                <a:gd name="T2" fmla="*/ 2 w 11"/>
                <a:gd name="T3" fmla="*/ 12 h 72"/>
                <a:gd name="T4" fmla="*/ 0 w 11"/>
                <a:gd name="T5" fmla="*/ 3 h 72"/>
                <a:gd name="T6" fmla="*/ 0 w 11"/>
                <a:gd name="T7" fmla="*/ 2 h 72"/>
                <a:gd name="T8" fmla="*/ 0 w 11"/>
                <a:gd name="T9" fmla="*/ 0 h 72"/>
                <a:gd name="T10" fmla="*/ 2 w 11"/>
                <a:gd name="T11" fmla="*/ 12 h 72"/>
                <a:gd name="T12" fmla="*/ 2 w 11"/>
                <a:gd name="T13" fmla="*/ 15 h 72"/>
                <a:gd name="T14" fmla="*/ 2 w 11"/>
                <a:gd name="T15" fmla="*/ 16 h 72"/>
                <a:gd name="T16" fmla="*/ 2 w 11"/>
                <a:gd name="T17" fmla="*/ 19 h 72"/>
                <a:gd name="T18" fmla="*/ 2 w 11"/>
                <a:gd name="T19" fmla="*/ 23 h 72"/>
                <a:gd name="T20" fmla="*/ 2 w 11"/>
                <a:gd name="T21" fmla="*/ 27 h 72"/>
                <a:gd name="T22" fmla="*/ 2 w 11"/>
                <a:gd name="T23" fmla="*/ 34 h 72"/>
                <a:gd name="T24" fmla="*/ 3 w 11"/>
                <a:gd name="T25" fmla="*/ 55 h 72"/>
                <a:gd name="T26" fmla="*/ 3 w 11"/>
                <a:gd name="T27" fmla="*/ 69 h 72"/>
                <a:gd name="T28" fmla="*/ 2 w 11"/>
                <a:gd name="T29" fmla="*/ 71 h 72"/>
                <a:gd name="T30" fmla="*/ 5 w 11"/>
                <a:gd name="T31" fmla="*/ 70 h 72"/>
                <a:gd name="T32" fmla="*/ 5 w 11"/>
                <a:gd name="T33" fmla="*/ 66 h 72"/>
                <a:gd name="T34" fmla="*/ 4 w 11"/>
                <a:gd name="T35" fmla="*/ 47 h 72"/>
                <a:gd name="T36" fmla="*/ 4 w 11"/>
                <a:gd name="T37" fmla="*/ 32 h 72"/>
                <a:gd name="T38" fmla="*/ 4 w 11"/>
                <a:gd name="T39" fmla="*/ 24 h 72"/>
                <a:gd name="T40" fmla="*/ 4 w 11"/>
                <a:gd name="T41" fmla="*/ 18 h 72"/>
                <a:gd name="T42" fmla="*/ 5 w 11"/>
                <a:gd name="T43" fmla="*/ 12 h 72"/>
                <a:gd name="T44" fmla="*/ 7 w 11"/>
                <a:gd name="T45" fmla="*/ 8 h 72"/>
                <a:gd name="T46" fmla="*/ 8 w 11"/>
                <a:gd name="T47" fmla="*/ 4 h 72"/>
                <a:gd name="T48" fmla="*/ 10 w 11"/>
                <a:gd name="T49" fmla="*/ 3 h 72"/>
                <a:gd name="T50" fmla="*/ 8 w 11"/>
                <a:gd name="T51" fmla="*/ 2 h 72"/>
                <a:gd name="T52" fmla="*/ 5 w 11"/>
                <a:gd name="T53" fmla="*/ 10 h 72"/>
                <a:gd name="T54" fmla="*/ 4 w 11"/>
                <a:gd name="T55" fmla="*/ 2 h 72"/>
                <a:gd name="T56" fmla="*/ 4 w 11"/>
                <a:gd name="T57" fmla="*/ 2 h 72"/>
                <a:gd name="T58" fmla="*/ 4 w 11"/>
                <a:gd name="T59" fmla="*/ 12 h 72"/>
                <a:gd name="T60" fmla="*/ 2 w 11"/>
                <a:gd name="T61" fmla="*/ 3 h 72"/>
                <a:gd name="T62" fmla="*/ 1 w 11"/>
                <a:gd name="T63" fmla="*/ 3 h 72"/>
                <a:gd name="T64" fmla="*/ 1 w 11"/>
                <a:gd name="T65" fmla="*/ 3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72"/>
                <a:gd name="T101" fmla="*/ 11 w 1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72">
                  <a:moveTo>
                    <a:pt x="1" y="3"/>
                  </a:moveTo>
                  <a:lnTo>
                    <a:pt x="2" y="12"/>
                  </a:lnTo>
                  <a:lnTo>
                    <a:pt x="0" y="3"/>
                  </a:lnTo>
                  <a:lnTo>
                    <a:pt x="0" y="2"/>
                  </a:lnTo>
                  <a:lnTo>
                    <a:pt x="0" y="0"/>
                  </a:lnTo>
                  <a:lnTo>
                    <a:pt x="2" y="12"/>
                  </a:lnTo>
                  <a:lnTo>
                    <a:pt x="2" y="15"/>
                  </a:lnTo>
                  <a:lnTo>
                    <a:pt x="2" y="16"/>
                  </a:lnTo>
                  <a:lnTo>
                    <a:pt x="2" y="19"/>
                  </a:lnTo>
                  <a:lnTo>
                    <a:pt x="2" y="23"/>
                  </a:lnTo>
                  <a:lnTo>
                    <a:pt x="2" y="27"/>
                  </a:lnTo>
                  <a:lnTo>
                    <a:pt x="2" y="34"/>
                  </a:lnTo>
                  <a:lnTo>
                    <a:pt x="3" y="55"/>
                  </a:lnTo>
                  <a:lnTo>
                    <a:pt x="3" y="69"/>
                  </a:lnTo>
                  <a:lnTo>
                    <a:pt x="2" y="71"/>
                  </a:lnTo>
                  <a:lnTo>
                    <a:pt x="5" y="70"/>
                  </a:lnTo>
                  <a:lnTo>
                    <a:pt x="5" y="66"/>
                  </a:lnTo>
                  <a:lnTo>
                    <a:pt x="4" y="47"/>
                  </a:lnTo>
                  <a:lnTo>
                    <a:pt x="4" y="32"/>
                  </a:lnTo>
                  <a:lnTo>
                    <a:pt x="4" y="24"/>
                  </a:lnTo>
                  <a:lnTo>
                    <a:pt x="4" y="18"/>
                  </a:lnTo>
                  <a:lnTo>
                    <a:pt x="5" y="12"/>
                  </a:lnTo>
                  <a:lnTo>
                    <a:pt x="7" y="8"/>
                  </a:lnTo>
                  <a:lnTo>
                    <a:pt x="8" y="4"/>
                  </a:lnTo>
                  <a:lnTo>
                    <a:pt x="10" y="3"/>
                  </a:lnTo>
                  <a:lnTo>
                    <a:pt x="8" y="2"/>
                  </a:lnTo>
                  <a:lnTo>
                    <a:pt x="5" y="10"/>
                  </a:lnTo>
                  <a:lnTo>
                    <a:pt x="4" y="2"/>
                  </a:lnTo>
                  <a:lnTo>
                    <a:pt x="4" y="12"/>
                  </a:lnTo>
                  <a:lnTo>
                    <a:pt x="2" y="3"/>
                  </a:lnTo>
                  <a:lnTo>
                    <a:pt x="1" y="3"/>
                  </a:lnTo>
                </a:path>
              </a:pathLst>
            </a:custGeom>
            <a:solidFill>
              <a:srgbClr val="600000"/>
            </a:solidFill>
            <a:ln w="9216">
              <a:solidFill>
                <a:srgbClr val="600000"/>
              </a:solidFill>
              <a:round/>
              <a:headEnd/>
              <a:tailEnd/>
            </a:ln>
          </p:spPr>
          <p:txBody>
            <a:bodyPr/>
            <a:lstStyle/>
            <a:p>
              <a:pPr>
                <a:defRPr/>
              </a:pPr>
              <a:endParaRPr lang="en-US" dirty="0"/>
            </a:p>
          </p:txBody>
        </p:sp>
        <p:sp>
          <p:nvSpPr>
            <p:cNvPr id="548" name="Freeform 98"/>
            <p:cNvSpPr>
              <a:spLocks/>
            </p:cNvSpPr>
            <p:nvPr/>
          </p:nvSpPr>
          <p:spPr bwMode="auto">
            <a:xfrm>
              <a:off x="4629" y="3670"/>
              <a:ext cx="1" cy="2"/>
            </a:xfrm>
            <a:custGeom>
              <a:avLst/>
              <a:gdLst>
                <a:gd name="T0" fmla="*/ 0 w 1"/>
                <a:gd name="T1" fmla="*/ 1 h 2"/>
                <a:gd name="T2" fmla="*/ 0 w 1"/>
                <a:gd name="T3" fmla="*/ 1 h 2"/>
                <a:gd name="T4" fmla="*/ 0 w 1"/>
                <a:gd name="T5" fmla="*/ 0 h 2"/>
                <a:gd name="T6" fmla="*/ 0 w 1"/>
                <a:gd name="T7" fmla="*/ 0 h 2"/>
                <a:gd name="T8" fmla="*/ 0 w 1"/>
                <a:gd name="T9" fmla="*/ 1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1"/>
                  </a:lnTo>
                  <a:lnTo>
                    <a:pt x="0" y="0"/>
                  </a:lnTo>
                  <a:lnTo>
                    <a:pt x="0" y="1"/>
                  </a:lnTo>
                </a:path>
              </a:pathLst>
            </a:custGeom>
            <a:solidFill>
              <a:srgbClr val="FFFFFF"/>
            </a:solidFill>
            <a:ln w="9216">
              <a:solidFill>
                <a:srgbClr val="000000"/>
              </a:solidFill>
              <a:round/>
              <a:headEnd/>
              <a:tailEnd/>
            </a:ln>
          </p:spPr>
          <p:txBody>
            <a:bodyPr/>
            <a:lstStyle/>
            <a:p>
              <a:pPr>
                <a:defRPr/>
              </a:pPr>
              <a:endParaRPr lang="en-US" dirty="0"/>
            </a:p>
          </p:txBody>
        </p:sp>
        <p:sp>
          <p:nvSpPr>
            <p:cNvPr id="549" name="Freeform 99"/>
            <p:cNvSpPr>
              <a:spLocks/>
            </p:cNvSpPr>
            <p:nvPr/>
          </p:nvSpPr>
          <p:spPr bwMode="auto">
            <a:xfrm>
              <a:off x="4618" y="3625"/>
              <a:ext cx="22" cy="40"/>
            </a:xfrm>
            <a:custGeom>
              <a:avLst/>
              <a:gdLst>
                <a:gd name="T0" fmla="*/ 11 w 22"/>
                <a:gd name="T1" fmla="*/ 38 h 40"/>
                <a:gd name="T2" fmla="*/ 12 w 22"/>
                <a:gd name="T3" fmla="*/ 38 h 40"/>
                <a:gd name="T4" fmla="*/ 12 w 22"/>
                <a:gd name="T5" fmla="*/ 39 h 40"/>
                <a:gd name="T6" fmla="*/ 17 w 22"/>
                <a:gd name="T7" fmla="*/ 38 h 40"/>
                <a:gd name="T8" fmla="*/ 17 w 22"/>
                <a:gd name="T9" fmla="*/ 38 h 40"/>
                <a:gd name="T10" fmla="*/ 17 w 22"/>
                <a:gd name="T11" fmla="*/ 34 h 40"/>
                <a:gd name="T12" fmla="*/ 17 w 22"/>
                <a:gd name="T13" fmla="*/ 33 h 40"/>
                <a:gd name="T14" fmla="*/ 17 w 22"/>
                <a:gd name="T15" fmla="*/ 32 h 40"/>
                <a:gd name="T16" fmla="*/ 17 w 22"/>
                <a:gd name="T17" fmla="*/ 33 h 40"/>
                <a:gd name="T18" fmla="*/ 17 w 22"/>
                <a:gd name="T19" fmla="*/ 31 h 40"/>
                <a:gd name="T20" fmla="*/ 17 w 22"/>
                <a:gd name="T21" fmla="*/ 30 h 40"/>
                <a:gd name="T22" fmla="*/ 15 w 22"/>
                <a:gd name="T23" fmla="*/ 29 h 40"/>
                <a:gd name="T24" fmla="*/ 16 w 22"/>
                <a:gd name="T25" fmla="*/ 28 h 40"/>
                <a:gd name="T26" fmla="*/ 15 w 22"/>
                <a:gd name="T27" fmla="*/ 28 h 40"/>
                <a:gd name="T28" fmla="*/ 17 w 22"/>
                <a:gd name="T29" fmla="*/ 27 h 40"/>
                <a:gd name="T30" fmla="*/ 17 w 22"/>
                <a:gd name="T31" fmla="*/ 25 h 40"/>
                <a:gd name="T32" fmla="*/ 21 w 22"/>
                <a:gd name="T33" fmla="*/ 17 h 40"/>
                <a:gd name="T34" fmla="*/ 19 w 22"/>
                <a:gd name="T35" fmla="*/ 20 h 40"/>
                <a:gd name="T36" fmla="*/ 18 w 22"/>
                <a:gd name="T37" fmla="*/ 19 h 40"/>
                <a:gd name="T38" fmla="*/ 19 w 22"/>
                <a:gd name="T39" fmla="*/ 15 h 40"/>
                <a:gd name="T40" fmla="*/ 17 w 22"/>
                <a:gd name="T41" fmla="*/ 15 h 40"/>
                <a:gd name="T42" fmla="*/ 18 w 22"/>
                <a:gd name="T43" fmla="*/ 11 h 40"/>
                <a:gd name="T44" fmla="*/ 18 w 22"/>
                <a:gd name="T45" fmla="*/ 10 h 40"/>
                <a:gd name="T46" fmla="*/ 19 w 22"/>
                <a:gd name="T47" fmla="*/ 6 h 40"/>
                <a:gd name="T48" fmla="*/ 17 w 22"/>
                <a:gd name="T49" fmla="*/ 6 h 40"/>
                <a:gd name="T50" fmla="*/ 17 w 22"/>
                <a:gd name="T51" fmla="*/ 4 h 40"/>
                <a:gd name="T52" fmla="*/ 12 w 22"/>
                <a:gd name="T53" fmla="*/ 4 h 40"/>
                <a:gd name="T54" fmla="*/ 12 w 22"/>
                <a:gd name="T55" fmla="*/ 4 h 40"/>
                <a:gd name="T56" fmla="*/ 9 w 22"/>
                <a:gd name="T57" fmla="*/ 1 h 40"/>
                <a:gd name="T58" fmla="*/ 9 w 22"/>
                <a:gd name="T59" fmla="*/ 2 h 40"/>
                <a:gd name="T60" fmla="*/ 9 w 22"/>
                <a:gd name="T61" fmla="*/ 4 h 40"/>
                <a:gd name="T62" fmla="*/ 8 w 22"/>
                <a:gd name="T63" fmla="*/ 4 h 40"/>
                <a:gd name="T64" fmla="*/ 7 w 22"/>
                <a:gd name="T65" fmla="*/ 2 h 40"/>
                <a:gd name="T66" fmla="*/ 5 w 22"/>
                <a:gd name="T67" fmla="*/ 3 h 40"/>
                <a:gd name="T68" fmla="*/ 5 w 22"/>
                <a:gd name="T69" fmla="*/ 2 h 40"/>
                <a:gd name="T70" fmla="*/ 3 w 22"/>
                <a:gd name="T71" fmla="*/ 1 h 40"/>
                <a:gd name="T72" fmla="*/ 1 w 22"/>
                <a:gd name="T73" fmla="*/ 4 h 40"/>
                <a:gd name="T74" fmla="*/ 0 w 22"/>
                <a:gd name="T75" fmla="*/ 8 h 40"/>
                <a:gd name="T76" fmla="*/ 2 w 22"/>
                <a:gd name="T77" fmla="*/ 9 h 40"/>
                <a:gd name="T78" fmla="*/ 7 w 22"/>
                <a:gd name="T79" fmla="*/ 10 h 40"/>
                <a:gd name="T80" fmla="*/ 5 w 22"/>
                <a:gd name="T81" fmla="*/ 11 h 40"/>
                <a:gd name="T82" fmla="*/ 3 w 22"/>
                <a:gd name="T83" fmla="*/ 11 h 40"/>
                <a:gd name="T84" fmla="*/ 0 w 22"/>
                <a:gd name="T85" fmla="*/ 11 h 40"/>
                <a:gd name="T86" fmla="*/ 1 w 22"/>
                <a:gd name="T87" fmla="*/ 16 h 40"/>
                <a:gd name="T88" fmla="*/ 5 w 22"/>
                <a:gd name="T89" fmla="*/ 16 h 40"/>
                <a:gd name="T90" fmla="*/ 7 w 22"/>
                <a:gd name="T91" fmla="*/ 17 h 40"/>
                <a:gd name="T92" fmla="*/ 7 w 22"/>
                <a:gd name="T93" fmla="*/ 19 h 40"/>
                <a:gd name="T94" fmla="*/ 7 w 22"/>
                <a:gd name="T95" fmla="*/ 19 h 40"/>
                <a:gd name="T96" fmla="*/ 3 w 22"/>
                <a:gd name="T97" fmla="*/ 19 h 40"/>
                <a:gd name="T98" fmla="*/ 3 w 22"/>
                <a:gd name="T99" fmla="*/ 23 h 40"/>
                <a:gd name="T100" fmla="*/ 5 w 22"/>
                <a:gd name="T101" fmla="*/ 23 h 40"/>
                <a:gd name="T102" fmla="*/ 3 w 22"/>
                <a:gd name="T103" fmla="*/ 24 h 40"/>
                <a:gd name="T104" fmla="*/ 5 w 22"/>
                <a:gd name="T105" fmla="*/ 24 h 40"/>
                <a:gd name="T106" fmla="*/ 2 w 22"/>
                <a:gd name="T107" fmla="*/ 26 h 40"/>
                <a:gd name="T108" fmla="*/ 2 w 22"/>
                <a:gd name="T109" fmla="*/ 29 h 40"/>
                <a:gd name="T110" fmla="*/ 5 w 22"/>
                <a:gd name="T111" fmla="*/ 30 h 40"/>
                <a:gd name="T112" fmla="*/ 4 w 22"/>
                <a:gd name="T113" fmla="*/ 31 h 40"/>
                <a:gd name="T114" fmla="*/ 2 w 22"/>
                <a:gd name="T115" fmla="*/ 33 h 40"/>
                <a:gd name="T116" fmla="*/ 0 w 22"/>
                <a:gd name="T117" fmla="*/ 38 h 40"/>
                <a:gd name="T118" fmla="*/ 3 w 22"/>
                <a:gd name="T119" fmla="*/ 38 h 40"/>
                <a:gd name="T120" fmla="*/ 5 w 22"/>
                <a:gd name="T121" fmla="*/ 39 h 40"/>
                <a:gd name="T122" fmla="*/ 7 w 22"/>
                <a:gd name="T123" fmla="*/ 39 h 40"/>
                <a:gd name="T124" fmla="*/ 9 w 22"/>
                <a:gd name="T125" fmla="*/ 38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
                <a:gd name="T190" fmla="*/ 0 h 40"/>
                <a:gd name="T191" fmla="*/ 22 w 22"/>
                <a:gd name="T192" fmla="*/ 40 h 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 h="40">
                  <a:moveTo>
                    <a:pt x="10" y="38"/>
                  </a:moveTo>
                  <a:lnTo>
                    <a:pt x="10" y="38"/>
                  </a:lnTo>
                  <a:lnTo>
                    <a:pt x="11" y="38"/>
                  </a:lnTo>
                  <a:lnTo>
                    <a:pt x="12" y="38"/>
                  </a:lnTo>
                  <a:lnTo>
                    <a:pt x="12" y="39"/>
                  </a:lnTo>
                  <a:lnTo>
                    <a:pt x="14" y="39"/>
                  </a:lnTo>
                  <a:lnTo>
                    <a:pt x="15" y="39"/>
                  </a:lnTo>
                  <a:lnTo>
                    <a:pt x="17" y="38"/>
                  </a:lnTo>
                  <a:lnTo>
                    <a:pt x="18" y="38"/>
                  </a:lnTo>
                  <a:lnTo>
                    <a:pt x="17" y="38"/>
                  </a:lnTo>
                  <a:lnTo>
                    <a:pt x="17" y="36"/>
                  </a:lnTo>
                  <a:lnTo>
                    <a:pt x="17" y="35"/>
                  </a:lnTo>
                  <a:lnTo>
                    <a:pt x="17" y="34"/>
                  </a:lnTo>
                  <a:lnTo>
                    <a:pt x="17" y="33"/>
                  </a:lnTo>
                  <a:lnTo>
                    <a:pt x="17" y="32"/>
                  </a:lnTo>
                  <a:lnTo>
                    <a:pt x="17" y="33"/>
                  </a:lnTo>
                  <a:lnTo>
                    <a:pt x="18" y="32"/>
                  </a:lnTo>
                  <a:lnTo>
                    <a:pt x="17" y="32"/>
                  </a:lnTo>
                  <a:lnTo>
                    <a:pt x="17" y="31"/>
                  </a:lnTo>
                  <a:lnTo>
                    <a:pt x="17" y="29"/>
                  </a:lnTo>
                  <a:lnTo>
                    <a:pt x="17" y="30"/>
                  </a:lnTo>
                  <a:lnTo>
                    <a:pt x="17" y="29"/>
                  </a:lnTo>
                  <a:lnTo>
                    <a:pt x="16" y="29"/>
                  </a:lnTo>
                  <a:lnTo>
                    <a:pt x="15" y="29"/>
                  </a:lnTo>
                  <a:lnTo>
                    <a:pt x="15" y="28"/>
                  </a:lnTo>
                  <a:lnTo>
                    <a:pt x="16" y="28"/>
                  </a:lnTo>
                  <a:lnTo>
                    <a:pt x="17" y="28"/>
                  </a:lnTo>
                  <a:lnTo>
                    <a:pt x="16" y="28"/>
                  </a:lnTo>
                  <a:lnTo>
                    <a:pt x="15" y="28"/>
                  </a:lnTo>
                  <a:lnTo>
                    <a:pt x="16" y="27"/>
                  </a:lnTo>
                  <a:lnTo>
                    <a:pt x="17" y="27"/>
                  </a:lnTo>
                  <a:lnTo>
                    <a:pt x="17" y="25"/>
                  </a:lnTo>
                  <a:lnTo>
                    <a:pt x="18" y="25"/>
                  </a:lnTo>
                  <a:lnTo>
                    <a:pt x="19" y="24"/>
                  </a:lnTo>
                  <a:lnTo>
                    <a:pt x="19" y="23"/>
                  </a:lnTo>
                  <a:lnTo>
                    <a:pt x="21" y="21"/>
                  </a:lnTo>
                  <a:lnTo>
                    <a:pt x="21" y="19"/>
                  </a:lnTo>
                  <a:lnTo>
                    <a:pt x="21" y="18"/>
                  </a:lnTo>
                  <a:lnTo>
                    <a:pt x="21" y="17"/>
                  </a:lnTo>
                  <a:lnTo>
                    <a:pt x="20" y="18"/>
                  </a:lnTo>
                  <a:lnTo>
                    <a:pt x="20" y="19"/>
                  </a:lnTo>
                  <a:lnTo>
                    <a:pt x="19" y="20"/>
                  </a:lnTo>
                  <a:lnTo>
                    <a:pt x="18" y="20"/>
                  </a:lnTo>
                  <a:lnTo>
                    <a:pt x="18" y="19"/>
                  </a:lnTo>
                  <a:lnTo>
                    <a:pt x="19" y="18"/>
                  </a:lnTo>
                  <a:lnTo>
                    <a:pt x="19" y="17"/>
                  </a:lnTo>
                  <a:lnTo>
                    <a:pt x="20" y="15"/>
                  </a:lnTo>
                  <a:lnTo>
                    <a:pt x="19" y="15"/>
                  </a:lnTo>
                  <a:lnTo>
                    <a:pt x="18" y="15"/>
                  </a:lnTo>
                  <a:lnTo>
                    <a:pt x="17" y="15"/>
                  </a:lnTo>
                  <a:lnTo>
                    <a:pt x="17" y="13"/>
                  </a:lnTo>
                  <a:lnTo>
                    <a:pt x="18" y="11"/>
                  </a:lnTo>
                  <a:lnTo>
                    <a:pt x="18" y="10"/>
                  </a:lnTo>
                  <a:lnTo>
                    <a:pt x="19" y="8"/>
                  </a:lnTo>
                  <a:lnTo>
                    <a:pt x="20" y="6"/>
                  </a:lnTo>
                  <a:lnTo>
                    <a:pt x="19" y="6"/>
                  </a:lnTo>
                  <a:lnTo>
                    <a:pt x="17" y="6"/>
                  </a:lnTo>
                  <a:lnTo>
                    <a:pt x="17" y="4"/>
                  </a:lnTo>
                  <a:lnTo>
                    <a:pt x="17" y="6"/>
                  </a:lnTo>
                  <a:lnTo>
                    <a:pt x="17" y="4"/>
                  </a:lnTo>
                  <a:lnTo>
                    <a:pt x="17" y="2"/>
                  </a:lnTo>
                  <a:lnTo>
                    <a:pt x="15" y="4"/>
                  </a:lnTo>
                  <a:lnTo>
                    <a:pt x="14" y="4"/>
                  </a:lnTo>
                  <a:lnTo>
                    <a:pt x="12" y="4"/>
                  </a:lnTo>
                  <a:lnTo>
                    <a:pt x="12" y="2"/>
                  </a:lnTo>
                  <a:lnTo>
                    <a:pt x="10" y="2"/>
                  </a:lnTo>
                  <a:lnTo>
                    <a:pt x="10" y="1"/>
                  </a:lnTo>
                  <a:lnTo>
                    <a:pt x="9" y="1"/>
                  </a:lnTo>
                  <a:lnTo>
                    <a:pt x="9" y="0"/>
                  </a:lnTo>
                  <a:lnTo>
                    <a:pt x="9" y="1"/>
                  </a:lnTo>
                  <a:lnTo>
                    <a:pt x="9" y="2"/>
                  </a:lnTo>
                  <a:lnTo>
                    <a:pt x="9" y="4"/>
                  </a:lnTo>
                  <a:lnTo>
                    <a:pt x="8" y="5"/>
                  </a:lnTo>
                  <a:lnTo>
                    <a:pt x="8" y="4"/>
                  </a:lnTo>
                  <a:lnTo>
                    <a:pt x="8" y="2"/>
                  </a:lnTo>
                  <a:lnTo>
                    <a:pt x="7" y="2"/>
                  </a:lnTo>
                  <a:lnTo>
                    <a:pt x="5" y="3"/>
                  </a:lnTo>
                  <a:lnTo>
                    <a:pt x="5" y="2"/>
                  </a:lnTo>
                  <a:lnTo>
                    <a:pt x="5" y="1"/>
                  </a:lnTo>
                  <a:lnTo>
                    <a:pt x="5" y="0"/>
                  </a:lnTo>
                  <a:lnTo>
                    <a:pt x="3" y="1"/>
                  </a:lnTo>
                  <a:lnTo>
                    <a:pt x="2" y="2"/>
                  </a:lnTo>
                  <a:lnTo>
                    <a:pt x="1" y="4"/>
                  </a:lnTo>
                  <a:lnTo>
                    <a:pt x="1" y="5"/>
                  </a:lnTo>
                  <a:lnTo>
                    <a:pt x="0" y="6"/>
                  </a:lnTo>
                  <a:lnTo>
                    <a:pt x="0" y="8"/>
                  </a:lnTo>
                  <a:lnTo>
                    <a:pt x="2" y="8"/>
                  </a:lnTo>
                  <a:lnTo>
                    <a:pt x="2" y="9"/>
                  </a:lnTo>
                  <a:lnTo>
                    <a:pt x="4" y="9"/>
                  </a:lnTo>
                  <a:lnTo>
                    <a:pt x="5" y="9"/>
                  </a:lnTo>
                  <a:lnTo>
                    <a:pt x="7" y="9"/>
                  </a:lnTo>
                  <a:lnTo>
                    <a:pt x="7" y="10"/>
                  </a:lnTo>
                  <a:lnTo>
                    <a:pt x="5" y="11"/>
                  </a:lnTo>
                  <a:lnTo>
                    <a:pt x="5" y="10"/>
                  </a:lnTo>
                  <a:lnTo>
                    <a:pt x="4" y="11"/>
                  </a:lnTo>
                  <a:lnTo>
                    <a:pt x="3" y="11"/>
                  </a:lnTo>
                  <a:lnTo>
                    <a:pt x="3" y="10"/>
                  </a:lnTo>
                  <a:lnTo>
                    <a:pt x="2" y="11"/>
                  </a:lnTo>
                  <a:lnTo>
                    <a:pt x="0" y="11"/>
                  </a:lnTo>
                  <a:lnTo>
                    <a:pt x="0" y="13"/>
                  </a:lnTo>
                  <a:lnTo>
                    <a:pt x="0" y="14"/>
                  </a:lnTo>
                  <a:lnTo>
                    <a:pt x="1" y="14"/>
                  </a:lnTo>
                  <a:lnTo>
                    <a:pt x="1" y="16"/>
                  </a:lnTo>
                  <a:lnTo>
                    <a:pt x="2" y="16"/>
                  </a:lnTo>
                  <a:lnTo>
                    <a:pt x="3" y="16"/>
                  </a:lnTo>
                  <a:lnTo>
                    <a:pt x="5" y="16"/>
                  </a:lnTo>
                  <a:lnTo>
                    <a:pt x="7" y="16"/>
                  </a:lnTo>
                  <a:lnTo>
                    <a:pt x="7" y="17"/>
                  </a:lnTo>
                  <a:lnTo>
                    <a:pt x="7" y="18"/>
                  </a:lnTo>
                  <a:lnTo>
                    <a:pt x="7" y="19"/>
                  </a:lnTo>
                  <a:lnTo>
                    <a:pt x="5" y="19"/>
                  </a:lnTo>
                  <a:lnTo>
                    <a:pt x="4" y="19"/>
                  </a:lnTo>
                  <a:lnTo>
                    <a:pt x="3" y="19"/>
                  </a:lnTo>
                  <a:lnTo>
                    <a:pt x="3" y="21"/>
                  </a:lnTo>
                  <a:lnTo>
                    <a:pt x="3" y="23"/>
                  </a:lnTo>
                  <a:lnTo>
                    <a:pt x="4" y="23"/>
                  </a:lnTo>
                  <a:lnTo>
                    <a:pt x="5" y="23"/>
                  </a:lnTo>
                  <a:lnTo>
                    <a:pt x="7" y="23"/>
                  </a:lnTo>
                  <a:lnTo>
                    <a:pt x="5" y="23"/>
                  </a:lnTo>
                  <a:lnTo>
                    <a:pt x="3" y="24"/>
                  </a:lnTo>
                  <a:lnTo>
                    <a:pt x="5" y="24"/>
                  </a:lnTo>
                  <a:lnTo>
                    <a:pt x="7" y="24"/>
                  </a:lnTo>
                  <a:lnTo>
                    <a:pt x="5" y="24"/>
                  </a:lnTo>
                  <a:lnTo>
                    <a:pt x="4" y="24"/>
                  </a:lnTo>
                  <a:lnTo>
                    <a:pt x="2" y="24"/>
                  </a:lnTo>
                  <a:lnTo>
                    <a:pt x="2" y="26"/>
                  </a:lnTo>
                  <a:lnTo>
                    <a:pt x="2" y="28"/>
                  </a:lnTo>
                  <a:lnTo>
                    <a:pt x="2" y="29"/>
                  </a:lnTo>
                  <a:lnTo>
                    <a:pt x="3" y="29"/>
                  </a:lnTo>
                  <a:lnTo>
                    <a:pt x="3" y="30"/>
                  </a:lnTo>
                  <a:lnTo>
                    <a:pt x="5" y="30"/>
                  </a:lnTo>
                  <a:lnTo>
                    <a:pt x="7" y="30"/>
                  </a:lnTo>
                  <a:lnTo>
                    <a:pt x="5" y="31"/>
                  </a:lnTo>
                  <a:lnTo>
                    <a:pt x="4" y="31"/>
                  </a:lnTo>
                  <a:lnTo>
                    <a:pt x="3" y="31"/>
                  </a:lnTo>
                  <a:lnTo>
                    <a:pt x="3" y="30"/>
                  </a:lnTo>
                  <a:lnTo>
                    <a:pt x="2" y="32"/>
                  </a:lnTo>
                  <a:lnTo>
                    <a:pt x="2" y="33"/>
                  </a:lnTo>
                  <a:lnTo>
                    <a:pt x="1" y="35"/>
                  </a:lnTo>
                  <a:lnTo>
                    <a:pt x="1" y="36"/>
                  </a:lnTo>
                  <a:lnTo>
                    <a:pt x="0" y="38"/>
                  </a:lnTo>
                  <a:lnTo>
                    <a:pt x="1" y="38"/>
                  </a:lnTo>
                  <a:lnTo>
                    <a:pt x="3" y="38"/>
                  </a:lnTo>
                  <a:lnTo>
                    <a:pt x="4" y="38"/>
                  </a:lnTo>
                  <a:lnTo>
                    <a:pt x="5" y="38"/>
                  </a:lnTo>
                  <a:lnTo>
                    <a:pt x="5" y="39"/>
                  </a:lnTo>
                  <a:lnTo>
                    <a:pt x="7" y="39"/>
                  </a:lnTo>
                  <a:lnTo>
                    <a:pt x="8" y="38"/>
                  </a:lnTo>
                  <a:lnTo>
                    <a:pt x="9" y="38"/>
                  </a:lnTo>
                  <a:lnTo>
                    <a:pt x="10" y="38"/>
                  </a:lnTo>
                </a:path>
              </a:pathLst>
            </a:custGeom>
            <a:solidFill>
              <a:srgbClr val="006000"/>
            </a:solidFill>
            <a:ln w="9525">
              <a:noFill/>
              <a:round/>
              <a:headEnd/>
              <a:tailEnd/>
            </a:ln>
          </p:spPr>
          <p:txBody>
            <a:bodyPr/>
            <a:lstStyle/>
            <a:p>
              <a:pPr>
                <a:defRPr/>
              </a:pPr>
              <a:endParaRPr lang="en-US" dirty="0"/>
            </a:p>
          </p:txBody>
        </p:sp>
        <p:sp>
          <p:nvSpPr>
            <p:cNvPr id="550" name="Freeform 100"/>
            <p:cNvSpPr>
              <a:spLocks/>
            </p:cNvSpPr>
            <p:nvPr/>
          </p:nvSpPr>
          <p:spPr bwMode="auto">
            <a:xfrm>
              <a:off x="4513" y="3671"/>
              <a:ext cx="115" cy="61"/>
            </a:xfrm>
            <a:custGeom>
              <a:avLst/>
              <a:gdLst>
                <a:gd name="T0" fmla="*/ 0 w 115"/>
                <a:gd name="T1" fmla="*/ 0 h 61"/>
                <a:gd name="T2" fmla="*/ 0 w 115"/>
                <a:gd name="T3" fmla="*/ 60 h 61"/>
                <a:gd name="T4" fmla="*/ 5 w 115"/>
                <a:gd name="T5" fmla="*/ 60 h 61"/>
                <a:gd name="T6" fmla="*/ 5 w 115"/>
                <a:gd name="T7" fmla="*/ 18 h 61"/>
                <a:gd name="T8" fmla="*/ 27 w 115"/>
                <a:gd name="T9" fmla="*/ 20 h 61"/>
                <a:gd name="T10" fmla="*/ 27 w 115"/>
                <a:gd name="T11" fmla="*/ 59 h 61"/>
                <a:gd name="T12" fmla="*/ 32 w 115"/>
                <a:gd name="T13" fmla="*/ 58 h 61"/>
                <a:gd name="T14" fmla="*/ 32 w 115"/>
                <a:gd name="T15" fmla="*/ 44 h 61"/>
                <a:gd name="T16" fmla="*/ 51 w 115"/>
                <a:gd name="T17" fmla="*/ 44 h 61"/>
                <a:gd name="T18" fmla="*/ 51 w 115"/>
                <a:gd name="T19" fmla="*/ 37 h 61"/>
                <a:gd name="T20" fmla="*/ 32 w 115"/>
                <a:gd name="T21" fmla="*/ 35 h 61"/>
                <a:gd name="T22" fmla="*/ 32 w 115"/>
                <a:gd name="T23" fmla="*/ 20 h 61"/>
                <a:gd name="T24" fmla="*/ 51 w 115"/>
                <a:gd name="T25" fmla="*/ 23 h 61"/>
                <a:gd name="T26" fmla="*/ 51 w 115"/>
                <a:gd name="T27" fmla="*/ 56 h 61"/>
                <a:gd name="T28" fmla="*/ 55 w 115"/>
                <a:gd name="T29" fmla="*/ 55 h 61"/>
                <a:gd name="T30" fmla="*/ 55 w 115"/>
                <a:gd name="T31" fmla="*/ 23 h 61"/>
                <a:gd name="T32" fmla="*/ 76 w 115"/>
                <a:gd name="T33" fmla="*/ 25 h 61"/>
                <a:gd name="T34" fmla="*/ 76 w 115"/>
                <a:gd name="T35" fmla="*/ 54 h 61"/>
                <a:gd name="T36" fmla="*/ 79 w 115"/>
                <a:gd name="T37" fmla="*/ 54 h 61"/>
                <a:gd name="T38" fmla="*/ 79 w 115"/>
                <a:gd name="T39" fmla="*/ 46 h 61"/>
                <a:gd name="T40" fmla="*/ 96 w 115"/>
                <a:gd name="T41" fmla="*/ 45 h 61"/>
                <a:gd name="T42" fmla="*/ 96 w 115"/>
                <a:gd name="T43" fmla="*/ 39 h 61"/>
                <a:gd name="T44" fmla="*/ 79 w 115"/>
                <a:gd name="T45" fmla="*/ 39 h 61"/>
                <a:gd name="T46" fmla="*/ 78 w 115"/>
                <a:gd name="T47" fmla="*/ 26 h 61"/>
                <a:gd name="T48" fmla="*/ 96 w 115"/>
                <a:gd name="T49" fmla="*/ 28 h 61"/>
                <a:gd name="T50" fmla="*/ 96 w 115"/>
                <a:gd name="T51" fmla="*/ 53 h 61"/>
                <a:gd name="T52" fmla="*/ 100 w 115"/>
                <a:gd name="T53" fmla="*/ 52 h 61"/>
                <a:gd name="T54" fmla="*/ 99 w 115"/>
                <a:gd name="T55" fmla="*/ 28 h 61"/>
                <a:gd name="T56" fmla="*/ 112 w 115"/>
                <a:gd name="T57" fmla="*/ 31 h 61"/>
                <a:gd name="T58" fmla="*/ 112 w 115"/>
                <a:gd name="T59" fmla="*/ 50 h 61"/>
                <a:gd name="T60" fmla="*/ 114 w 115"/>
                <a:gd name="T61" fmla="*/ 50 h 61"/>
                <a:gd name="T62" fmla="*/ 112 w 115"/>
                <a:gd name="T63" fmla="*/ 18 h 61"/>
                <a:gd name="T64" fmla="*/ 0 w 115"/>
                <a:gd name="T65" fmla="*/ 0 h 61"/>
                <a:gd name="T66" fmla="*/ 0 w 115"/>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61"/>
                <a:gd name="T104" fmla="*/ 115 w 115"/>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61">
                  <a:moveTo>
                    <a:pt x="0" y="0"/>
                  </a:moveTo>
                  <a:lnTo>
                    <a:pt x="0" y="60"/>
                  </a:lnTo>
                  <a:lnTo>
                    <a:pt x="5" y="60"/>
                  </a:lnTo>
                  <a:lnTo>
                    <a:pt x="5" y="18"/>
                  </a:lnTo>
                  <a:lnTo>
                    <a:pt x="27" y="20"/>
                  </a:lnTo>
                  <a:lnTo>
                    <a:pt x="27" y="59"/>
                  </a:lnTo>
                  <a:lnTo>
                    <a:pt x="32" y="58"/>
                  </a:lnTo>
                  <a:lnTo>
                    <a:pt x="32" y="44"/>
                  </a:lnTo>
                  <a:lnTo>
                    <a:pt x="51" y="44"/>
                  </a:lnTo>
                  <a:lnTo>
                    <a:pt x="51" y="37"/>
                  </a:lnTo>
                  <a:lnTo>
                    <a:pt x="32" y="35"/>
                  </a:lnTo>
                  <a:lnTo>
                    <a:pt x="32" y="20"/>
                  </a:lnTo>
                  <a:lnTo>
                    <a:pt x="51" y="23"/>
                  </a:lnTo>
                  <a:lnTo>
                    <a:pt x="51" y="56"/>
                  </a:lnTo>
                  <a:lnTo>
                    <a:pt x="55" y="55"/>
                  </a:lnTo>
                  <a:lnTo>
                    <a:pt x="55" y="23"/>
                  </a:lnTo>
                  <a:lnTo>
                    <a:pt x="76" y="25"/>
                  </a:lnTo>
                  <a:lnTo>
                    <a:pt x="76" y="54"/>
                  </a:lnTo>
                  <a:lnTo>
                    <a:pt x="79" y="54"/>
                  </a:lnTo>
                  <a:lnTo>
                    <a:pt x="79" y="46"/>
                  </a:lnTo>
                  <a:lnTo>
                    <a:pt x="96" y="45"/>
                  </a:lnTo>
                  <a:lnTo>
                    <a:pt x="96" y="39"/>
                  </a:lnTo>
                  <a:lnTo>
                    <a:pt x="79" y="39"/>
                  </a:lnTo>
                  <a:lnTo>
                    <a:pt x="78" y="26"/>
                  </a:lnTo>
                  <a:lnTo>
                    <a:pt x="96" y="28"/>
                  </a:lnTo>
                  <a:lnTo>
                    <a:pt x="96" y="53"/>
                  </a:lnTo>
                  <a:lnTo>
                    <a:pt x="100" y="52"/>
                  </a:lnTo>
                  <a:lnTo>
                    <a:pt x="99" y="28"/>
                  </a:lnTo>
                  <a:lnTo>
                    <a:pt x="112" y="31"/>
                  </a:lnTo>
                  <a:lnTo>
                    <a:pt x="112" y="50"/>
                  </a:lnTo>
                  <a:lnTo>
                    <a:pt x="114" y="50"/>
                  </a:lnTo>
                  <a:lnTo>
                    <a:pt x="112" y="18"/>
                  </a:lnTo>
                  <a:lnTo>
                    <a:pt x="0" y="0"/>
                  </a:lnTo>
                </a:path>
              </a:pathLst>
            </a:custGeom>
            <a:solidFill>
              <a:srgbClr val="D2BFFF"/>
            </a:solidFill>
            <a:ln w="9216">
              <a:solidFill>
                <a:srgbClr val="D2BFFF"/>
              </a:solidFill>
              <a:round/>
              <a:headEnd/>
              <a:tailEnd/>
            </a:ln>
          </p:spPr>
          <p:txBody>
            <a:bodyPr/>
            <a:lstStyle/>
            <a:p>
              <a:pPr>
                <a:defRPr/>
              </a:pPr>
              <a:endParaRPr lang="en-US" dirty="0"/>
            </a:p>
          </p:txBody>
        </p:sp>
        <p:sp>
          <p:nvSpPr>
            <p:cNvPr id="551" name="Freeform 101"/>
            <p:cNvSpPr>
              <a:spLocks/>
            </p:cNvSpPr>
            <p:nvPr/>
          </p:nvSpPr>
          <p:spPr bwMode="auto">
            <a:xfrm>
              <a:off x="4557" y="3729"/>
              <a:ext cx="28" cy="11"/>
            </a:xfrm>
            <a:custGeom>
              <a:avLst/>
              <a:gdLst>
                <a:gd name="T0" fmla="*/ 11 w 28"/>
                <a:gd name="T1" fmla="*/ 0 h 11"/>
                <a:gd name="T2" fmla="*/ 7 w 28"/>
                <a:gd name="T3" fmla="*/ 0 h 11"/>
                <a:gd name="T4" fmla="*/ 0 w 28"/>
                <a:gd name="T5" fmla="*/ 2 h 11"/>
                <a:gd name="T6" fmla="*/ 10 w 28"/>
                <a:gd name="T7" fmla="*/ 10 h 11"/>
                <a:gd name="T8" fmla="*/ 24 w 28"/>
                <a:gd name="T9" fmla="*/ 9 h 11"/>
                <a:gd name="T10" fmla="*/ 27 w 28"/>
                <a:gd name="T11" fmla="*/ 5 h 11"/>
                <a:gd name="T12" fmla="*/ 13 w 28"/>
                <a:gd name="T13" fmla="*/ 1 h 11"/>
                <a:gd name="T14" fmla="*/ 11 w 28"/>
                <a:gd name="T15" fmla="*/ 0 h 11"/>
                <a:gd name="T16" fmla="*/ 11 w 2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1"/>
                <a:gd name="T29" fmla="*/ 28 w 2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1">
                  <a:moveTo>
                    <a:pt x="11" y="0"/>
                  </a:moveTo>
                  <a:lnTo>
                    <a:pt x="7" y="0"/>
                  </a:lnTo>
                  <a:lnTo>
                    <a:pt x="0" y="2"/>
                  </a:lnTo>
                  <a:lnTo>
                    <a:pt x="10" y="10"/>
                  </a:lnTo>
                  <a:lnTo>
                    <a:pt x="24" y="9"/>
                  </a:lnTo>
                  <a:lnTo>
                    <a:pt x="27" y="5"/>
                  </a:lnTo>
                  <a:lnTo>
                    <a:pt x="13" y="1"/>
                  </a:lnTo>
                  <a:lnTo>
                    <a:pt x="11" y="0"/>
                  </a:lnTo>
                </a:path>
              </a:pathLst>
            </a:custGeom>
            <a:solidFill>
              <a:srgbClr val="808080"/>
            </a:solidFill>
            <a:ln w="9216">
              <a:solidFill>
                <a:srgbClr val="808080"/>
              </a:solidFill>
              <a:round/>
              <a:headEnd/>
              <a:tailEnd/>
            </a:ln>
          </p:spPr>
          <p:txBody>
            <a:bodyPr/>
            <a:lstStyle/>
            <a:p>
              <a:pPr>
                <a:defRPr/>
              </a:pPr>
              <a:endParaRPr lang="en-US" dirty="0"/>
            </a:p>
          </p:txBody>
        </p:sp>
        <p:sp>
          <p:nvSpPr>
            <p:cNvPr id="552" name="Freeform 102"/>
            <p:cNvSpPr>
              <a:spLocks/>
            </p:cNvSpPr>
            <p:nvPr/>
          </p:nvSpPr>
          <p:spPr bwMode="auto">
            <a:xfrm>
              <a:off x="4570" y="3719"/>
              <a:ext cx="6" cy="16"/>
            </a:xfrm>
            <a:custGeom>
              <a:avLst/>
              <a:gdLst>
                <a:gd name="T0" fmla="*/ 1 w 6"/>
                <a:gd name="T1" fmla="*/ 2 h 16"/>
                <a:gd name="T2" fmla="*/ 1 w 6"/>
                <a:gd name="T3" fmla="*/ 5 h 16"/>
                <a:gd name="T4" fmla="*/ 1 w 6"/>
                <a:gd name="T5" fmla="*/ 7 h 16"/>
                <a:gd name="T6" fmla="*/ 1 w 6"/>
                <a:gd name="T7" fmla="*/ 10 h 16"/>
                <a:gd name="T8" fmla="*/ 0 w 6"/>
                <a:gd name="T9" fmla="*/ 12 h 16"/>
                <a:gd name="T10" fmla="*/ 0 w 6"/>
                <a:gd name="T11" fmla="*/ 15 h 16"/>
                <a:gd name="T12" fmla="*/ 4 w 6"/>
                <a:gd name="T13" fmla="*/ 15 h 16"/>
                <a:gd name="T14" fmla="*/ 4 w 6"/>
                <a:gd name="T15" fmla="*/ 13 h 16"/>
                <a:gd name="T16" fmla="*/ 4 w 6"/>
                <a:gd name="T17" fmla="*/ 10 h 16"/>
                <a:gd name="T18" fmla="*/ 4 w 6"/>
                <a:gd name="T19" fmla="*/ 2 h 16"/>
                <a:gd name="T20" fmla="*/ 5 w 6"/>
                <a:gd name="T21" fmla="*/ 0 h 16"/>
                <a:gd name="T22" fmla="*/ 1 w 6"/>
                <a:gd name="T23" fmla="*/ 2 h 16"/>
                <a:gd name="T24" fmla="*/ 1 w 6"/>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6"/>
                <a:gd name="T41" fmla="*/ 6 w 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6">
                  <a:moveTo>
                    <a:pt x="1" y="2"/>
                  </a:moveTo>
                  <a:lnTo>
                    <a:pt x="1" y="5"/>
                  </a:lnTo>
                  <a:lnTo>
                    <a:pt x="1" y="7"/>
                  </a:lnTo>
                  <a:lnTo>
                    <a:pt x="1" y="10"/>
                  </a:lnTo>
                  <a:lnTo>
                    <a:pt x="0" y="12"/>
                  </a:lnTo>
                  <a:lnTo>
                    <a:pt x="0" y="15"/>
                  </a:lnTo>
                  <a:lnTo>
                    <a:pt x="4" y="15"/>
                  </a:lnTo>
                  <a:lnTo>
                    <a:pt x="4" y="13"/>
                  </a:lnTo>
                  <a:lnTo>
                    <a:pt x="4" y="10"/>
                  </a:lnTo>
                  <a:lnTo>
                    <a:pt x="4" y="2"/>
                  </a:lnTo>
                  <a:lnTo>
                    <a:pt x="5" y="0"/>
                  </a:lnTo>
                  <a:lnTo>
                    <a:pt x="1" y="2"/>
                  </a:lnTo>
                </a:path>
              </a:pathLst>
            </a:custGeom>
            <a:solidFill>
              <a:srgbClr val="600000"/>
            </a:solidFill>
            <a:ln w="9216">
              <a:solidFill>
                <a:srgbClr val="600000"/>
              </a:solidFill>
              <a:round/>
              <a:headEnd/>
              <a:tailEnd/>
            </a:ln>
          </p:spPr>
          <p:txBody>
            <a:bodyPr/>
            <a:lstStyle/>
            <a:p>
              <a:pPr>
                <a:defRPr/>
              </a:pPr>
              <a:endParaRPr lang="en-US" dirty="0"/>
            </a:p>
          </p:txBody>
        </p:sp>
        <p:sp>
          <p:nvSpPr>
            <p:cNvPr id="553" name="Freeform 103"/>
            <p:cNvSpPr>
              <a:spLocks/>
            </p:cNvSpPr>
            <p:nvPr/>
          </p:nvSpPr>
          <p:spPr bwMode="auto">
            <a:xfrm>
              <a:off x="4561" y="3680"/>
              <a:ext cx="26" cy="45"/>
            </a:xfrm>
            <a:custGeom>
              <a:avLst/>
              <a:gdLst>
                <a:gd name="T0" fmla="*/ 8 w 26"/>
                <a:gd name="T1" fmla="*/ 4 h 45"/>
                <a:gd name="T2" fmla="*/ 10 w 26"/>
                <a:gd name="T3" fmla="*/ 2 h 45"/>
                <a:gd name="T4" fmla="*/ 13 w 26"/>
                <a:gd name="T5" fmla="*/ 2 h 45"/>
                <a:gd name="T6" fmla="*/ 14 w 26"/>
                <a:gd name="T7" fmla="*/ 4 h 45"/>
                <a:gd name="T8" fmla="*/ 15 w 26"/>
                <a:gd name="T9" fmla="*/ 5 h 45"/>
                <a:gd name="T10" fmla="*/ 16 w 26"/>
                <a:gd name="T11" fmla="*/ 6 h 45"/>
                <a:gd name="T12" fmla="*/ 18 w 26"/>
                <a:gd name="T13" fmla="*/ 7 h 45"/>
                <a:gd name="T14" fmla="*/ 18 w 26"/>
                <a:gd name="T15" fmla="*/ 9 h 45"/>
                <a:gd name="T16" fmla="*/ 18 w 26"/>
                <a:gd name="T17" fmla="*/ 10 h 45"/>
                <a:gd name="T18" fmla="*/ 20 w 26"/>
                <a:gd name="T19" fmla="*/ 11 h 45"/>
                <a:gd name="T20" fmla="*/ 20 w 26"/>
                <a:gd name="T21" fmla="*/ 14 h 45"/>
                <a:gd name="T22" fmla="*/ 18 w 26"/>
                <a:gd name="T23" fmla="*/ 16 h 45"/>
                <a:gd name="T24" fmla="*/ 18 w 26"/>
                <a:gd name="T25" fmla="*/ 18 h 45"/>
                <a:gd name="T26" fmla="*/ 18 w 26"/>
                <a:gd name="T27" fmla="*/ 19 h 45"/>
                <a:gd name="T28" fmla="*/ 20 w 26"/>
                <a:gd name="T29" fmla="*/ 19 h 45"/>
                <a:gd name="T30" fmla="*/ 20 w 26"/>
                <a:gd name="T31" fmla="*/ 19 h 45"/>
                <a:gd name="T32" fmla="*/ 20 w 26"/>
                <a:gd name="T33" fmla="*/ 21 h 45"/>
                <a:gd name="T34" fmla="*/ 20 w 26"/>
                <a:gd name="T35" fmla="*/ 24 h 45"/>
                <a:gd name="T36" fmla="*/ 20 w 26"/>
                <a:gd name="T37" fmla="*/ 24 h 45"/>
                <a:gd name="T38" fmla="*/ 20 w 26"/>
                <a:gd name="T39" fmla="*/ 26 h 45"/>
                <a:gd name="T40" fmla="*/ 23 w 26"/>
                <a:gd name="T41" fmla="*/ 26 h 45"/>
                <a:gd name="T42" fmla="*/ 23 w 26"/>
                <a:gd name="T43" fmla="*/ 28 h 45"/>
                <a:gd name="T44" fmla="*/ 23 w 26"/>
                <a:gd name="T45" fmla="*/ 30 h 45"/>
                <a:gd name="T46" fmla="*/ 22 w 26"/>
                <a:gd name="T47" fmla="*/ 31 h 45"/>
                <a:gd name="T48" fmla="*/ 20 w 26"/>
                <a:gd name="T49" fmla="*/ 31 h 45"/>
                <a:gd name="T50" fmla="*/ 18 w 26"/>
                <a:gd name="T51" fmla="*/ 33 h 45"/>
                <a:gd name="T52" fmla="*/ 18 w 26"/>
                <a:gd name="T53" fmla="*/ 34 h 45"/>
                <a:gd name="T54" fmla="*/ 19 w 26"/>
                <a:gd name="T55" fmla="*/ 34 h 45"/>
                <a:gd name="T56" fmla="*/ 23 w 26"/>
                <a:gd name="T57" fmla="*/ 35 h 45"/>
                <a:gd name="T58" fmla="*/ 23 w 26"/>
                <a:gd name="T59" fmla="*/ 37 h 45"/>
                <a:gd name="T60" fmla="*/ 22 w 26"/>
                <a:gd name="T61" fmla="*/ 38 h 45"/>
                <a:gd name="T62" fmla="*/ 20 w 26"/>
                <a:gd name="T63" fmla="*/ 41 h 45"/>
                <a:gd name="T64" fmla="*/ 18 w 26"/>
                <a:gd name="T65" fmla="*/ 43 h 45"/>
                <a:gd name="T66" fmla="*/ 18 w 26"/>
                <a:gd name="T67" fmla="*/ 44 h 45"/>
                <a:gd name="T68" fmla="*/ 14 w 26"/>
                <a:gd name="T69" fmla="*/ 44 h 45"/>
                <a:gd name="T70" fmla="*/ 9 w 26"/>
                <a:gd name="T71" fmla="*/ 44 h 45"/>
                <a:gd name="T72" fmla="*/ 9 w 26"/>
                <a:gd name="T73" fmla="*/ 44 h 45"/>
                <a:gd name="T74" fmla="*/ 7 w 26"/>
                <a:gd name="T75" fmla="*/ 44 h 45"/>
                <a:gd name="T76" fmla="*/ 6 w 26"/>
                <a:gd name="T77" fmla="*/ 42 h 45"/>
                <a:gd name="T78" fmla="*/ 4 w 26"/>
                <a:gd name="T79" fmla="*/ 41 h 45"/>
                <a:gd name="T80" fmla="*/ 3 w 26"/>
                <a:gd name="T81" fmla="*/ 39 h 45"/>
                <a:gd name="T82" fmla="*/ 3 w 26"/>
                <a:gd name="T83" fmla="*/ 39 h 45"/>
                <a:gd name="T84" fmla="*/ 2 w 26"/>
                <a:gd name="T85" fmla="*/ 39 h 45"/>
                <a:gd name="T86" fmla="*/ 0 w 26"/>
                <a:gd name="T87" fmla="*/ 37 h 45"/>
                <a:gd name="T88" fmla="*/ 1 w 26"/>
                <a:gd name="T89" fmla="*/ 34 h 45"/>
                <a:gd name="T90" fmla="*/ 1 w 26"/>
                <a:gd name="T91" fmla="*/ 31 h 45"/>
                <a:gd name="T92" fmla="*/ 1 w 26"/>
                <a:gd name="T93" fmla="*/ 24 h 45"/>
                <a:gd name="T94" fmla="*/ 1 w 26"/>
                <a:gd name="T95" fmla="*/ 24 h 45"/>
                <a:gd name="T96" fmla="*/ 1 w 26"/>
                <a:gd name="T97" fmla="*/ 19 h 45"/>
                <a:gd name="T98" fmla="*/ 3 w 26"/>
                <a:gd name="T99" fmla="*/ 18 h 45"/>
                <a:gd name="T100" fmla="*/ 3 w 26"/>
                <a:gd name="T101" fmla="*/ 17 h 45"/>
                <a:gd name="T102" fmla="*/ 1 w 26"/>
                <a:gd name="T103" fmla="*/ 14 h 45"/>
                <a:gd name="T104" fmla="*/ 3 w 26"/>
                <a:gd name="T105" fmla="*/ 12 h 45"/>
                <a:gd name="T106" fmla="*/ 2 w 26"/>
                <a:gd name="T107" fmla="*/ 11 h 45"/>
                <a:gd name="T108" fmla="*/ 3 w 26"/>
                <a:gd name="T109" fmla="*/ 9 h 45"/>
                <a:gd name="T110" fmla="*/ 4 w 26"/>
                <a:gd name="T111" fmla="*/ 9 h 45"/>
                <a:gd name="T112" fmla="*/ 6 w 26"/>
                <a:gd name="T113" fmla="*/ 5 h 45"/>
                <a:gd name="T114" fmla="*/ 6 w 26"/>
                <a:gd name="T115" fmla="*/ 5 h 45"/>
                <a:gd name="T116" fmla="*/ 6 w 26"/>
                <a:gd name="T117" fmla="*/ 5 h 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
                <a:gd name="T178" fmla="*/ 0 h 45"/>
                <a:gd name="T179" fmla="*/ 26 w 26"/>
                <a:gd name="T180" fmla="*/ 45 h 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 h="45">
                  <a:moveTo>
                    <a:pt x="7" y="4"/>
                  </a:moveTo>
                  <a:lnTo>
                    <a:pt x="7" y="4"/>
                  </a:lnTo>
                  <a:lnTo>
                    <a:pt x="8" y="4"/>
                  </a:lnTo>
                  <a:lnTo>
                    <a:pt x="9" y="3"/>
                  </a:lnTo>
                  <a:lnTo>
                    <a:pt x="10" y="2"/>
                  </a:lnTo>
                  <a:lnTo>
                    <a:pt x="11" y="2"/>
                  </a:lnTo>
                  <a:lnTo>
                    <a:pt x="13" y="0"/>
                  </a:lnTo>
                  <a:lnTo>
                    <a:pt x="13" y="2"/>
                  </a:lnTo>
                  <a:lnTo>
                    <a:pt x="13" y="3"/>
                  </a:lnTo>
                  <a:lnTo>
                    <a:pt x="14" y="3"/>
                  </a:lnTo>
                  <a:lnTo>
                    <a:pt x="14" y="4"/>
                  </a:lnTo>
                  <a:lnTo>
                    <a:pt x="14" y="5"/>
                  </a:lnTo>
                  <a:lnTo>
                    <a:pt x="15" y="5"/>
                  </a:lnTo>
                  <a:lnTo>
                    <a:pt x="15" y="6"/>
                  </a:lnTo>
                  <a:lnTo>
                    <a:pt x="16" y="6"/>
                  </a:lnTo>
                  <a:lnTo>
                    <a:pt x="18" y="6"/>
                  </a:lnTo>
                  <a:lnTo>
                    <a:pt x="18" y="7"/>
                  </a:lnTo>
                  <a:lnTo>
                    <a:pt x="19" y="6"/>
                  </a:lnTo>
                  <a:lnTo>
                    <a:pt x="18" y="8"/>
                  </a:lnTo>
                  <a:lnTo>
                    <a:pt x="18" y="9"/>
                  </a:lnTo>
                  <a:lnTo>
                    <a:pt x="18" y="10"/>
                  </a:lnTo>
                  <a:lnTo>
                    <a:pt x="20" y="9"/>
                  </a:lnTo>
                  <a:lnTo>
                    <a:pt x="20" y="11"/>
                  </a:lnTo>
                  <a:lnTo>
                    <a:pt x="20" y="12"/>
                  </a:lnTo>
                  <a:lnTo>
                    <a:pt x="20" y="14"/>
                  </a:lnTo>
                  <a:lnTo>
                    <a:pt x="18" y="15"/>
                  </a:lnTo>
                  <a:lnTo>
                    <a:pt x="18" y="16"/>
                  </a:lnTo>
                  <a:lnTo>
                    <a:pt x="18" y="18"/>
                  </a:lnTo>
                  <a:lnTo>
                    <a:pt x="18" y="19"/>
                  </a:lnTo>
                  <a:lnTo>
                    <a:pt x="20" y="19"/>
                  </a:lnTo>
                  <a:lnTo>
                    <a:pt x="20" y="20"/>
                  </a:lnTo>
                  <a:lnTo>
                    <a:pt x="20" y="21"/>
                  </a:lnTo>
                  <a:lnTo>
                    <a:pt x="20" y="22"/>
                  </a:lnTo>
                  <a:lnTo>
                    <a:pt x="20" y="23"/>
                  </a:lnTo>
                  <a:lnTo>
                    <a:pt x="20" y="24"/>
                  </a:lnTo>
                  <a:lnTo>
                    <a:pt x="20" y="26"/>
                  </a:lnTo>
                  <a:lnTo>
                    <a:pt x="21" y="26"/>
                  </a:lnTo>
                  <a:lnTo>
                    <a:pt x="22" y="26"/>
                  </a:lnTo>
                  <a:lnTo>
                    <a:pt x="23" y="26"/>
                  </a:lnTo>
                  <a:lnTo>
                    <a:pt x="23" y="27"/>
                  </a:lnTo>
                  <a:lnTo>
                    <a:pt x="23" y="28"/>
                  </a:lnTo>
                  <a:lnTo>
                    <a:pt x="25" y="28"/>
                  </a:lnTo>
                  <a:lnTo>
                    <a:pt x="23" y="29"/>
                  </a:lnTo>
                  <a:lnTo>
                    <a:pt x="23" y="30"/>
                  </a:lnTo>
                  <a:lnTo>
                    <a:pt x="22" y="31"/>
                  </a:lnTo>
                  <a:lnTo>
                    <a:pt x="20" y="31"/>
                  </a:lnTo>
                  <a:lnTo>
                    <a:pt x="19" y="31"/>
                  </a:lnTo>
                  <a:lnTo>
                    <a:pt x="18" y="33"/>
                  </a:lnTo>
                  <a:lnTo>
                    <a:pt x="18" y="34"/>
                  </a:lnTo>
                  <a:lnTo>
                    <a:pt x="19" y="34"/>
                  </a:lnTo>
                  <a:lnTo>
                    <a:pt x="20" y="34"/>
                  </a:lnTo>
                  <a:lnTo>
                    <a:pt x="22" y="34"/>
                  </a:lnTo>
                  <a:lnTo>
                    <a:pt x="22" y="35"/>
                  </a:lnTo>
                  <a:lnTo>
                    <a:pt x="23" y="35"/>
                  </a:lnTo>
                  <a:lnTo>
                    <a:pt x="25" y="35"/>
                  </a:lnTo>
                  <a:lnTo>
                    <a:pt x="23" y="37"/>
                  </a:lnTo>
                  <a:lnTo>
                    <a:pt x="22" y="38"/>
                  </a:lnTo>
                  <a:lnTo>
                    <a:pt x="22" y="39"/>
                  </a:lnTo>
                  <a:lnTo>
                    <a:pt x="20" y="41"/>
                  </a:lnTo>
                  <a:lnTo>
                    <a:pt x="19" y="42"/>
                  </a:lnTo>
                  <a:lnTo>
                    <a:pt x="18" y="43"/>
                  </a:lnTo>
                  <a:lnTo>
                    <a:pt x="18" y="44"/>
                  </a:lnTo>
                  <a:lnTo>
                    <a:pt x="16" y="44"/>
                  </a:lnTo>
                  <a:lnTo>
                    <a:pt x="14" y="44"/>
                  </a:lnTo>
                  <a:lnTo>
                    <a:pt x="12" y="44"/>
                  </a:lnTo>
                  <a:lnTo>
                    <a:pt x="11" y="44"/>
                  </a:lnTo>
                  <a:lnTo>
                    <a:pt x="9" y="44"/>
                  </a:lnTo>
                  <a:lnTo>
                    <a:pt x="7" y="44"/>
                  </a:lnTo>
                  <a:lnTo>
                    <a:pt x="7" y="43"/>
                  </a:lnTo>
                  <a:lnTo>
                    <a:pt x="6" y="43"/>
                  </a:lnTo>
                  <a:lnTo>
                    <a:pt x="6" y="42"/>
                  </a:lnTo>
                  <a:lnTo>
                    <a:pt x="6" y="41"/>
                  </a:lnTo>
                  <a:lnTo>
                    <a:pt x="4" y="41"/>
                  </a:lnTo>
                  <a:lnTo>
                    <a:pt x="3" y="41"/>
                  </a:lnTo>
                  <a:lnTo>
                    <a:pt x="3" y="39"/>
                  </a:lnTo>
                  <a:lnTo>
                    <a:pt x="4" y="39"/>
                  </a:lnTo>
                  <a:lnTo>
                    <a:pt x="6" y="39"/>
                  </a:lnTo>
                  <a:lnTo>
                    <a:pt x="3" y="39"/>
                  </a:lnTo>
                  <a:lnTo>
                    <a:pt x="2" y="39"/>
                  </a:lnTo>
                  <a:lnTo>
                    <a:pt x="1" y="39"/>
                  </a:lnTo>
                  <a:lnTo>
                    <a:pt x="1" y="37"/>
                  </a:lnTo>
                  <a:lnTo>
                    <a:pt x="0" y="37"/>
                  </a:lnTo>
                  <a:lnTo>
                    <a:pt x="0" y="36"/>
                  </a:lnTo>
                  <a:lnTo>
                    <a:pt x="0" y="34"/>
                  </a:lnTo>
                  <a:lnTo>
                    <a:pt x="1" y="34"/>
                  </a:lnTo>
                  <a:lnTo>
                    <a:pt x="2" y="33"/>
                  </a:lnTo>
                  <a:lnTo>
                    <a:pt x="1" y="33"/>
                  </a:lnTo>
                  <a:lnTo>
                    <a:pt x="1" y="31"/>
                  </a:lnTo>
                  <a:lnTo>
                    <a:pt x="1" y="29"/>
                  </a:lnTo>
                  <a:lnTo>
                    <a:pt x="0" y="29"/>
                  </a:lnTo>
                  <a:lnTo>
                    <a:pt x="0" y="27"/>
                  </a:lnTo>
                  <a:lnTo>
                    <a:pt x="0" y="26"/>
                  </a:lnTo>
                  <a:lnTo>
                    <a:pt x="1" y="24"/>
                  </a:lnTo>
                  <a:lnTo>
                    <a:pt x="3" y="24"/>
                  </a:lnTo>
                  <a:lnTo>
                    <a:pt x="2" y="24"/>
                  </a:lnTo>
                  <a:lnTo>
                    <a:pt x="2" y="22"/>
                  </a:lnTo>
                  <a:lnTo>
                    <a:pt x="2" y="21"/>
                  </a:lnTo>
                  <a:lnTo>
                    <a:pt x="1" y="21"/>
                  </a:lnTo>
                  <a:lnTo>
                    <a:pt x="1" y="19"/>
                  </a:lnTo>
                  <a:lnTo>
                    <a:pt x="1" y="17"/>
                  </a:lnTo>
                  <a:lnTo>
                    <a:pt x="1" y="18"/>
                  </a:lnTo>
                  <a:lnTo>
                    <a:pt x="3" y="18"/>
                  </a:lnTo>
                  <a:lnTo>
                    <a:pt x="4" y="18"/>
                  </a:lnTo>
                  <a:lnTo>
                    <a:pt x="6" y="17"/>
                  </a:lnTo>
                  <a:lnTo>
                    <a:pt x="4" y="17"/>
                  </a:lnTo>
                  <a:lnTo>
                    <a:pt x="3" y="17"/>
                  </a:lnTo>
                  <a:lnTo>
                    <a:pt x="3" y="16"/>
                  </a:lnTo>
                  <a:lnTo>
                    <a:pt x="2" y="16"/>
                  </a:lnTo>
                  <a:lnTo>
                    <a:pt x="2" y="15"/>
                  </a:lnTo>
                  <a:lnTo>
                    <a:pt x="2" y="14"/>
                  </a:lnTo>
                  <a:lnTo>
                    <a:pt x="1" y="14"/>
                  </a:lnTo>
                  <a:lnTo>
                    <a:pt x="2" y="13"/>
                  </a:lnTo>
                  <a:lnTo>
                    <a:pt x="3" y="12"/>
                  </a:lnTo>
                  <a:lnTo>
                    <a:pt x="2" y="12"/>
                  </a:lnTo>
                  <a:lnTo>
                    <a:pt x="2" y="11"/>
                  </a:lnTo>
                  <a:lnTo>
                    <a:pt x="2" y="9"/>
                  </a:lnTo>
                  <a:lnTo>
                    <a:pt x="3" y="9"/>
                  </a:lnTo>
                  <a:lnTo>
                    <a:pt x="4" y="9"/>
                  </a:lnTo>
                  <a:lnTo>
                    <a:pt x="6" y="9"/>
                  </a:lnTo>
                  <a:lnTo>
                    <a:pt x="4" y="9"/>
                  </a:lnTo>
                  <a:lnTo>
                    <a:pt x="4" y="7"/>
                  </a:lnTo>
                  <a:lnTo>
                    <a:pt x="4" y="6"/>
                  </a:lnTo>
                  <a:lnTo>
                    <a:pt x="6" y="5"/>
                  </a:lnTo>
                  <a:lnTo>
                    <a:pt x="7" y="4"/>
                  </a:lnTo>
                </a:path>
              </a:pathLst>
            </a:custGeom>
            <a:solidFill>
              <a:srgbClr val="006000"/>
            </a:solidFill>
            <a:ln w="9525">
              <a:noFill/>
              <a:round/>
              <a:headEnd/>
              <a:tailEnd/>
            </a:ln>
          </p:spPr>
          <p:txBody>
            <a:bodyPr/>
            <a:lstStyle/>
            <a:p>
              <a:pPr>
                <a:defRPr/>
              </a:pPr>
              <a:endParaRPr lang="en-US" dirty="0"/>
            </a:p>
          </p:txBody>
        </p:sp>
        <p:sp>
          <p:nvSpPr>
            <p:cNvPr id="554" name="Freeform 104"/>
            <p:cNvSpPr>
              <a:spLocks/>
            </p:cNvSpPr>
            <p:nvPr/>
          </p:nvSpPr>
          <p:spPr bwMode="auto">
            <a:xfrm>
              <a:off x="4503" y="3732"/>
              <a:ext cx="23" cy="11"/>
            </a:xfrm>
            <a:custGeom>
              <a:avLst/>
              <a:gdLst>
                <a:gd name="T0" fmla="*/ 9 w 23"/>
                <a:gd name="T1" fmla="*/ 0 h 11"/>
                <a:gd name="T2" fmla="*/ 7 w 23"/>
                <a:gd name="T3" fmla="*/ 0 h 11"/>
                <a:gd name="T4" fmla="*/ 0 w 23"/>
                <a:gd name="T5" fmla="*/ 3 h 11"/>
                <a:gd name="T6" fmla="*/ 7 w 23"/>
                <a:gd name="T7" fmla="*/ 9 h 11"/>
                <a:gd name="T8" fmla="*/ 20 w 23"/>
                <a:gd name="T9" fmla="*/ 10 h 11"/>
                <a:gd name="T10" fmla="*/ 22 w 23"/>
                <a:gd name="T11" fmla="*/ 6 h 11"/>
                <a:gd name="T12" fmla="*/ 11 w 23"/>
                <a:gd name="T13" fmla="*/ 2 h 11"/>
                <a:gd name="T14" fmla="*/ 9 w 23"/>
                <a:gd name="T15" fmla="*/ 0 h 11"/>
                <a:gd name="T16" fmla="*/ 9 w 23"/>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1"/>
                <a:gd name="T29" fmla="*/ 23 w 2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1">
                  <a:moveTo>
                    <a:pt x="9" y="0"/>
                  </a:moveTo>
                  <a:lnTo>
                    <a:pt x="7" y="0"/>
                  </a:lnTo>
                  <a:lnTo>
                    <a:pt x="0" y="3"/>
                  </a:lnTo>
                  <a:lnTo>
                    <a:pt x="7" y="9"/>
                  </a:lnTo>
                  <a:lnTo>
                    <a:pt x="20" y="10"/>
                  </a:lnTo>
                  <a:lnTo>
                    <a:pt x="22" y="6"/>
                  </a:lnTo>
                  <a:lnTo>
                    <a:pt x="11" y="2"/>
                  </a:lnTo>
                  <a:lnTo>
                    <a:pt x="9" y="0"/>
                  </a:lnTo>
                </a:path>
              </a:pathLst>
            </a:custGeom>
            <a:solidFill>
              <a:srgbClr val="808080"/>
            </a:solidFill>
            <a:ln w="9216">
              <a:solidFill>
                <a:srgbClr val="808080"/>
              </a:solidFill>
              <a:round/>
              <a:headEnd/>
              <a:tailEnd/>
            </a:ln>
          </p:spPr>
          <p:txBody>
            <a:bodyPr/>
            <a:lstStyle/>
            <a:p>
              <a:pPr>
                <a:defRPr/>
              </a:pPr>
              <a:endParaRPr lang="en-US" dirty="0"/>
            </a:p>
          </p:txBody>
        </p:sp>
        <p:sp>
          <p:nvSpPr>
            <p:cNvPr id="555" name="Freeform 105"/>
            <p:cNvSpPr>
              <a:spLocks/>
            </p:cNvSpPr>
            <p:nvPr/>
          </p:nvSpPr>
          <p:spPr bwMode="auto">
            <a:xfrm>
              <a:off x="4502" y="3732"/>
              <a:ext cx="22" cy="13"/>
            </a:xfrm>
            <a:custGeom>
              <a:avLst/>
              <a:gdLst>
                <a:gd name="T0" fmla="*/ 8 w 22"/>
                <a:gd name="T1" fmla="*/ 0 h 13"/>
                <a:gd name="T2" fmla="*/ 4 w 22"/>
                <a:gd name="T3" fmla="*/ 2 h 13"/>
                <a:gd name="T4" fmla="*/ 0 w 22"/>
                <a:gd name="T5" fmla="*/ 7 h 13"/>
                <a:gd name="T6" fmla="*/ 5 w 22"/>
                <a:gd name="T7" fmla="*/ 12 h 13"/>
                <a:gd name="T8" fmla="*/ 20 w 22"/>
                <a:gd name="T9" fmla="*/ 12 h 13"/>
                <a:gd name="T10" fmla="*/ 21 w 22"/>
                <a:gd name="T11" fmla="*/ 6 h 13"/>
                <a:gd name="T12" fmla="*/ 17 w 22"/>
                <a:gd name="T13" fmla="*/ 2 h 13"/>
                <a:gd name="T14" fmla="*/ 8 w 22"/>
                <a:gd name="T15" fmla="*/ 0 h 13"/>
                <a:gd name="T16" fmla="*/ 8 w 2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3"/>
                <a:gd name="T29" fmla="*/ 22 w 2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3">
                  <a:moveTo>
                    <a:pt x="8" y="0"/>
                  </a:moveTo>
                  <a:lnTo>
                    <a:pt x="4" y="2"/>
                  </a:lnTo>
                  <a:lnTo>
                    <a:pt x="0" y="7"/>
                  </a:lnTo>
                  <a:lnTo>
                    <a:pt x="5" y="12"/>
                  </a:lnTo>
                  <a:lnTo>
                    <a:pt x="20" y="12"/>
                  </a:lnTo>
                  <a:lnTo>
                    <a:pt x="21" y="6"/>
                  </a:lnTo>
                  <a:lnTo>
                    <a:pt x="17" y="2"/>
                  </a:lnTo>
                  <a:lnTo>
                    <a:pt x="8" y="0"/>
                  </a:lnTo>
                </a:path>
              </a:pathLst>
            </a:custGeom>
            <a:solidFill>
              <a:srgbClr val="808080"/>
            </a:solidFill>
            <a:ln w="9216">
              <a:solidFill>
                <a:srgbClr val="808080"/>
              </a:solidFill>
              <a:round/>
              <a:headEnd/>
              <a:tailEnd/>
            </a:ln>
          </p:spPr>
          <p:txBody>
            <a:bodyPr/>
            <a:lstStyle/>
            <a:p>
              <a:pPr>
                <a:defRPr/>
              </a:pPr>
              <a:endParaRPr lang="en-US" dirty="0"/>
            </a:p>
          </p:txBody>
        </p:sp>
        <p:sp>
          <p:nvSpPr>
            <p:cNvPr id="556" name="Freeform 106"/>
            <p:cNvSpPr>
              <a:spLocks/>
            </p:cNvSpPr>
            <p:nvPr/>
          </p:nvSpPr>
          <p:spPr bwMode="auto">
            <a:xfrm>
              <a:off x="4510" y="3697"/>
              <a:ext cx="14" cy="42"/>
            </a:xfrm>
            <a:custGeom>
              <a:avLst/>
              <a:gdLst>
                <a:gd name="T0" fmla="*/ 7 w 14"/>
                <a:gd name="T1" fmla="*/ 7 h 42"/>
                <a:gd name="T2" fmla="*/ 5 w 14"/>
                <a:gd name="T3" fmla="*/ 16 h 42"/>
                <a:gd name="T4" fmla="*/ 4 w 14"/>
                <a:gd name="T5" fmla="*/ 14 h 42"/>
                <a:gd name="T6" fmla="*/ 2 w 14"/>
                <a:gd name="T7" fmla="*/ 8 h 42"/>
                <a:gd name="T8" fmla="*/ 0 w 14"/>
                <a:gd name="T9" fmla="*/ 7 h 42"/>
                <a:gd name="T10" fmla="*/ 4 w 14"/>
                <a:gd name="T11" fmla="*/ 14 h 42"/>
                <a:gd name="T12" fmla="*/ 4 w 14"/>
                <a:gd name="T13" fmla="*/ 19 h 42"/>
                <a:gd name="T14" fmla="*/ 4 w 14"/>
                <a:gd name="T15" fmla="*/ 27 h 42"/>
                <a:gd name="T16" fmla="*/ 4 w 14"/>
                <a:gd name="T17" fmla="*/ 34 h 42"/>
                <a:gd name="T18" fmla="*/ 4 w 14"/>
                <a:gd name="T19" fmla="*/ 37 h 42"/>
                <a:gd name="T20" fmla="*/ 3 w 14"/>
                <a:gd name="T21" fmla="*/ 41 h 42"/>
                <a:gd name="T22" fmla="*/ 7 w 14"/>
                <a:gd name="T23" fmla="*/ 41 h 42"/>
                <a:gd name="T24" fmla="*/ 7 w 14"/>
                <a:gd name="T25" fmla="*/ 38 h 42"/>
                <a:gd name="T26" fmla="*/ 7 w 14"/>
                <a:gd name="T27" fmla="*/ 26 h 42"/>
                <a:gd name="T28" fmla="*/ 7 w 14"/>
                <a:gd name="T29" fmla="*/ 20 h 42"/>
                <a:gd name="T30" fmla="*/ 8 w 14"/>
                <a:gd name="T31" fmla="*/ 17 h 42"/>
                <a:gd name="T32" fmla="*/ 13 w 14"/>
                <a:gd name="T33" fmla="*/ 9 h 42"/>
                <a:gd name="T34" fmla="*/ 10 w 14"/>
                <a:gd name="T35" fmla="*/ 9 h 42"/>
                <a:gd name="T36" fmla="*/ 7 w 14"/>
                <a:gd name="T37" fmla="*/ 14 h 42"/>
                <a:gd name="T38" fmla="*/ 7 w 14"/>
                <a:gd name="T39" fmla="*/ 0 h 42"/>
                <a:gd name="T40" fmla="*/ 7 w 14"/>
                <a:gd name="T41" fmla="*/ 7 h 42"/>
                <a:gd name="T42" fmla="*/ 7 w 14"/>
                <a:gd name="T43" fmla="*/ 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42"/>
                <a:gd name="T68" fmla="*/ 14 w 14"/>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42">
                  <a:moveTo>
                    <a:pt x="7" y="7"/>
                  </a:moveTo>
                  <a:lnTo>
                    <a:pt x="5" y="16"/>
                  </a:lnTo>
                  <a:lnTo>
                    <a:pt x="4" y="14"/>
                  </a:lnTo>
                  <a:lnTo>
                    <a:pt x="2" y="8"/>
                  </a:lnTo>
                  <a:lnTo>
                    <a:pt x="0" y="7"/>
                  </a:lnTo>
                  <a:lnTo>
                    <a:pt x="4" y="14"/>
                  </a:lnTo>
                  <a:lnTo>
                    <a:pt x="4" y="19"/>
                  </a:lnTo>
                  <a:lnTo>
                    <a:pt x="4" y="27"/>
                  </a:lnTo>
                  <a:lnTo>
                    <a:pt x="4" y="34"/>
                  </a:lnTo>
                  <a:lnTo>
                    <a:pt x="4" y="37"/>
                  </a:lnTo>
                  <a:lnTo>
                    <a:pt x="3" y="41"/>
                  </a:lnTo>
                  <a:lnTo>
                    <a:pt x="7" y="41"/>
                  </a:lnTo>
                  <a:lnTo>
                    <a:pt x="7" y="38"/>
                  </a:lnTo>
                  <a:lnTo>
                    <a:pt x="7" y="26"/>
                  </a:lnTo>
                  <a:lnTo>
                    <a:pt x="7" y="20"/>
                  </a:lnTo>
                  <a:lnTo>
                    <a:pt x="8" y="17"/>
                  </a:lnTo>
                  <a:lnTo>
                    <a:pt x="13" y="9"/>
                  </a:lnTo>
                  <a:lnTo>
                    <a:pt x="10" y="9"/>
                  </a:lnTo>
                  <a:lnTo>
                    <a:pt x="7" y="14"/>
                  </a:lnTo>
                  <a:lnTo>
                    <a:pt x="7" y="0"/>
                  </a:lnTo>
                  <a:lnTo>
                    <a:pt x="7" y="7"/>
                  </a:lnTo>
                </a:path>
              </a:pathLst>
            </a:custGeom>
            <a:solidFill>
              <a:srgbClr val="600000"/>
            </a:solidFill>
            <a:ln w="9216">
              <a:solidFill>
                <a:srgbClr val="600000"/>
              </a:solidFill>
              <a:round/>
              <a:headEnd/>
              <a:tailEnd/>
            </a:ln>
          </p:spPr>
          <p:txBody>
            <a:bodyPr/>
            <a:lstStyle/>
            <a:p>
              <a:pPr>
                <a:defRPr/>
              </a:pPr>
              <a:endParaRPr lang="en-US" dirty="0"/>
            </a:p>
          </p:txBody>
        </p:sp>
        <p:sp>
          <p:nvSpPr>
            <p:cNvPr id="557" name="Freeform 107"/>
            <p:cNvSpPr>
              <a:spLocks/>
            </p:cNvSpPr>
            <p:nvPr/>
          </p:nvSpPr>
          <p:spPr bwMode="auto">
            <a:xfrm>
              <a:off x="4509" y="3689"/>
              <a:ext cx="19" cy="35"/>
            </a:xfrm>
            <a:custGeom>
              <a:avLst/>
              <a:gdLst>
                <a:gd name="T0" fmla="*/ 8 w 19"/>
                <a:gd name="T1" fmla="*/ 6 h 35"/>
                <a:gd name="T2" fmla="*/ 8 w 19"/>
                <a:gd name="T3" fmla="*/ 3 h 35"/>
                <a:gd name="T4" fmla="*/ 5 w 19"/>
                <a:gd name="T5" fmla="*/ 3 h 35"/>
                <a:gd name="T6" fmla="*/ 4 w 19"/>
                <a:gd name="T7" fmla="*/ 5 h 35"/>
                <a:gd name="T8" fmla="*/ 2 w 19"/>
                <a:gd name="T9" fmla="*/ 3 h 35"/>
                <a:gd name="T10" fmla="*/ 0 w 19"/>
                <a:gd name="T11" fmla="*/ 3 h 35"/>
                <a:gd name="T12" fmla="*/ 0 w 19"/>
                <a:gd name="T13" fmla="*/ 5 h 35"/>
                <a:gd name="T14" fmla="*/ 0 w 19"/>
                <a:gd name="T15" fmla="*/ 7 h 35"/>
                <a:gd name="T16" fmla="*/ 0 w 19"/>
                <a:gd name="T17" fmla="*/ 8 h 35"/>
                <a:gd name="T18" fmla="*/ 0 w 19"/>
                <a:gd name="T19" fmla="*/ 10 h 35"/>
                <a:gd name="T20" fmla="*/ 1 w 19"/>
                <a:gd name="T21" fmla="*/ 11 h 35"/>
                <a:gd name="T22" fmla="*/ 5 w 19"/>
                <a:gd name="T23" fmla="*/ 10 h 35"/>
                <a:gd name="T24" fmla="*/ 5 w 19"/>
                <a:gd name="T25" fmla="*/ 10 h 35"/>
                <a:gd name="T26" fmla="*/ 6 w 19"/>
                <a:gd name="T27" fmla="*/ 13 h 35"/>
                <a:gd name="T28" fmla="*/ 6 w 19"/>
                <a:gd name="T29" fmla="*/ 15 h 35"/>
                <a:gd name="T30" fmla="*/ 5 w 19"/>
                <a:gd name="T31" fmla="*/ 17 h 35"/>
                <a:gd name="T32" fmla="*/ 6 w 19"/>
                <a:gd name="T33" fmla="*/ 19 h 35"/>
                <a:gd name="T34" fmla="*/ 8 w 19"/>
                <a:gd name="T35" fmla="*/ 19 h 35"/>
                <a:gd name="T36" fmla="*/ 10 w 19"/>
                <a:gd name="T37" fmla="*/ 19 h 35"/>
                <a:gd name="T38" fmla="*/ 11 w 19"/>
                <a:gd name="T39" fmla="*/ 21 h 35"/>
                <a:gd name="T40" fmla="*/ 11 w 19"/>
                <a:gd name="T41" fmla="*/ 24 h 35"/>
                <a:gd name="T42" fmla="*/ 12 w 19"/>
                <a:gd name="T43" fmla="*/ 26 h 35"/>
                <a:gd name="T44" fmla="*/ 8 w 19"/>
                <a:gd name="T45" fmla="*/ 28 h 35"/>
                <a:gd name="T46" fmla="*/ 8 w 19"/>
                <a:gd name="T47" fmla="*/ 30 h 35"/>
                <a:gd name="T48" fmla="*/ 6 w 19"/>
                <a:gd name="T49" fmla="*/ 28 h 35"/>
                <a:gd name="T50" fmla="*/ 8 w 19"/>
                <a:gd name="T51" fmla="*/ 25 h 35"/>
                <a:gd name="T52" fmla="*/ 10 w 19"/>
                <a:gd name="T53" fmla="*/ 25 h 35"/>
                <a:gd name="T54" fmla="*/ 10 w 19"/>
                <a:gd name="T55" fmla="*/ 22 h 35"/>
                <a:gd name="T56" fmla="*/ 10 w 19"/>
                <a:gd name="T57" fmla="*/ 21 h 35"/>
                <a:gd name="T58" fmla="*/ 10 w 19"/>
                <a:gd name="T59" fmla="*/ 19 h 35"/>
                <a:gd name="T60" fmla="*/ 9 w 19"/>
                <a:gd name="T61" fmla="*/ 20 h 35"/>
                <a:gd name="T62" fmla="*/ 8 w 19"/>
                <a:gd name="T63" fmla="*/ 21 h 35"/>
                <a:gd name="T64" fmla="*/ 5 w 19"/>
                <a:gd name="T65" fmla="*/ 19 h 35"/>
                <a:gd name="T66" fmla="*/ 5 w 19"/>
                <a:gd name="T67" fmla="*/ 15 h 35"/>
                <a:gd name="T68" fmla="*/ 5 w 19"/>
                <a:gd name="T69" fmla="*/ 15 h 35"/>
                <a:gd name="T70" fmla="*/ 3 w 19"/>
                <a:gd name="T71" fmla="*/ 13 h 35"/>
                <a:gd name="T72" fmla="*/ 2 w 19"/>
                <a:gd name="T73" fmla="*/ 15 h 35"/>
                <a:gd name="T74" fmla="*/ 0 w 19"/>
                <a:gd name="T75" fmla="*/ 17 h 35"/>
                <a:gd name="T76" fmla="*/ 0 w 19"/>
                <a:gd name="T77" fmla="*/ 19 h 35"/>
                <a:gd name="T78" fmla="*/ 1 w 19"/>
                <a:gd name="T79" fmla="*/ 21 h 35"/>
                <a:gd name="T80" fmla="*/ 0 w 19"/>
                <a:gd name="T81" fmla="*/ 22 h 35"/>
                <a:gd name="T82" fmla="*/ 1 w 19"/>
                <a:gd name="T83" fmla="*/ 25 h 35"/>
                <a:gd name="T84" fmla="*/ 3 w 19"/>
                <a:gd name="T85" fmla="*/ 26 h 35"/>
                <a:gd name="T86" fmla="*/ 5 w 19"/>
                <a:gd name="T87" fmla="*/ 30 h 35"/>
                <a:gd name="T88" fmla="*/ 8 w 19"/>
                <a:gd name="T89" fmla="*/ 33 h 35"/>
                <a:gd name="T90" fmla="*/ 10 w 19"/>
                <a:gd name="T91" fmla="*/ 34 h 35"/>
                <a:gd name="T92" fmla="*/ 15 w 19"/>
                <a:gd name="T93" fmla="*/ 30 h 35"/>
                <a:gd name="T94" fmla="*/ 17 w 19"/>
                <a:gd name="T95" fmla="*/ 27 h 35"/>
                <a:gd name="T96" fmla="*/ 16 w 19"/>
                <a:gd name="T97" fmla="*/ 23 h 35"/>
                <a:gd name="T98" fmla="*/ 17 w 19"/>
                <a:gd name="T99" fmla="*/ 21 h 35"/>
                <a:gd name="T100" fmla="*/ 17 w 19"/>
                <a:gd name="T101" fmla="*/ 19 h 35"/>
                <a:gd name="T102" fmla="*/ 17 w 19"/>
                <a:gd name="T103" fmla="*/ 15 h 35"/>
                <a:gd name="T104" fmla="*/ 14 w 19"/>
                <a:gd name="T105" fmla="*/ 13 h 35"/>
                <a:gd name="T106" fmla="*/ 15 w 19"/>
                <a:gd name="T107" fmla="*/ 11 h 35"/>
                <a:gd name="T108" fmla="*/ 17 w 19"/>
                <a:gd name="T109" fmla="*/ 7 h 35"/>
                <a:gd name="T110" fmla="*/ 14 w 19"/>
                <a:gd name="T111" fmla="*/ 6 h 35"/>
                <a:gd name="T112" fmla="*/ 13 w 19"/>
                <a:gd name="T113" fmla="*/ 8 h 35"/>
                <a:gd name="T114" fmla="*/ 13 w 19"/>
                <a:gd name="T115" fmla="*/ 6 h 35"/>
                <a:gd name="T116" fmla="*/ 14 w 19"/>
                <a:gd name="T117" fmla="*/ 3 h 35"/>
                <a:gd name="T118" fmla="*/ 9 w 19"/>
                <a:gd name="T119" fmla="*/ 2 h 35"/>
                <a:gd name="T120" fmla="*/ 9 w 19"/>
                <a:gd name="T121" fmla="*/ 6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
                <a:gd name="T184" fmla="*/ 0 h 35"/>
                <a:gd name="T185" fmla="*/ 19 w 19"/>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 h="35">
                  <a:moveTo>
                    <a:pt x="9" y="7"/>
                  </a:moveTo>
                  <a:lnTo>
                    <a:pt x="8" y="7"/>
                  </a:lnTo>
                  <a:lnTo>
                    <a:pt x="8" y="6"/>
                  </a:lnTo>
                  <a:lnTo>
                    <a:pt x="8" y="5"/>
                  </a:lnTo>
                  <a:lnTo>
                    <a:pt x="8" y="4"/>
                  </a:lnTo>
                  <a:lnTo>
                    <a:pt x="9" y="3"/>
                  </a:lnTo>
                  <a:lnTo>
                    <a:pt x="8" y="3"/>
                  </a:lnTo>
                  <a:lnTo>
                    <a:pt x="8" y="2"/>
                  </a:lnTo>
                  <a:lnTo>
                    <a:pt x="6" y="2"/>
                  </a:lnTo>
                  <a:lnTo>
                    <a:pt x="5" y="3"/>
                  </a:lnTo>
                  <a:lnTo>
                    <a:pt x="4" y="5"/>
                  </a:lnTo>
                  <a:lnTo>
                    <a:pt x="3" y="5"/>
                  </a:lnTo>
                  <a:lnTo>
                    <a:pt x="3" y="4"/>
                  </a:lnTo>
                  <a:lnTo>
                    <a:pt x="3" y="3"/>
                  </a:lnTo>
                  <a:lnTo>
                    <a:pt x="2" y="3"/>
                  </a:lnTo>
                  <a:lnTo>
                    <a:pt x="2" y="2"/>
                  </a:lnTo>
                  <a:lnTo>
                    <a:pt x="1" y="2"/>
                  </a:lnTo>
                  <a:lnTo>
                    <a:pt x="1" y="0"/>
                  </a:lnTo>
                  <a:lnTo>
                    <a:pt x="0" y="2"/>
                  </a:lnTo>
                  <a:lnTo>
                    <a:pt x="0" y="3"/>
                  </a:lnTo>
                  <a:lnTo>
                    <a:pt x="0" y="5"/>
                  </a:lnTo>
                  <a:lnTo>
                    <a:pt x="0" y="6"/>
                  </a:lnTo>
                  <a:lnTo>
                    <a:pt x="0" y="7"/>
                  </a:lnTo>
                  <a:lnTo>
                    <a:pt x="0" y="8"/>
                  </a:lnTo>
                  <a:lnTo>
                    <a:pt x="0" y="10"/>
                  </a:lnTo>
                  <a:lnTo>
                    <a:pt x="0" y="11"/>
                  </a:lnTo>
                  <a:lnTo>
                    <a:pt x="1" y="11"/>
                  </a:lnTo>
                  <a:lnTo>
                    <a:pt x="3" y="10"/>
                  </a:lnTo>
                  <a:lnTo>
                    <a:pt x="5" y="10"/>
                  </a:lnTo>
                  <a:lnTo>
                    <a:pt x="6" y="9"/>
                  </a:lnTo>
                  <a:lnTo>
                    <a:pt x="6" y="10"/>
                  </a:lnTo>
                  <a:lnTo>
                    <a:pt x="8" y="10"/>
                  </a:lnTo>
                  <a:lnTo>
                    <a:pt x="6" y="10"/>
                  </a:lnTo>
                  <a:lnTo>
                    <a:pt x="5" y="10"/>
                  </a:lnTo>
                  <a:lnTo>
                    <a:pt x="5" y="12"/>
                  </a:lnTo>
                  <a:lnTo>
                    <a:pt x="6" y="12"/>
                  </a:lnTo>
                  <a:lnTo>
                    <a:pt x="6" y="13"/>
                  </a:lnTo>
                  <a:lnTo>
                    <a:pt x="8" y="13"/>
                  </a:lnTo>
                  <a:lnTo>
                    <a:pt x="8" y="14"/>
                  </a:lnTo>
                  <a:lnTo>
                    <a:pt x="8" y="15"/>
                  </a:lnTo>
                  <a:lnTo>
                    <a:pt x="6" y="15"/>
                  </a:lnTo>
                  <a:lnTo>
                    <a:pt x="5" y="16"/>
                  </a:lnTo>
                  <a:lnTo>
                    <a:pt x="5" y="17"/>
                  </a:lnTo>
                  <a:lnTo>
                    <a:pt x="5" y="19"/>
                  </a:lnTo>
                  <a:lnTo>
                    <a:pt x="6" y="19"/>
                  </a:lnTo>
                  <a:lnTo>
                    <a:pt x="8" y="19"/>
                  </a:lnTo>
                  <a:lnTo>
                    <a:pt x="10" y="19"/>
                  </a:lnTo>
                  <a:lnTo>
                    <a:pt x="11" y="19"/>
                  </a:lnTo>
                  <a:lnTo>
                    <a:pt x="11" y="21"/>
                  </a:lnTo>
                  <a:lnTo>
                    <a:pt x="12" y="21"/>
                  </a:lnTo>
                  <a:lnTo>
                    <a:pt x="14" y="21"/>
                  </a:lnTo>
                  <a:lnTo>
                    <a:pt x="12" y="22"/>
                  </a:lnTo>
                  <a:lnTo>
                    <a:pt x="11" y="22"/>
                  </a:lnTo>
                  <a:lnTo>
                    <a:pt x="11" y="24"/>
                  </a:lnTo>
                  <a:lnTo>
                    <a:pt x="11" y="26"/>
                  </a:lnTo>
                  <a:lnTo>
                    <a:pt x="12" y="26"/>
                  </a:lnTo>
                  <a:lnTo>
                    <a:pt x="13" y="26"/>
                  </a:lnTo>
                  <a:lnTo>
                    <a:pt x="11" y="27"/>
                  </a:lnTo>
                  <a:lnTo>
                    <a:pt x="10" y="27"/>
                  </a:lnTo>
                  <a:lnTo>
                    <a:pt x="8" y="28"/>
                  </a:lnTo>
                  <a:lnTo>
                    <a:pt x="8" y="29"/>
                  </a:lnTo>
                  <a:lnTo>
                    <a:pt x="8" y="30"/>
                  </a:lnTo>
                  <a:lnTo>
                    <a:pt x="6" y="30"/>
                  </a:lnTo>
                  <a:lnTo>
                    <a:pt x="5" y="30"/>
                  </a:lnTo>
                  <a:lnTo>
                    <a:pt x="5" y="29"/>
                  </a:lnTo>
                  <a:lnTo>
                    <a:pt x="6" y="28"/>
                  </a:lnTo>
                  <a:lnTo>
                    <a:pt x="8" y="27"/>
                  </a:lnTo>
                  <a:lnTo>
                    <a:pt x="8" y="25"/>
                  </a:lnTo>
                  <a:lnTo>
                    <a:pt x="9" y="25"/>
                  </a:lnTo>
                  <a:lnTo>
                    <a:pt x="11" y="25"/>
                  </a:lnTo>
                  <a:lnTo>
                    <a:pt x="10" y="25"/>
                  </a:lnTo>
                  <a:lnTo>
                    <a:pt x="10" y="24"/>
                  </a:lnTo>
                  <a:lnTo>
                    <a:pt x="10" y="22"/>
                  </a:lnTo>
                  <a:lnTo>
                    <a:pt x="10" y="21"/>
                  </a:lnTo>
                  <a:lnTo>
                    <a:pt x="11" y="19"/>
                  </a:lnTo>
                  <a:lnTo>
                    <a:pt x="10" y="19"/>
                  </a:lnTo>
                  <a:lnTo>
                    <a:pt x="9" y="19"/>
                  </a:lnTo>
                  <a:lnTo>
                    <a:pt x="9" y="20"/>
                  </a:lnTo>
                  <a:lnTo>
                    <a:pt x="9" y="21"/>
                  </a:lnTo>
                  <a:lnTo>
                    <a:pt x="8" y="21"/>
                  </a:lnTo>
                  <a:lnTo>
                    <a:pt x="6" y="21"/>
                  </a:lnTo>
                  <a:lnTo>
                    <a:pt x="5" y="21"/>
                  </a:lnTo>
                  <a:lnTo>
                    <a:pt x="5" y="19"/>
                  </a:lnTo>
                  <a:lnTo>
                    <a:pt x="5" y="17"/>
                  </a:lnTo>
                  <a:lnTo>
                    <a:pt x="5" y="16"/>
                  </a:lnTo>
                  <a:lnTo>
                    <a:pt x="5" y="15"/>
                  </a:lnTo>
                  <a:lnTo>
                    <a:pt x="5" y="13"/>
                  </a:lnTo>
                  <a:lnTo>
                    <a:pt x="5" y="12"/>
                  </a:lnTo>
                  <a:lnTo>
                    <a:pt x="3" y="13"/>
                  </a:lnTo>
                  <a:lnTo>
                    <a:pt x="3" y="14"/>
                  </a:lnTo>
                  <a:lnTo>
                    <a:pt x="3" y="15"/>
                  </a:lnTo>
                  <a:lnTo>
                    <a:pt x="2" y="15"/>
                  </a:lnTo>
                  <a:lnTo>
                    <a:pt x="1" y="15"/>
                  </a:lnTo>
                  <a:lnTo>
                    <a:pt x="0" y="17"/>
                  </a:lnTo>
                  <a:lnTo>
                    <a:pt x="0" y="18"/>
                  </a:lnTo>
                  <a:lnTo>
                    <a:pt x="0" y="19"/>
                  </a:lnTo>
                  <a:lnTo>
                    <a:pt x="1" y="19"/>
                  </a:lnTo>
                  <a:lnTo>
                    <a:pt x="1" y="20"/>
                  </a:lnTo>
                  <a:lnTo>
                    <a:pt x="1" y="21"/>
                  </a:lnTo>
                  <a:lnTo>
                    <a:pt x="0" y="22"/>
                  </a:lnTo>
                  <a:lnTo>
                    <a:pt x="1" y="22"/>
                  </a:lnTo>
                  <a:lnTo>
                    <a:pt x="1" y="24"/>
                  </a:lnTo>
                  <a:lnTo>
                    <a:pt x="1" y="25"/>
                  </a:lnTo>
                  <a:lnTo>
                    <a:pt x="2" y="25"/>
                  </a:lnTo>
                  <a:lnTo>
                    <a:pt x="3" y="25"/>
                  </a:lnTo>
                  <a:lnTo>
                    <a:pt x="3" y="26"/>
                  </a:lnTo>
                  <a:lnTo>
                    <a:pt x="4" y="26"/>
                  </a:lnTo>
                  <a:lnTo>
                    <a:pt x="4" y="27"/>
                  </a:lnTo>
                  <a:lnTo>
                    <a:pt x="4" y="28"/>
                  </a:lnTo>
                  <a:lnTo>
                    <a:pt x="5" y="28"/>
                  </a:lnTo>
                  <a:lnTo>
                    <a:pt x="5" y="29"/>
                  </a:lnTo>
                  <a:lnTo>
                    <a:pt x="5" y="30"/>
                  </a:lnTo>
                  <a:lnTo>
                    <a:pt x="5" y="32"/>
                  </a:lnTo>
                  <a:lnTo>
                    <a:pt x="6" y="32"/>
                  </a:lnTo>
                  <a:lnTo>
                    <a:pt x="8" y="32"/>
                  </a:lnTo>
                  <a:lnTo>
                    <a:pt x="8" y="33"/>
                  </a:lnTo>
                  <a:lnTo>
                    <a:pt x="8" y="34"/>
                  </a:lnTo>
                  <a:lnTo>
                    <a:pt x="9" y="34"/>
                  </a:lnTo>
                  <a:lnTo>
                    <a:pt x="10" y="34"/>
                  </a:lnTo>
                  <a:lnTo>
                    <a:pt x="12" y="34"/>
                  </a:lnTo>
                  <a:lnTo>
                    <a:pt x="14" y="32"/>
                  </a:lnTo>
                  <a:lnTo>
                    <a:pt x="14" y="30"/>
                  </a:lnTo>
                  <a:lnTo>
                    <a:pt x="15" y="30"/>
                  </a:lnTo>
                  <a:lnTo>
                    <a:pt x="16" y="29"/>
                  </a:lnTo>
                  <a:lnTo>
                    <a:pt x="17" y="28"/>
                  </a:lnTo>
                  <a:lnTo>
                    <a:pt x="17" y="27"/>
                  </a:lnTo>
                  <a:lnTo>
                    <a:pt x="17" y="26"/>
                  </a:lnTo>
                  <a:lnTo>
                    <a:pt x="16" y="26"/>
                  </a:lnTo>
                  <a:lnTo>
                    <a:pt x="16" y="24"/>
                  </a:lnTo>
                  <a:lnTo>
                    <a:pt x="16" y="23"/>
                  </a:lnTo>
                  <a:lnTo>
                    <a:pt x="17" y="22"/>
                  </a:lnTo>
                  <a:lnTo>
                    <a:pt x="17" y="21"/>
                  </a:lnTo>
                  <a:lnTo>
                    <a:pt x="17" y="20"/>
                  </a:lnTo>
                  <a:lnTo>
                    <a:pt x="17" y="19"/>
                  </a:lnTo>
                  <a:lnTo>
                    <a:pt x="17" y="17"/>
                  </a:lnTo>
                  <a:lnTo>
                    <a:pt x="17" y="16"/>
                  </a:lnTo>
                  <a:lnTo>
                    <a:pt x="17" y="15"/>
                  </a:lnTo>
                  <a:lnTo>
                    <a:pt x="17" y="14"/>
                  </a:lnTo>
                  <a:lnTo>
                    <a:pt x="18" y="13"/>
                  </a:lnTo>
                  <a:lnTo>
                    <a:pt x="16" y="13"/>
                  </a:lnTo>
                  <a:lnTo>
                    <a:pt x="15" y="13"/>
                  </a:lnTo>
                  <a:lnTo>
                    <a:pt x="14" y="13"/>
                  </a:lnTo>
                  <a:lnTo>
                    <a:pt x="14" y="12"/>
                  </a:lnTo>
                  <a:lnTo>
                    <a:pt x="15" y="11"/>
                  </a:lnTo>
                  <a:lnTo>
                    <a:pt x="16" y="10"/>
                  </a:lnTo>
                  <a:lnTo>
                    <a:pt x="16" y="9"/>
                  </a:lnTo>
                  <a:lnTo>
                    <a:pt x="17" y="7"/>
                  </a:lnTo>
                  <a:lnTo>
                    <a:pt x="17" y="6"/>
                  </a:lnTo>
                  <a:lnTo>
                    <a:pt x="17" y="5"/>
                  </a:lnTo>
                  <a:lnTo>
                    <a:pt x="16" y="6"/>
                  </a:lnTo>
                  <a:lnTo>
                    <a:pt x="15" y="6"/>
                  </a:lnTo>
                  <a:lnTo>
                    <a:pt x="14" y="6"/>
                  </a:lnTo>
                  <a:lnTo>
                    <a:pt x="14" y="8"/>
                  </a:lnTo>
                  <a:lnTo>
                    <a:pt x="13" y="8"/>
                  </a:lnTo>
                  <a:lnTo>
                    <a:pt x="12" y="8"/>
                  </a:lnTo>
                  <a:lnTo>
                    <a:pt x="13" y="6"/>
                  </a:lnTo>
                  <a:lnTo>
                    <a:pt x="13" y="5"/>
                  </a:lnTo>
                  <a:lnTo>
                    <a:pt x="14" y="3"/>
                  </a:lnTo>
                  <a:lnTo>
                    <a:pt x="14" y="2"/>
                  </a:lnTo>
                  <a:lnTo>
                    <a:pt x="12" y="2"/>
                  </a:lnTo>
                  <a:lnTo>
                    <a:pt x="12" y="1"/>
                  </a:lnTo>
                  <a:lnTo>
                    <a:pt x="11" y="1"/>
                  </a:lnTo>
                  <a:lnTo>
                    <a:pt x="11" y="0"/>
                  </a:lnTo>
                  <a:lnTo>
                    <a:pt x="9" y="2"/>
                  </a:lnTo>
                  <a:lnTo>
                    <a:pt x="9" y="3"/>
                  </a:lnTo>
                  <a:lnTo>
                    <a:pt x="9" y="5"/>
                  </a:lnTo>
                  <a:lnTo>
                    <a:pt x="9" y="6"/>
                  </a:lnTo>
                  <a:lnTo>
                    <a:pt x="9" y="7"/>
                  </a:lnTo>
                </a:path>
              </a:pathLst>
            </a:custGeom>
            <a:solidFill>
              <a:srgbClr val="006000"/>
            </a:solidFill>
            <a:ln w="9525">
              <a:noFill/>
              <a:round/>
              <a:headEnd/>
              <a:tailEnd/>
            </a:ln>
          </p:spPr>
          <p:txBody>
            <a:bodyPr/>
            <a:lstStyle/>
            <a:p>
              <a:pPr>
                <a:defRPr/>
              </a:pPr>
              <a:endParaRPr lang="en-US"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1+#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1000"/>
                                  </p:stCondLst>
                                  <p:childTnLst>
                                    <p:set>
                                      <p:cBhvr>
                                        <p:cTn id="11" dur="1" fill="hold">
                                          <p:stCondLst>
                                            <p:cond delay="0"/>
                                          </p:stCondLst>
                                        </p:cTn>
                                        <p:tgtEl>
                                          <p:spTgt spid="16492"/>
                                        </p:tgtEl>
                                        <p:attrNameLst>
                                          <p:attrName>style.visibility</p:attrName>
                                        </p:attrNameLst>
                                      </p:cBhvr>
                                      <p:to>
                                        <p:strVal val="visible"/>
                                      </p:to>
                                    </p:set>
                                    <p:anim calcmode="lin" valueType="num">
                                      <p:cBhvr additive="base">
                                        <p:cTn id="12" dur="500" fill="hold"/>
                                        <p:tgtEl>
                                          <p:spTgt spid="16492"/>
                                        </p:tgtEl>
                                        <p:attrNameLst>
                                          <p:attrName>ppt_x</p:attrName>
                                        </p:attrNameLst>
                                      </p:cBhvr>
                                      <p:tavLst>
                                        <p:tav tm="0">
                                          <p:val>
                                            <p:strVal val="1+#ppt_w/2"/>
                                          </p:val>
                                        </p:tav>
                                        <p:tav tm="100000">
                                          <p:val>
                                            <p:strVal val="#ppt_x"/>
                                          </p:val>
                                        </p:tav>
                                      </p:tavLst>
                                    </p:anim>
                                    <p:anim calcmode="lin" valueType="num">
                                      <p:cBhvr additive="base">
                                        <p:cTn id="13" dur="500" fill="hold"/>
                                        <p:tgtEl>
                                          <p:spTgt spid="1649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1000"/>
                                  </p:stCondLst>
                                  <p:childTnLst>
                                    <p:set>
                                      <p:cBhvr>
                                        <p:cTn id="16" dur="1" fill="hold">
                                          <p:stCondLst>
                                            <p:cond delay="0"/>
                                          </p:stCondLst>
                                        </p:cTn>
                                        <p:tgtEl>
                                          <p:spTgt spid="16494"/>
                                        </p:tgtEl>
                                        <p:attrNameLst>
                                          <p:attrName>style.visibility</p:attrName>
                                        </p:attrNameLst>
                                      </p:cBhvr>
                                      <p:to>
                                        <p:strVal val="visible"/>
                                      </p:to>
                                    </p:set>
                                    <p:anim calcmode="lin" valueType="num">
                                      <p:cBhvr additive="base">
                                        <p:cTn id="17" dur="500" fill="hold"/>
                                        <p:tgtEl>
                                          <p:spTgt spid="16494"/>
                                        </p:tgtEl>
                                        <p:attrNameLst>
                                          <p:attrName>ppt_x</p:attrName>
                                        </p:attrNameLst>
                                      </p:cBhvr>
                                      <p:tavLst>
                                        <p:tav tm="0">
                                          <p:val>
                                            <p:strVal val="1+#ppt_w/2"/>
                                          </p:val>
                                        </p:tav>
                                        <p:tav tm="100000">
                                          <p:val>
                                            <p:strVal val="#ppt_x"/>
                                          </p:val>
                                        </p:tav>
                                      </p:tavLst>
                                    </p:anim>
                                    <p:anim calcmode="lin" valueType="num">
                                      <p:cBhvr additive="base">
                                        <p:cTn id="18" dur="500" fill="hold"/>
                                        <p:tgtEl>
                                          <p:spTgt spid="16494"/>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2" fill="hold" nodeType="afterEffect">
                                  <p:stCondLst>
                                    <p:cond delay="1000"/>
                                  </p:stCondLst>
                                  <p:childTnLst>
                                    <p:set>
                                      <p:cBhvr>
                                        <p:cTn id="21" dur="1" fill="hold">
                                          <p:stCondLst>
                                            <p:cond delay="0"/>
                                          </p:stCondLst>
                                        </p:cTn>
                                        <p:tgtEl>
                                          <p:spTgt spid="16493"/>
                                        </p:tgtEl>
                                        <p:attrNameLst>
                                          <p:attrName>style.visibility</p:attrName>
                                        </p:attrNameLst>
                                      </p:cBhvr>
                                      <p:to>
                                        <p:strVal val="visible"/>
                                      </p:to>
                                    </p:set>
                                    <p:anim calcmode="lin" valueType="num">
                                      <p:cBhvr additive="base">
                                        <p:cTn id="22" dur="500" fill="hold"/>
                                        <p:tgtEl>
                                          <p:spTgt spid="16493"/>
                                        </p:tgtEl>
                                        <p:attrNameLst>
                                          <p:attrName>ppt_x</p:attrName>
                                        </p:attrNameLst>
                                      </p:cBhvr>
                                      <p:tavLst>
                                        <p:tav tm="0">
                                          <p:val>
                                            <p:strVal val="1+#ppt_w/2"/>
                                          </p:val>
                                        </p:tav>
                                        <p:tav tm="100000">
                                          <p:val>
                                            <p:strVal val="#ppt_x"/>
                                          </p:val>
                                        </p:tav>
                                      </p:tavLst>
                                    </p:anim>
                                    <p:anim calcmode="lin" valueType="num">
                                      <p:cBhvr additive="base">
                                        <p:cTn id="23" dur="500" fill="hold"/>
                                        <p:tgtEl>
                                          <p:spTgt spid="16493"/>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2" fill="hold" nodeType="afterEffect">
                                  <p:stCondLst>
                                    <p:cond delay="1000"/>
                                  </p:stCondLst>
                                  <p:childTnLst>
                                    <p:set>
                                      <p:cBhvr>
                                        <p:cTn id="26" dur="1" fill="hold">
                                          <p:stCondLst>
                                            <p:cond delay="0"/>
                                          </p:stCondLst>
                                        </p:cTn>
                                        <p:tgtEl>
                                          <p:spTgt spid="17026"/>
                                        </p:tgtEl>
                                        <p:attrNameLst>
                                          <p:attrName>style.visibility</p:attrName>
                                        </p:attrNameLst>
                                      </p:cBhvr>
                                      <p:to>
                                        <p:strVal val="visible"/>
                                      </p:to>
                                    </p:set>
                                    <p:anim calcmode="lin" valueType="num">
                                      <p:cBhvr additive="base">
                                        <p:cTn id="27" dur="500" fill="hold"/>
                                        <p:tgtEl>
                                          <p:spTgt spid="17026"/>
                                        </p:tgtEl>
                                        <p:attrNameLst>
                                          <p:attrName>ppt_x</p:attrName>
                                        </p:attrNameLst>
                                      </p:cBhvr>
                                      <p:tavLst>
                                        <p:tav tm="0">
                                          <p:val>
                                            <p:strVal val="1+#ppt_w/2"/>
                                          </p:val>
                                        </p:tav>
                                        <p:tav tm="100000">
                                          <p:val>
                                            <p:strVal val="#ppt_x"/>
                                          </p:val>
                                        </p:tav>
                                      </p:tavLst>
                                    </p:anim>
                                    <p:anim calcmode="lin" valueType="num">
                                      <p:cBhvr additive="base">
                                        <p:cTn id="28" dur="500" fill="hold"/>
                                        <p:tgtEl>
                                          <p:spTgt spid="17026"/>
                                        </p:tgtEl>
                                        <p:attrNameLst>
                                          <p:attrName>ppt_y</p:attrName>
                                        </p:attrNameLst>
                                      </p:cBhvr>
                                      <p:tavLst>
                                        <p:tav tm="0">
                                          <p:val>
                                            <p:strVal val="#ppt_y"/>
                                          </p:val>
                                        </p:tav>
                                        <p:tav tm="100000">
                                          <p:val>
                                            <p:strVal val="#ppt_y"/>
                                          </p:val>
                                        </p:tav>
                                      </p:tavLst>
                                    </p:anim>
                                  </p:childTnLst>
                                </p:cTn>
                              </p:par>
                            </p:childTnLst>
                          </p:cTn>
                        </p:par>
                        <p:par>
                          <p:cTn id="29" fill="hold">
                            <p:stCondLst>
                              <p:cond delay="6500"/>
                            </p:stCondLst>
                            <p:childTnLst>
                              <p:par>
                                <p:cTn id="30" presetID="1" presetClass="entr" presetSubtype="0" fill="hold" nodeType="afterEffect">
                                  <p:stCondLst>
                                    <p:cond delay="0"/>
                                  </p:stCondLst>
                                  <p:childTnLst>
                                    <p:set>
                                      <p:cBhvr>
                                        <p:cTn id="31" dur="1" fill="hold">
                                          <p:stCondLst>
                                            <p:cond delay="499"/>
                                          </p:stCondLst>
                                        </p:cTn>
                                        <p:tgtEl>
                                          <p:spTgt spid="16920"/>
                                        </p:tgtEl>
                                        <p:attrNameLst>
                                          <p:attrName>style.visibility</p:attrName>
                                        </p:attrNameLst>
                                      </p:cBhvr>
                                      <p:to>
                                        <p:strVal val="visible"/>
                                      </p:to>
                                    </p:set>
                                  </p:childTnLst>
                                </p:cTn>
                              </p:par>
                            </p:childTnLst>
                          </p:cTn>
                        </p:par>
                        <p:par>
                          <p:cTn id="32" fill="hold">
                            <p:stCondLst>
                              <p:cond delay="7000"/>
                            </p:stCondLst>
                            <p:childTnLst>
                              <p:par>
                                <p:cTn id="33" presetID="2" presetClass="entr" presetSubtype="8" fill="hold" nodeType="afterEffect">
                                  <p:stCondLst>
                                    <p:cond delay="0"/>
                                  </p:stCondLst>
                                  <p:childTnLst>
                                    <p:set>
                                      <p:cBhvr>
                                        <p:cTn id="34" dur="1" fill="hold">
                                          <p:stCondLst>
                                            <p:cond delay="0"/>
                                          </p:stCondLst>
                                        </p:cTn>
                                        <p:tgtEl>
                                          <p:spTgt spid="16920"/>
                                        </p:tgtEl>
                                        <p:attrNameLst>
                                          <p:attrName>style.visibility</p:attrName>
                                        </p:attrNameLst>
                                      </p:cBhvr>
                                      <p:to>
                                        <p:strVal val="visible"/>
                                      </p:to>
                                    </p:set>
                                    <p:anim calcmode="lin" valueType="num">
                                      <p:cBhvr additive="base">
                                        <p:cTn id="35" dur="500" fill="hold"/>
                                        <p:tgtEl>
                                          <p:spTgt spid="16920"/>
                                        </p:tgtEl>
                                        <p:attrNameLst>
                                          <p:attrName>ppt_x</p:attrName>
                                        </p:attrNameLst>
                                      </p:cBhvr>
                                      <p:tavLst>
                                        <p:tav tm="0">
                                          <p:val>
                                            <p:strVal val="0-#ppt_w/2"/>
                                          </p:val>
                                        </p:tav>
                                        <p:tav tm="100000">
                                          <p:val>
                                            <p:strVal val="#ppt_x"/>
                                          </p:val>
                                        </p:tav>
                                      </p:tavLst>
                                    </p:anim>
                                    <p:anim calcmode="lin" valueType="num">
                                      <p:cBhvr additive="base">
                                        <p:cTn id="36" dur="500" fill="hold"/>
                                        <p:tgtEl>
                                          <p:spTgt spid="169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dataprod1\lbutler\My Documents\Residential Reset Commercialization\Reset Images_Rheem+Ruud\Rheem Lower+Higher Res Cropped Pro Images\RHClassic--Horiz_Direct-Vent-Gas-BrassDV-Low.png"/>
          <p:cNvPicPr>
            <a:picLocks noChangeAspect="1" noChangeArrowheads="1"/>
          </p:cNvPicPr>
          <p:nvPr/>
        </p:nvPicPr>
        <p:blipFill>
          <a:blip r:embed="rId2"/>
          <a:srcRect/>
          <a:stretch>
            <a:fillRect/>
          </a:stretch>
        </p:blipFill>
        <p:spPr bwMode="auto">
          <a:xfrm>
            <a:off x="796009" y="1295346"/>
            <a:ext cx="2288248" cy="4057703"/>
          </a:xfrm>
          <a:prstGeom prst="rect">
            <a:avLst/>
          </a:prstGeom>
          <a:noFill/>
        </p:spPr>
      </p:pic>
      <p:sp>
        <p:nvSpPr>
          <p:cNvPr id="5" name="TextBox 4"/>
          <p:cNvSpPr txBox="1"/>
          <p:nvPr/>
        </p:nvSpPr>
        <p:spPr>
          <a:xfrm>
            <a:off x="0" y="210433"/>
            <a:ext cx="9144000" cy="646331"/>
          </a:xfrm>
          <a:prstGeom prst="rect">
            <a:avLst/>
          </a:prstGeom>
          <a:noFill/>
        </p:spPr>
        <p:txBody>
          <a:bodyPr wrap="square">
            <a:spAutoFit/>
          </a:bodyPr>
          <a:lstStyle/>
          <a:p>
            <a:pPr algn="ctr">
              <a:defRPr/>
            </a:pPr>
            <a:r>
              <a:rPr lang="en-US" sz="3600" dirty="0" smtClean="0">
                <a:solidFill>
                  <a:schemeClr val="bg1">
                    <a:lumMod val="85000"/>
                  </a:schemeClr>
                </a:solidFill>
                <a:latin typeface="+mj-lt"/>
              </a:rPr>
              <a:t>Classic</a:t>
            </a:r>
            <a:r>
              <a:rPr lang="en-US" sz="3600" dirty="0" smtClean="0">
                <a:solidFill>
                  <a:schemeClr val="bg1">
                    <a:lumMod val="85000"/>
                  </a:schemeClr>
                </a:solidFill>
              </a:rPr>
              <a:t>™</a:t>
            </a:r>
            <a:r>
              <a:rPr lang="en-US" sz="3600" dirty="0" smtClean="0">
                <a:solidFill>
                  <a:schemeClr val="bg1">
                    <a:lumMod val="85000"/>
                  </a:schemeClr>
                </a:solidFill>
                <a:latin typeface="+mj-lt"/>
              </a:rPr>
              <a:t> Direct Vent - </a:t>
            </a:r>
            <a:r>
              <a:rPr lang="en-US" sz="3600" dirty="0" smtClean="0">
                <a:solidFill>
                  <a:schemeClr val="bg1">
                    <a:lumMod val="85000"/>
                  </a:schemeClr>
                </a:solidFill>
              </a:rPr>
              <a:t>Horizontal</a:t>
            </a:r>
            <a:endParaRPr lang="en-US" sz="3600" dirty="0">
              <a:solidFill>
                <a:schemeClr val="bg1">
                  <a:lumMod val="85000"/>
                </a:schemeClr>
              </a:solidFill>
              <a:latin typeface="+mj-lt"/>
            </a:endParaRPr>
          </a:p>
        </p:txBody>
      </p:sp>
      <p:sp>
        <p:nvSpPr>
          <p:cNvPr id="6" name="TextBox 5"/>
          <p:cNvSpPr txBox="1"/>
          <p:nvPr/>
        </p:nvSpPr>
        <p:spPr>
          <a:xfrm>
            <a:off x="2381250" y="1966923"/>
            <a:ext cx="6762749" cy="4370427"/>
          </a:xfrm>
          <a:prstGeom prst="rect">
            <a:avLst/>
          </a:prstGeom>
          <a:noFill/>
        </p:spPr>
        <p:txBody>
          <a:bodyPr wrap="square">
            <a:spAutoFit/>
          </a:bodyPr>
          <a:lstStyle/>
          <a:p>
            <a:pPr>
              <a:spcAft>
                <a:spcPts val="600"/>
              </a:spcAft>
              <a:buFont typeface="Arial" pitchFamily="34" charset="0"/>
              <a:buChar char="•"/>
              <a:tabLst>
                <a:tab pos="228600"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.59 Energy Factor</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6-Year warranty/ 10 years with ProtectionPlus™ Kit</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Enhanced-flow brass drain valve </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EverKleen</a:t>
            </a:r>
            <a:r>
              <a:rPr lang="en-US" sz="2000" dirty="0" smtClean="0">
                <a:solidFill>
                  <a:schemeClr val="tx1">
                    <a:lumMod val="50000"/>
                    <a:lumOff val="50000"/>
                  </a:schemeClr>
                </a:solidFill>
              </a:rPr>
              <a:t> system fights sediment build up</a:t>
            </a:r>
            <a:endParaRPr lang="en-US" sz="2000" dirty="0" smtClean="0">
              <a:solidFill>
                <a:schemeClr val="tx1">
                  <a:lumMod val="50000"/>
                  <a:lumOff val="50000"/>
                </a:schemeClr>
              </a:solidFill>
              <a:latin typeface="+mn-lt"/>
            </a:endParaRPr>
          </a:p>
          <a:p>
            <a:pPr>
              <a:spcAft>
                <a:spcPts val="600"/>
              </a:spcAft>
              <a:buFont typeface="Arial" pitchFamily="34" charset="0"/>
              <a:buChar char="•"/>
              <a:tabLst>
                <a:tab pos="228600" algn="l"/>
              </a:tabLst>
              <a:defRPr/>
            </a:pPr>
            <a:r>
              <a:rPr lang="en-US" sz="2000" dirty="0" smtClean="0">
                <a:solidFill>
                  <a:schemeClr val="tx1">
                    <a:lumMod val="50000"/>
                    <a:lumOff val="50000"/>
                  </a:schemeClr>
                </a:solidFill>
              </a:rPr>
              <a:t>  	</a:t>
            </a:r>
            <a:r>
              <a:rPr lang="en-US" sz="2000" dirty="0" smtClean="0">
                <a:solidFill>
                  <a:schemeClr val="tx1">
                    <a:lumMod val="50000"/>
                    <a:lumOff val="50000"/>
                  </a:schemeClr>
                </a:solidFill>
                <a:latin typeface="+mn-lt"/>
              </a:rPr>
              <a:t>40 </a:t>
            </a:r>
            <a:r>
              <a:rPr lang="en-US" sz="2000" dirty="0">
                <a:solidFill>
                  <a:schemeClr val="tx1">
                    <a:lumMod val="50000"/>
                    <a:lumOff val="50000"/>
                  </a:schemeClr>
                </a:solidFill>
                <a:latin typeface="+mn-lt"/>
              </a:rPr>
              <a:t>and 50-gallon tall models</a:t>
            </a:r>
          </a:p>
          <a:p>
            <a:pPr>
              <a:spcAft>
                <a:spcPts val="600"/>
              </a:spcAft>
              <a:buFont typeface="Arial" pitchFamily="34" charset="0"/>
              <a:buChar char="•"/>
              <a:tabLst>
                <a:tab pos="228600" algn="l"/>
              </a:tabLst>
              <a:defRPr/>
            </a:pPr>
            <a:r>
              <a:rPr lang="en-US" sz="2000" dirty="0" smtClean="0">
                <a:solidFill>
                  <a:schemeClr val="tx1">
                    <a:lumMod val="50000"/>
                    <a:lumOff val="50000"/>
                  </a:schemeClr>
                </a:solidFill>
                <a:latin typeface="+mn-lt"/>
              </a:rPr>
              <a:t>	Natural </a:t>
            </a:r>
            <a:r>
              <a:rPr lang="en-US" sz="2000" dirty="0">
                <a:solidFill>
                  <a:schemeClr val="tx1">
                    <a:lumMod val="50000"/>
                    <a:lumOff val="50000"/>
                  </a:schemeClr>
                </a:solidFill>
                <a:latin typeface="+mn-lt"/>
              </a:rPr>
              <a:t>and LP fuel </a:t>
            </a:r>
            <a:r>
              <a:rPr lang="en-US" sz="2000" dirty="0" smtClean="0">
                <a:solidFill>
                  <a:schemeClr val="tx1">
                    <a:lumMod val="50000"/>
                    <a:lumOff val="50000"/>
                  </a:schemeClr>
                </a:solidFill>
                <a:latin typeface="+mn-lt"/>
              </a:rPr>
              <a:t>types</a:t>
            </a:r>
            <a:endParaRPr lang="en-US" sz="2000" dirty="0">
              <a:solidFill>
                <a:schemeClr val="tx1">
                  <a:lumMod val="50000"/>
                  <a:lumOff val="50000"/>
                </a:schemeClr>
              </a:solidFill>
              <a:latin typeface="+mn-lt"/>
            </a:endParaRPr>
          </a:p>
          <a:p>
            <a:pPr>
              <a:spcAft>
                <a:spcPts val="600"/>
              </a:spcAft>
              <a:buFont typeface="Arial" pitchFamily="34" charset="0"/>
              <a:buChar char="•"/>
              <a:tabLst>
                <a:tab pos="228600"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Adjustable </a:t>
            </a:r>
            <a:r>
              <a:rPr lang="en-US" sz="2000" dirty="0">
                <a:solidFill>
                  <a:schemeClr val="tx1">
                    <a:lumMod val="50000"/>
                    <a:lumOff val="50000"/>
                  </a:schemeClr>
                </a:solidFill>
                <a:latin typeface="+mn-lt"/>
              </a:rPr>
              <a:t>horizontal coaxial vent </a:t>
            </a:r>
            <a:r>
              <a:rPr lang="en-US" sz="1600" dirty="0" smtClean="0">
                <a:solidFill>
                  <a:schemeClr val="tx1">
                    <a:lumMod val="50000"/>
                    <a:lumOff val="50000"/>
                  </a:schemeClr>
                </a:solidFill>
                <a:latin typeface="+mn-lt"/>
              </a:rPr>
              <a:t>(</a:t>
            </a:r>
            <a:r>
              <a:rPr lang="en-US" sz="1600" i="1" dirty="0" smtClean="0">
                <a:solidFill>
                  <a:schemeClr val="tx1">
                    <a:lumMod val="50000"/>
                    <a:lumOff val="50000"/>
                  </a:schemeClr>
                </a:solidFill>
                <a:latin typeface="+mn-lt"/>
              </a:rPr>
              <a:t>sold </a:t>
            </a:r>
            <a:r>
              <a:rPr lang="en-US" sz="1600" i="1" dirty="0">
                <a:solidFill>
                  <a:schemeClr val="tx1">
                    <a:lumMod val="50000"/>
                    <a:lumOff val="50000"/>
                  </a:schemeClr>
                </a:solidFill>
                <a:latin typeface="+mn-lt"/>
              </a:rPr>
              <a:t>with </a:t>
            </a:r>
            <a:r>
              <a:rPr lang="en-US" sz="1600" i="1" dirty="0" smtClean="0">
                <a:solidFill>
                  <a:schemeClr val="tx1">
                    <a:lumMod val="50000"/>
                    <a:lumOff val="50000"/>
                  </a:schemeClr>
                </a:solidFill>
                <a:latin typeface="+mn-lt"/>
              </a:rPr>
              <a:t>heater)</a:t>
            </a:r>
            <a:endParaRPr lang="en-US" sz="2000" dirty="0">
              <a:solidFill>
                <a:schemeClr val="tx1">
                  <a:lumMod val="50000"/>
                  <a:lumOff val="50000"/>
                </a:schemeClr>
              </a:solidFill>
              <a:latin typeface="+mn-lt"/>
            </a:endParaRPr>
          </a:p>
          <a:p>
            <a:pPr>
              <a:spcAft>
                <a:spcPts val="600"/>
              </a:spcAft>
              <a:buFont typeface="Arial" pitchFamily="34" charset="0"/>
              <a:buChar char="•"/>
              <a:tabLst>
                <a:tab pos="228600"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Optional </a:t>
            </a:r>
            <a:r>
              <a:rPr lang="en-US" sz="2000" dirty="0">
                <a:solidFill>
                  <a:schemeClr val="tx1">
                    <a:lumMod val="50000"/>
                    <a:lumOff val="50000"/>
                  </a:schemeClr>
                </a:solidFill>
                <a:latin typeface="+mn-lt"/>
              </a:rPr>
              <a:t>4ft. vertical or </a:t>
            </a:r>
            <a:r>
              <a:rPr lang="en-US" sz="2000" dirty="0" smtClean="0">
                <a:solidFill>
                  <a:schemeClr val="tx1">
                    <a:lumMod val="50000"/>
                    <a:lumOff val="50000"/>
                  </a:schemeClr>
                </a:solidFill>
                <a:latin typeface="+mn-lt"/>
              </a:rPr>
              <a:t>horizontal vent </a:t>
            </a:r>
            <a:r>
              <a:rPr lang="en-US" sz="2000" dirty="0">
                <a:solidFill>
                  <a:schemeClr val="tx1">
                    <a:lumMod val="50000"/>
                    <a:lumOff val="50000"/>
                  </a:schemeClr>
                </a:solidFill>
                <a:latin typeface="+mn-lt"/>
              </a:rPr>
              <a:t>kits </a:t>
            </a:r>
            <a:r>
              <a:rPr lang="en-US" sz="2000" dirty="0" smtClean="0">
                <a:solidFill>
                  <a:schemeClr val="tx1">
                    <a:lumMod val="50000"/>
                    <a:lumOff val="50000"/>
                  </a:schemeClr>
                </a:solidFill>
                <a:latin typeface="+mn-lt"/>
              </a:rPr>
              <a:t>available</a:t>
            </a:r>
            <a:endParaRPr lang="en-US" sz="2000" dirty="0">
              <a:solidFill>
                <a:schemeClr val="tx1">
                  <a:lumMod val="50000"/>
                  <a:lumOff val="50000"/>
                </a:schemeClr>
              </a:solidFill>
              <a:latin typeface="+mn-lt"/>
            </a:endParaRPr>
          </a:p>
          <a:p>
            <a:pPr>
              <a:spcAft>
                <a:spcPts val="600"/>
              </a:spcAft>
              <a:buFont typeface="Arial" pitchFamily="34" charset="0"/>
              <a:buChar char="•"/>
              <a:tabLst>
                <a:tab pos="228600"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All </a:t>
            </a:r>
            <a:r>
              <a:rPr lang="en-US" sz="2000" dirty="0">
                <a:solidFill>
                  <a:schemeClr val="tx1">
                    <a:lumMod val="50000"/>
                    <a:lumOff val="50000"/>
                  </a:schemeClr>
                </a:solidFill>
                <a:latin typeface="+mn-lt"/>
              </a:rPr>
              <a:t>models are 40ng/J NOx </a:t>
            </a:r>
            <a:r>
              <a:rPr lang="en-US" sz="2000" dirty="0" smtClean="0">
                <a:solidFill>
                  <a:schemeClr val="tx1">
                    <a:lumMod val="50000"/>
                    <a:lumOff val="50000"/>
                  </a:schemeClr>
                </a:solidFill>
              </a:rPr>
              <a:t> and FVIR compliant</a:t>
            </a:r>
          </a:p>
          <a:p>
            <a:pPr>
              <a:spcBef>
                <a:spcPts val="600"/>
              </a:spcBef>
              <a:spcAft>
                <a:spcPts val="600"/>
              </a:spcAft>
              <a:tabLst>
                <a:tab pos="228600" algn="l"/>
              </a:tabLst>
              <a:defRPr/>
            </a:pPr>
            <a:endParaRPr lang="en-US" sz="2000" dirty="0">
              <a:solidFill>
                <a:schemeClr val="tx1">
                  <a:lumMod val="50000"/>
                  <a:lumOff val="50000"/>
                </a:schemeClr>
              </a:solidFill>
              <a:latin typeface="+mn-lt"/>
            </a:endParaRPr>
          </a:p>
          <a:p>
            <a:pPr>
              <a:defRPr/>
            </a:pPr>
            <a:endParaRPr lang="en-US" dirty="0"/>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70</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pull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6515"/>
            <a:ext cx="9144000" cy="646331"/>
          </a:xfrm>
          <a:prstGeom prst="rect">
            <a:avLst/>
          </a:prstGeom>
          <a:noFill/>
        </p:spPr>
        <p:txBody>
          <a:bodyPr wrap="square">
            <a:spAutoFit/>
          </a:bodyPr>
          <a:lstStyle/>
          <a:p>
            <a:pPr algn="ctr">
              <a:defRPr/>
            </a:pPr>
            <a:r>
              <a:rPr lang="en-US" sz="3600" dirty="0" smtClean="0">
                <a:solidFill>
                  <a:schemeClr val="bg1">
                    <a:lumMod val="85000"/>
                  </a:schemeClr>
                </a:solidFill>
                <a:latin typeface="+mj-lt"/>
              </a:rPr>
              <a:t>Classic</a:t>
            </a:r>
            <a:r>
              <a:rPr lang="en-US" sz="3600" dirty="0" smtClean="0">
                <a:solidFill>
                  <a:schemeClr val="bg1">
                    <a:lumMod val="85000"/>
                  </a:schemeClr>
                </a:solidFill>
              </a:rPr>
              <a:t>™</a:t>
            </a:r>
            <a:r>
              <a:rPr lang="en-US" sz="3600" dirty="0" smtClean="0">
                <a:solidFill>
                  <a:schemeClr val="bg1">
                    <a:lumMod val="85000"/>
                  </a:schemeClr>
                </a:solidFill>
                <a:latin typeface="+mj-lt"/>
              </a:rPr>
              <a:t> </a:t>
            </a:r>
            <a:r>
              <a:rPr lang="en-US" sz="3600" dirty="0">
                <a:solidFill>
                  <a:schemeClr val="bg1">
                    <a:lumMod val="85000"/>
                  </a:schemeClr>
                </a:solidFill>
                <a:latin typeface="+mj-lt"/>
              </a:rPr>
              <a:t>Direct Vent</a:t>
            </a:r>
          </a:p>
        </p:txBody>
      </p:sp>
      <p:sp>
        <p:nvSpPr>
          <p:cNvPr id="6" name="TextBox 5"/>
          <p:cNvSpPr txBox="1"/>
          <p:nvPr/>
        </p:nvSpPr>
        <p:spPr>
          <a:xfrm>
            <a:off x="2481263" y="1636634"/>
            <a:ext cx="6662737" cy="4370427"/>
          </a:xfrm>
          <a:prstGeom prst="rect">
            <a:avLst/>
          </a:prstGeom>
          <a:noFill/>
        </p:spPr>
        <p:txBody>
          <a:bodyPr wrap="square">
            <a:spAutoFit/>
          </a:bodyPr>
          <a:lstStyle/>
          <a:p>
            <a:pPr>
              <a:spcAft>
                <a:spcPts val="600"/>
              </a:spcAft>
              <a:buFont typeface="Arial" pitchFamily="34" charset="0"/>
              <a:buChar char="•"/>
              <a:tabLst>
                <a:tab pos="228600" algn="l"/>
              </a:tabLst>
              <a:defRPr/>
            </a:pPr>
            <a:r>
              <a:rPr lang="en-US" sz="2000" dirty="0" smtClean="0">
                <a:solidFill>
                  <a:schemeClr val="tx1">
                    <a:lumMod val="50000"/>
                    <a:lumOff val="50000"/>
                  </a:schemeClr>
                </a:solidFill>
              </a:rPr>
              <a:t> 	.59 Energy Factor</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6-Year warranty/ 10 years with ProtectionPlus™ Kit</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Enhanced-flow brass drain valve reduces drain time 50% </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EverKleen</a:t>
            </a:r>
            <a:r>
              <a:rPr lang="en-US" sz="2000" dirty="0" smtClean="0">
                <a:solidFill>
                  <a:schemeClr val="tx1">
                    <a:lumMod val="50000"/>
                    <a:lumOff val="50000"/>
                  </a:schemeClr>
                </a:solidFill>
              </a:rPr>
              <a:t> system fights sediment build up</a:t>
            </a:r>
          </a:p>
          <a:p>
            <a:pPr>
              <a:spcAft>
                <a:spcPts val="600"/>
              </a:spcAft>
              <a:buFont typeface="Arial" pitchFamily="34" charset="0"/>
              <a:buChar char="•"/>
              <a:tabLst>
                <a:tab pos="228600" algn="l"/>
              </a:tabLst>
              <a:defRPr/>
            </a:pPr>
            <a:r>
              <a:rPr lang="en-US" sz="2000" dirty="0" smtClean="0">
                <a:solidFill>
                  <a:schemeClr val="tx1">
                    <a:lumMod val="50000"/>
                    <a:lumOff val="50000"/>
                  </a:schemeClr>
                </a:solidFill>
              </a:rPr>
              <a:t>  	40 and 50-gallon tall models</a:t>
            </a:r>
          </a:p>
          <a:p>
            <a:pPr>
              <a:spcAft>
                <a:spcPts val="600"/>
              </a:spcAft>
              <a:buFont typeface="Arial" pitchFamily="34" charset="0"/>
              <a:buChar char="•"/>
              <a:tabLst>
                <a:tab pos="228600" algn="l"/>
              </a:tabLst>
              <a:defRPr/>
            </a:pPr>
            <a:r>
              <a:rPr lang="en-US" sz="2000" dirty="0" smtClean="0">
                <a:solidFill>
                  <a:schemeClr val="tx1">
                    <a:lumMod val="50000"/>
                    <a:lumOff val="50000"/>
                  </a:schemeClr>
                </a:solidFill>
              </a:rPr>
              <a:t>	Natural and LP fuel types  </a:t>
            </a:r>
          </a:p>
          <a:p>
            <a:pPr>
              <a:spcAft>
                <a:spcPts val="600"/>
              </a:spcAft>
              <a:buFont typeface="Arial" pitchFamily="34" charset="0"/>
              <a:buChar char="•"/>
              <a:tabLst>
                <a:tab pos="228600" algn="l"/>
              </a:tabLst>
              <a:defRPr/>
            </a:pPr>
            <a:r>
              <a:rPr lang="en-US" sz="2000" dirty="0" smtClean="0">
                <a:solidFill>
                  <a:schemeClr val="tx1">
                    <a:lumMod val="50000"/>
                    <a:lumOff val="50000"/>
                  </a:schemeClr>
                </a:solidFill>
              </a:rPr>
              <a:t> 	Adjustable </a:t>
            </a:r>
            <a:r>
              <a:rPr lang="en-US" sz="2000" dirty="0">
                <a:solidFill>
                  <a:schemeClr val="tx1">
                    <a:lumMod val="50000"/>
                    <a:lumOff val="50000"/>
                  </a:schemeClr>
                </a:solidFill>
              </a:rPr>
              <a:t>vertical coaxial vent (</a:t>
            </a:r>
            <a:r>
              <a:rPr lang="en-US" sz="2000" i="1" dirty="0">
                <a:solidFill>
                  <a:schemeClr val="tx1">
                    <a:lumMod val="50000"/>
                    <a:lumOff val="50000"/>
                  </a:schemeClr>
                </a:solidFill>
              </a:rPr>
              <a:t>sold separately</a:t>
            </a:r>
            <a:r>
              <a:rPr lang="en-US" sz="2000" dirty="0" smtClean="0">
                <a:solidFill>
                  <a:schemeClr val="tx1">
                    <a:lumMod val="50000"/>
                    <a:lumOff val="50000"/>
                  </a:schemeClr>
                </a:solidFill>
              </a:rPr>
              <a:t>)</a:t>
            </a:r>
            <a:endParaRPr lang="en-US" sz="2000" dirty="0">
              <a:solidFill>
                <a:schemeClr val="tx1">
                  <a:lumMod val="50000"/>
                  <a:lumOff val="50000"/>
                </a:schemeClr>
              </a:solidFill>
            </a:endParaRPr>
          </a:p>
          <a:p>
            <a:pPr>
              <a:lnSpc>
                <a:spcPct val="150000"/>
              </a:lnSpc>
              <a:buFont typeface="Arial" pitchFamily="34" charset="0"/>
              <a:buChar char="•"/>
              <a:defRPr/>
            </a:pPr>
            <a:r>
              <a:rPr lang="en-US" sz="2000" dirty="0">
                <a:solidFill>
                  <a:schemeClr val="tx1">
                    <a:lumMod val="50000"/>
                    <a:lumOff val="50000"/>
                  </a:schemeClr>
                </a:solidFill>
              </a:rPr>
              <a:t>  </a:t>
            </a:r>
            <a:r>
              <a:rPr lang="en-US" sz="2000" dirty="0" smtClean="0">
                <a:solidFill>
                  <a:schemeClr val="tx1">
                    <a:lumMod val="50000"/>
                    <a:lumOff val="50000"/>
                  </a:schemeClr>
                </a:solidFill>
                <a:cs typeface="Arial" pitchFamily="34" charset="0"/>
              </a:rPr>
              <a:t>5 Adjustable lengths available </a:t>
            </a:r>
            <a:r>
              <a:rPr lang="en-US" sz="2000" dirty="0">
                <a:solidFill>
                  <a:schemeClr val="tx1">
                    <a:lumMod val="50000"/>
                    <a:lumOff val="50000"/>
                  </a:schemeClr>
                </a:solidFill>
                <a:cs typeface="Arial" pitchFamily="34" charset="0"/>
              </a:rPr>
              <a:t>24” – 160</a:t>
            </a:r>
            <a:r>
              <a:rPr lang="en-US" sz="2000" dirty="0" smtClean="0">
                <a:solidFill>
                  <a:schemeClr val="tx1">
                    <a:lumMod val="50000"/>
                    <a:lumOff val="50000"/>
                  </a:schemeClr>
                </a:solidFill>
                <a:cs typeface="Arial" pitchFamily="34" charset="0"/>
              </a:rPr>
              <a:t>”</a:t>
            </a:r>
            <a:endParaRPr lang="en-US" sz="2000" dirty="0">
              <a:solidFill>
                <a:schemeClr val="tx1">
                  <a:lumMod val="50000"/>
                  <a:lumOff val="50000"/>
                </a:schemeClr>
              </a:solidFill>
            </a:endParaRPr>
          </a:p>
          <a:p>
            <a:pPr>
              <a:lnSpc>
                <a:spcPct val="150000"/>
              </a:lnSpc>
              <a:buFont typeface="Arial" pitchFamily="34" charset="0"/>
              <a:buChar char="•"/>
              <a:defRPr/>
            </a:pPr>
            <a:r>
              <a:rPr lang="en-US" sz="2000" dirty="0">
                <a:solidFill>
                  <a:schemeClr val="tx1">
                    <a:lumMod val="50000"/>
                    <a:lumOff val="50000"/>
                  </a:schemeClr>
                </a:solidFill>
              </a:rPr>
              <a:t>  34 or 42 degree max pitch roof jacks available  </a:t>
            </a:r>
          </a:p>
          <a:p>
            <a:pPr>
              <a:spcBef>
                <a:spcPts val="600"/>
              </a:spcBef>
              <a:buFont typeface="Arial" pitchFamily="34" charset="0"/>
              <a:buChar char="•"/>
              <a:tabLst>
                <a:tab pos="168275" algn="l"/>
              </a:tabLst>
              <a:defRPr/>
            </a:pPr>
            <a:r>
              <a:rPr lang="en-US" sz="2000" dirty="0">
                <a:solidFill>
                  <a:schemeClr val="tx1">
                    <a:lumMod val="50000"/>
                    <a:lumOff val="50000"/>
                  </a:schemeClr>
                </a:solidFill>
              </a:rPr>
              <a:t>  All models are 40ng/J </a:t>
            </a:r>
            <a:r>
              <a:rPr lang="en-US" sz="2000" dirty="0" smtClean="0">
                <a:solidFill>
                  <a:schemeClr val="tx1">
                    <a:lumMod val="50000"/>
                    <a:lumOff val="50000"/>
                  </a:schemeClr>
                </a:solidFill>
              </a:rPr>
              <a:t>NOx</a:t>
            </a:r>
            <a:endParaRPr lang="en-US" sz="2000" dirty="0">
              <a:solidFill>
                <a:schemeClr val="tx1">
                  <a:lumMod val="50000"/>
                  <a:lumOff val="50000"/>
                </a:schemeClr>
              </a:solidFill>
            </a:endParaRPr>
          </a:p>
          <a:p>
            <a:pPr>
              <a:defRPr/>
            </a:pPr>
            <a:endParaRPr lang="en-US" dirty="0"/>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43" y="1705062"/>
            <a:ext cx="1141206" cy="430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61" name="Picture 5" descr="\\bdataprod1\lbutler\My Documents\Residential Reset Commercialization\Reset Images_Rheem+Ruud\Rheem Lower+Higher Res Cropped Pro Images\RHClassic-Hi-Eff-PowerVent-Gas-BrassDV-Low.png"/>
          <p:cNvPicPr>
            <a:picLocks noChangeAspect="1" noChangeArrowheads="1"/>
          </p:cNvPicPr>
          <p:nvPr/>
        </p:nvPicPr>
        <p:blipFill>
          <a:blip r:embed="rId3"/>
          <a:srcRect/>
          <a:stretch>
            <a:fillRect/>
          </a:stretch>
        </p:blipFill>
        <p:spPr bwMode="auto">
          <a:xfrm>
            <a:off x="290512" y="1312862"/>
            <a:ext cx="1409123" cy="3794767"/>
          </a:xfrm>
          <a:prstGeom prst="rect">
            <a:avLst/>
          </a:prstGeom>
          <a:noFill/>
        </p:spPr>
      </p:pic>
      <p:pic>
        <p:nvPicPr>
          <p:cNvPr id="19459" name="Picture 3" descr="\\bdataprod1\lbutler\My Documents\Residential Reset Commercialization\Reset Images_Rheem+Ruud\Rheem Lower+Higher Res Cropped Pro Images\RHClassic-Hi-Eff-Short-PowerVent-Gas-BrassDV-Low.png"/>
          <p:cNvPicPr>
            <a:picLocks noChangeAspect="1" noChangeArrowheads="1"/>
          </p:cNvPicPr>
          <p:nvPr/>
        </p:nvPicPr>
        <p:blipFill>
          <a:blip r:embed="rId4"/>
          <a:srcRect/>
          <a:stretch>
            <a:fillRect/>
          </a:stretch>
        </p:blipFill>
        <p:spPr bwMode="auto">
          <a:xfrm>
            <a:off x="1147086" y="1768935"/>
            <a:ext cx="1299252" cy="3577291"/>
          </a:xfrm>
          <a:prstGeom prst="rect">
            <a:avLst/>
          </a:prstGeom>
          <a:noFill/>
        </p:spPr>
      </p:pic>
      <p:sp>
        <p:nvSpPr>
          <p:cNvPr id="26627" name="Rectangle 3"/>
          <p:cNvSpPr>
            <a:spLocks noGrp="1" noChangeArrowheads="1"/>
          </p:cNvSpPr>
          <p:nvPr>
            <p:ph type="title"/>
          </p:nvPr>
        </p:nvSpPr>
        <p:spPr>
          <a:xfrm>
            <a:off x="0" y="104462"/>
            <a:ext cx="9144000" cy="850900"/>
          </a:xfrm>
        </p:spPr>
        <p:txBody>
          <a:bodyPr>
            <a:normAutofit/>
          </a:bodyPr>
          <a:lstStyle/>
          <a:p>
            <a:r>
              <a:rPr lang="en-US" dirty="0" smtClean="0"/>
              <a:t>Classic™ Power Vent Products</a:t>
            </a:r>
          </a:p>
        </p:txBody>
      </p:sp>
      <p:sp>
        <p:nvSpPr>
          <p:cNvPr id="26629" name="Rectangle 5"/>
          <p:cNvSpPr>
            <a:spLocks noChangeArrowheads="1"/>
          </p:cNvSpPr>
          <p:nvPr/>
        </p:nvSpPr>
        <p:spPr bwMode="auto">
          <a:xfrm>
            <a:off x="2205038" y="3144838"/>
            <a:ext cx="4621212" cy="1123950"/>
          </a:xfrm>
          <a:prstGeom prst="rect">
            <a:avLst/>
          </a:prstGeom>
          <a:noFill/>
          <a:ln w="9525">
            <a:noFill/>
            <a:miter lim="800000"/>
            <a:headEnd/>
            <a:tailEnd/>
          </a:ln>
        </p:spPr>
        <p:txBody>
          <a:bodyPr/>
          <a:lstStyle/>
          <a:p>
            <a:pPr marL="342900" indent="-342900">
              <a:spcBef>
                <a:spcPct val="20000"/>
              </a:spcBef>
              <a:buClr>
                <a:srgbClr val="CC0000"/>
              </a:buClr>
              <a:buFontTx/>
              <a:buChar char="•"/>
            </a:pPr>
            <a:endParaRPr lang="en-US" sz="2000">
              <a:latin typeface="Arial" charset="0"/>
            </a:endParaRPr>
          </a:p>
        </p:txBody>
      </p:sp>
      <p:pic>
        <p:nvPicPr>
          <p:cNvPr id="10" name="Picture 11" descr="ENERGY STAR logo"/>
          <p:cNvPicPr>
            <a:picLocks noChangeAspect="1" noChangeArrowheads="1"/>
          </p:cNvPicPr>
          <p:nvPr/>
        </p:nvPicPr>
        <p:blipFill>
          <a:blip r:embed="rId5"/>
          <a:srcRect/>
          <a:stretch>
            <a:fillRect/>
          </a:stretch>
        </p:blipFill>
        <p:spPr bwMode="auto">
          <a:xfrm>
            <a:off x="8413406" y="1312862"/>
            <a:ext cx="612775" cy="635000"/>
          </a:xfrm>
          <a:prstGeom prst="rect">
            <a:avLst/>
          </a:prstGeom>
          <a:ln>
            <a:noFill/>
          </a:ln>
          <a:effectLst>
            <a:outerShdw blurRad="292100" dist="139700" dir="2700000" algn="tl" rotWithShape="0">
              <a:srgbClr val="333333">
                <a:alpha val="65000"/>
              </a:srgbClr>
            </a:outerShdw>
          </a:effectLst>
        </p:spPr>
      </p:pic>
      <p:sp>
        <p:nvSpPr>
          <p:cNvPr id="219140" name="Rectangle 4"/>
          <p:cNvSpPr>
            <a:spLocks noGrp="1" noChangeArrowheads="1"/>
          </p:cNvSpPr>
          <p:nvPr>
            <p:ph type="body" idx="1"/>
          </p:nvPr>
        </p:nvSpPr>
        <p:spPr>
          <a:xfrm>
            <a:off x="2446339" y="1282648"/>
            <a:ext cx="6107112" cy="2638425"/>
          </a:xfrm>
        </p:spPr>
        <p:txBody>
          <a:bodyPr>
            <a:noAutofit/>
          </a:bodyPr>
          <a:lstStyle/>
          <a:p>
            <a:pPr marL="342900" indent="-342900" eaLnBrk="1" hangingPunct="1">
              <a:defRPr/>
            </a:pPr>
            <a:r>
              <a:rPr lang="en-US" sz="2000" dirty="0" smtClean="0"/>
              <a:t>40 and 50 Gallon tall and short models</a:t>
            </a:r>
          </a:p>
          <a:p>
            <a:pPr>
              <a:defRPr/>
            </a:pPr>
            <a:r>
              <a:rPr lang="en-US" sz="2000" dirty="0" smtClean="0"/>
              <a:t>Enhanced-flow brass drain valve cuts drain time 50%</a:t>
            </a:r>
          </a:p>
          <a:p>
            <a:pPr marL="342900" indent="-342900" eaLnBrk="1" hangingPunct="1">
              <a:defRPr/>
            </a:pPr>
            <a:r>
              <a:rPr lang="en-US" sz="2000" dirty="0" smtClean="0"/>
              <a:t>Utilizes current Guardian FVIR platform</a:t>
            </a:r>
          </a:p>
          <a:p>
            <a:pPr lvl="1">
              <a:defRPr/>
            </a:pPr>
            <a:r>
              <a:rPr lang="en-US" sz="1800" dirty="0" smtClean="0"/>
              <a:t>Flammable Vapor Detection Sensor</a:t>
            </a:r>
          </a:p>
          <a:p>
            <a:pPr marL="742950" lvl="1" indent="-285750" eaLnBrk="1" hangingPunct="1">
              <a:defRPr/>
            </a:pPr>
            <a:r>
              <a:rPr lang="en-US" sz="1800" dirty="0" smtClean="0"/>
              <a:t>Arrestor plate technology</a:t>
            </a:r>
          </a:p>
          <a:p>
            <a:pPr marL="742950" lvl="1" indent="-285750" eaLnBrk="1" hangingPunct="1">
              <a:defRPr/>
            </a:pPr>
            <a:r>
              <a:rPr lang="en-US" sz="1800" dirty="0" smtClean="0"/>
              <a:t>TRD activated Air Shut-off</a:t>
            </a:r>
          </a:p>
          <a:p>
            <a:pPr marL="350837" indent="-285750" eaLnBrk="1" hangingPunct="1">
              <a:spcBef>
                <a:spcPts val="0"/>
              </a:spcBef>
              <a:defRPr/>
            </a:pPr>
            <a:r>
              <a:rPr lang="en-US" sz="2000" dirty="0" err="1" smtClean="0"/>
              <a:t>ProtectionPlus</a:t>
            </a:r>
            <a:r>
              <a:rPr lang="en-US" sz="2000" dirty="0" smtClean="0"/>
              <a:t>™ warranty upgrade available</a:t>
            </a:r>
          </a:p>
        </p:txBody>
      </p:sp>
      <p:sp>
        <p:nvSpPr>
          <p:cNvPr id="16"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72</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26630" name="Picture 6" descr="pv_fvir-sensor"/>
          <p:cNvPicPr>
            <a:picLocks noChangeAspect="1" noChangeArrowheads="1"/>
          </p:cNvPicPr>
          <p:nvPr/>
        </p:nvPicPr>
        <p:blipFill>
          <a:blip r:embed="rId6">
            <a:clrChange>
              <a:clrFrom>
                <a:srgbClr val="FFFFFF"/>
              </a:clrFrom>
              <a:clrTo>
                <a:srgbClr val="FFFFFF">
                  <a:alpha val="0"/>
                </a:srgbClr>
              </a:clrTo>
            </a:clrChange>
          </a:blip>
          <a:srcRect r="114"/>
          <a:stretch>
            <a:fillRect/>
          </a:stretch>
        </p:blipFill>
        <p:spPr bwMode="auto">
          <a:xfrm>
            <a:off x="3674774" y="4925652"/>
            <a:ext cx="1273175" cy="1322388"/>
          </a:xfrm>
          <a:prstGeom prst="rect">
            <a:avLst/>
          </a:prstGeom>
          <a:noFill/>
          <a:ln w="9525">
            <a:noFill/>
            <a:miter lim="800000"/>
            <a:headEnd/>
            <a:tailEnd/>
          </a:ln>
        </p:spPr>
      </p:pic>
      <p:sp>
        <p:nvSpPr>
          <p:cNvPr id="26632" name="Line 10"/>
          <p:cNvSpPr>
            <a:spLocks noChangeShapeType="1"/>
          </p:cNvSpPr>
          <p:nvPr/>
        </p:nvSpPr>
        <p:spPr bwMode="auto">
          <a:xfrm flipH="1" flipV="1">
            <a:off x="1809028" y="5346226"/>
            <a:ext cx="1734272" cy="321228"/>
          </a:xfrm>
          <a:prstGeom prst="line">
            <a:avLst/>
          </a:prstGeom>
          <a:noFill/>
          <a:ln w="38100">
            <a:solidFill>
              <a:srgbClr val="FF3300"/>
            </a:solidFill>
            <a:round/>
            <a:headEnd/>
            <a:tailEnd type="triangle" w="med" len="med"/>
          </a:ln>
        </p:spPr>
        <p:txBody>
          <a:bodyPr/>
          <a:lstStyle/>
          <a:p>
            <a:endParaRPr lang="en-US"/>
          </a:p>
        </p:txBody>
      </p:sp>
      <p:grpSp>
        <p:nvGrpSpPr>
          <p:cNvPr id="17" name="Group 2"/>
          <p:cNvGrpSpPr>
            <a:grpSpLocks/>
          </p:cNvGrpSpPr>
          <p:nvPr/>
        </p:nvGrpSpPr>
        <p:grpSpPr bwMode="auto">
          <a:xfrm>
            <a:off x="5475288" y="4128141"/>
            <a:ext cx="3078163" cy="1958975"/>
            <a:chOff x="3120" y="768"/>
            <a:chExt cx="1939" cy="1234"/>
          </a:xfrm>
        </p:grpSpPr>
        <p:pic>
          <p:nvPicPr>
            <p:cNvPr id="18" name="Picture 3" descr="animated-senso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20" y="768"/>
              <a:ext cx="1939"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4"/>
            <p:cNvSpPr txBox="1">
              <a:spLocks noChangeArrowheads="1"/>
            </p:cNvSpPr>
            <p:nvPr/>
          </p:nvSpPr>
          <p:spPr bwMode="auto">
            <a:xfrm>
              <a:off x="3327" y="1790"/>
              <a:ext cx="15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400" b="1">
                  <a:solidFill>
                    <a:schemeClr val="tx1"/>
                  </a:solidFill>
                  <a:latin typeface="Times New Roman" pitchFamily="18" charset="0"/>
                </a:defRPr>
              </a:lvl2pPr>
              <a:lvl3pPr marL="1143000" indent="-228600" eaLnBrk="0" hangingPunct="0">
                <a:spcBef>
                  <a:spcPct val="20000"/>
                </a:spcBef>
                <a:buChar char="•"/>
                <a:defRPr sz="2400" b="1">
                  <a:solidFill>
                    <a:schemeClr val="tx1"/>
                  </a:solidFill>
                  <a:latin typeface="Times New Roman" pitchFamily="18" charset="0"/>
                </a:defRPr>
              </a:lvl3pPr>
              <a:lvl4pPr marL="1600200" indent="-228600" eaLnBrk="0" hangingPunct="0">
                <a:spcBef>
                  <a:spcPct val="20000"/>
                </a:spcBef>
                <a:buChar char="–"/>
                <a:defRPr sz="2400" b="1">
                  <a:solidFill>
                    <a:schemeClr val="tx1"/>
                  </a:solidFill>
                  <a:latin typeface="Times New Roman" pitchFamily="18" charset="0"/>
                </a:defRPr>
              </a:lvl4pPr>
              <a:lvl5pPr marL="2057400" indent="-228600" eaLnBrk="0" hangingPunct="0">
                <a:spcBef>
                  <a:spcPct val="20000"/>
                </a:spcBef>
                <a:buChar char="»"/>
                <a:defRPr sz="2400" b="1">
                  <a:solidFill>
                    <a:schemeClr val="tx1"/>
                  </a:solidFill>
                  <a:latin typeface="Times New Roman" pitchFamily="18" charset="0"/>
                </a:defRPr>
              </a:lvl5pPr>
              <a:lvl6pPr marL="2514600" indent="-228600" eaLnBrk="0" fontAlgn="base" hangingPunct="0">
                <a:spcBef>
                  <a:spcPct val="20000"/>
                </a:spcBef>
                <a:spcAft>
                  <a:spcPct val="0"/>
                </a:spcAft>
                <a:buChar char="»"/>
                <a:defRPr sz="2400" b="1">
                  <a:solidFill>
                    <a:schemeClr val="tx1"/>
                  </a:solidFill>
                  <a:latin typeface="Times New Roman" pitchFamily="18" charset="0"/>
                </a:defRPr>
              </a:lvl6pPr>
              <a:lvl7pPr marL="2971800" indent="-228600" eaLnBrk="0" fontAlgn="base" hangingPunct="0">
                <a:spcBef>
                  <a:spcPct val="20000"/>
                </a:spcBef>
                <a:spcAft>
                  <a:spcPct val="0"/>
                </a:spcAft>
                <a:buChar char="»"/>
                <a:defRPr sz="2400" b="1">
                  <a:solidFill>
                    <a:schemeClr val="tx1"/>
                  </a:solidFill>
                  <a:latin typeface="Times New Roman" pitchFamily="18" charset="0"/>
                </a:defRPr>
              </a:lvl7pPr>
              <a:lvl8pPr marL="3429000" indent="-228600" eaLnBrk="0" fontAlgn="base" hangingPunct="0">
                <a:spcBef>
                  <a:spcPct val="20000"/>
                </a:spcBef>
                <a:spcAft>
                  <a:spcPct val="0"/>
                </a:spcAft>
                <a:buChar char="»"/>
                <a:defRPr sz="2400" b="1">
                  <a:solidFill>
                    <a:schemeClr val="tx1"/>
                  </a:solidFill>
                  <a:latin typeface="Times New Roman" pitchFamily="18" charset="0"/>
                </a:defRPr>
              </a:lvl8pPr>
              <a:lvl9pPr marL="3886200" indent="-228600" eaLnBrk="0" fontAlgn="base" hangingPunct="0">
                <a:spcBef>
                  <a:spcPct val="20000"/>
                </a:spcBef>
                <a:spcAft>
                  <a:spcPct val="0"/>
                </a:spcAft>
                <a:buChar char="»"/>
                <a:defRPr sz="2400" b="1">
                  <a:solidFill>
                    <a:schemeClr val="tx1"/>
                  </a:solidFill>
                  <a:latin typeface="Times New Roman" pitchFamily="18" charset="0"/>
                </a:defRPr>
              </a:lvl9pPr>
            </a:lstStyle>
            <a:p>
              <a:pPr algn="ctr" eaLnBrk="1" hangingPunct="1">
                <a:spcBef>
                  <a:spcPct val="0"/>
                </a:spcBef>
                <a:buFontTx/>
                <a:buNone/>
              </a:pPr>
              <a:r>
                <a:rPr lang="en-US" altLang="en-US" sz="1600" b="0">
                  <a:latin typeface="Tahoma" pitchFamily="34" charset="0"/>
                  <a:cs typeface="Times New Roman" pitchFamily="18" charset="0"/>
                </a:rPr>
                <a:t>Flammable Vapor Sensor</a:t>
              </a: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94294" y="1562100"/>
            <a:ext cx="5943306" cy="4601260"/>
          </a:xfrm>
          <a:prstGeom prst="rect">
            <a:avLst/>
          </a:prstGeom>
          <a:noFill/>
        </p:spPr>
        <p:txBody>
          <a:bodyPr wrap="square">
            <a:spAutoFit/>
          </a:bodyPr>
          <a:lstStyle/>
          <a:p>
            <a:pPr>
              <a:spcAft>
                <a:spcPts val="600"/>
              </a:spcAft>
              <a:buFont typeface="Arial" pitchFamily="34" charset="0"/>
              <a:buChar char="•"/>
              <a:tabLst>
                <a:tab pos="228600" algn="l"/>
              </a:tabLst>
              <a:defRPr/>
            </a:pPr>
            <a:r>
              <a:rPr lang="en-US" sz="2000" dirty="0" smtClean="0">
                <a:solidFill>
                  <a:schemeClr val="tx1">
                    <a:lumMod val="50000"/>
                    <a:lumOff val="50000"/>
                  </a:schemeClr>
                </a:solidFill>
              </a:rPr>
              <a:t> 	.67 Energy Factor</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6-Year warranty/ 10 years with ProtectionPlus™ Kit</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Enhanced-flow brass drain valve </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EverKleen</a:t>
            </a:r>
            <a:r>
              <a:rPr lang="en-US" sz="2000" dirty="0" smtClean="0">
                <a:solidFill>
                  <a:schemeClr val="tx1">
                    <a:lumMod val="50000"/>
                    <a:lumOff val="50000"/>
                  </a:schemeClr>
                </a:solidFill>
              </a:rPr>
              <a:t> system fights sediment build up</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latin typeface="+mn-lt"/>
              </a:rPr>
              <a:t> 	40 and 50 Gallon/tall and </a:t>
            </a:r>
            <a:r>
              <a:rPr lang="en-US" sz="2000" dirty="0" smtClean="0">
                <a:solidFill>
                  <a:schemeClr val="tx1">
                    <a:lumMod val="50000"/>
                    <a:lumOff val="50000"/>
                  </a:schemeClr>
                </a:solidFill>
              </a:rPr>
              <a:t>short models</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Self-diagnostic system</a:t>
            </a:r>
          </a:p>
          <a:p>
            <a:pPr>
              <a:spcAft>
                <a:spcPts val="600"/>
              </a:spcAft>
              <a:buFont typeface="Arial" pitchFamily="34" charset="0"/>
              <a:buChar char="•"/>
              <a:tabLst>
                <a:tab pos="228600" algn="l"/>
              </a:tabLst>
              <a:defRPr/>
            </a:pPr>
            <a:r>
              <a:rPr lang="en-US" sz="2000" dirty="0" smtClean="0">
                <a:solidFill>
                  <a:schemeClr val="tx1">
                    <a:lumMod val="50000"/>
                    <a:lumOff val="50000"/>
                  </a:schemeClr>
                </a:solidFill>
                <a:latin typeface="+mn-lt"/>
              </a:rPr>
              <a:t> 	Natural </a:t>
            </a:r>
            <a:r>
              <a:rPr lang="en-US" sz="2000" dirty="0">
                <a:solidFill>
                  <a:schemeClr val="tx1">
                    <a:lumMod val="50000"/>
                    <a:lumOff val="50000"/>
                  </a:schemeClr>
                </a:solidFill>
                <a:latin typeface="+mn-lt"/>
              </a:rPr>
              <a:t>and LP </a:t>
            </a:r>
            <a:r>
              <a:rPr lang="en-US" sz="2000" dirty="0" smtClean="0">
                <a:solidFill>
                  <a:schemeClr val="tx1">
                    <a:lumMod val="50000"/>
                    <a:lumOff val="50000"/>
                  </a:schemeClr>
                </a:solidFill>
                <a:latin typeface="+mn-lt"/>
              </a:rPr>
              <a:t>fuel types</a:t>
            </a:r>
            <a:endParaRPr lang="en-US" sz="2000" dirty="0">
              <a:solidFill>
                <a:schemeClr val="tx1">
                  <a:lumMod val="50000"/>
                  <a:lumOff val="50000"/>
                </a:schemeClr>
              </a:solidFill>
              <a:latin typeface="+mn-lt"/>
            </a:endParaRPr>
          </a:p>
          <a:p>
            <a:pPr>
              <a:spcAft>
                <a:spcPts val="600"/>
              </a:spcAft>
              <a:buFont typeface="Arial" pitchFamily="34" charset="0"/>
              <a:buChar char="•"/>
              <a:tabLst>
                <a:tab pos="228600" algn="l"/>
              </a:tabLst>
              <a:defRPr/>
            </a:pPr>
            <a:r>
              <a:rPr lang="en-US" sz="2000" dirty="0">
                <a:solidFill>
                  <a:schemeClr val="tx1">
                    <a:lumMod val="50000"/>
                    <a:lumOff val="50000"/>
                  </a:schemeClr>
                </a:solidFill>
                <a:latin typeface="+mn-lt"/>
              </a:rPr>
              <a:t>  Vent up to 100 feet </a:t>
            </a:r>
            <a:r>
              <a:rPr lang="en-US" sz="2000" dirty="0" smtClean="0">
                <a:solidFill>
                  <a:schemeClr val="tx1">
                    <a:lumMod val="50000"/>
                    <a:lumOff val="50000"/>
                  </a:schemeClr>
                </a:solidFill>
                <a:latin typeface="+mn-lt"/>
              </a:rPr>
              <a:t>equivalent</a:t>
            </a:r>
          </a:p>
          <a:p>
            <a:pPr>
              <a:spcAft>
                <a:spcPts val="600"/>
              </a:spcAft>
              <a:buFont typeface="Arial" pitchFamily="34" charset="0"/>
              <a:buChar char="•"/>
              <a:tabLst>
                <a:tab pos="228600" algn="l"/>
              </a:tabLst>
              <a:defRPr/>
            </a:pPr>
            <a:r>
              <a:rPr lang="en-US" sz="2000" dirty="0" smtClean="0">
                <a:solidFill>
                  <a:schemeClr val="tx1">
                    <a:lumMod val="50000"/>
                    <a:lumOff val="50000"/>
                  </a:schemeClr>
                </a:solidFill>
              </a:rPr>
              <a:t> 	High altitude compliant</a:t>
            </a:r>
            <a:endParaRPr lang="en-US" sz="2000" dirty="0">
              <a:solidFill>
                <a:schemeClr val="tx1">
                  <a:lumMod val="50000"/>
                  <a:lumOff val="50000"/>
                </a:schemeClr>
              </a:solidFill>
              <a:latin typeface="+mn-lt"/>
            </a:endParaRPr>
          </a:p>
          <a:p>
            <a:pPr>
              <a:spcAft>
                <a:spcPts val="600"/>
              </a:spcAft>
              <a:buFont typeface="Arial" pitchFamily="34" charset="0"/>
              <a:buChar char="•"/>
              <a:tabLst>
                <a:tab pos="228600" algn="l"/>
              </a:tabLst>
              <a:defRPr/>
            </a:pPr>
            <a:r>
              <a:rPr lang="en-US" sz="2000" dirty="0">
                <a:solidFill>
                  <a:schemeClr val="tx1">
                    <a:lumMod val="50000"/>
                    <a:lumOff val="50000"/>
                  </a:schemeClr>
                </a:solidFill>
                <a:latin typeface="+mn-lt"/>
              </a:rPr>
              <a:t>  Use 2” or 3” PVC, CPVC, or ABS </a:t>
            </a:r>
            <a:r>
              <a:rPr lang="en-US" sz="2000" dirty="0" smtClean="0">
                <a:solidFill>
                  <a:schemeClr val="tx1">
                    <a:lumMod val="50000"/>
                    <a:lumOff val="50000"/>
                  </a:schemeClr>
                </a:solidFill>
                <a:latin typeface="+mn-lt"/>
              </a:rPr>
              <a:t>vent</a:t>
            </a:r>
            <a:endParaRPr lang="en-US" sz="2000" dirty="0">
              <a:solidFill>
                <a:schemeClr val="tx1">
                  <a:lumMod val="50000"/>
                  <a:lumOff val="50000"/>
                </a:schemeClr>
              </a:solidFill>
              <a:latin typeface="+mn-lt"/>
            </a:endParaRPr>
          </a:p>
          <a:p>
            <a:pPr>
              <a:spcAft>
                <a:spcPts val="600"/>
              </a:spcAft>
              <a:buFont typeface="Arial" pitchFamily="34" charset="0"/>
              <a:buChar char="•"/>
              <a:tabLst>
                <a:tab pos="228600" algn="l"/>
              </a:tabLst>
              <a:defRPr/>
            </a:pPr>
            <a:r>
              <a:rPr lang="en-US" sz="2000" dirty="0" smtClean="0">
                <a:solidFill>
                  <a:schemeClr val="tx1">
                    <a:lumMod val="50000"/>
                    <a:lumOff val="50000"/>
                  </a:schemeClr>
                </a:solidFill>
                <a:latin typeface="+mn-lt"/>
              </a:rPr>
              <a:t> 	All </a:t>
            </a:r>
            <a:r>
              <a:rPr lang="en-US" sz="2000" dirty="0">
                <a:solidFill>
                  <a:schemeClr val="tx1">
                    <a:lumMod val="50000"/>
                    <a:lumOff val="50000"/>
                  </a:schemeClr>
                </a:solidFill>
                <a:latin typeface="+mn-lt"/>
              </a:rPr>
              <a:t>models are 40ng/J NOx </a:t>
            </a:r>
            <a:r>
              <a:rPr lang="en-US" sz="2000" dirty="0" smtClean="0">
                <a:solidFill>
                  <a:schemeClr val="tx1">
                    <a:lumMod val="50000"/>
                    <a:lumOff val="50000"/>
                  </a:schemeClr>
                </a:solidFill>
                <a:latin typeface="+mn-lt"/>
              </a:rPr>
              <a:t>and FVIR compliant</a:t>
            </a:r>
            <a:endParaRPr lang="en-US" sz="2000" dirty="0">
              <a:solidFill>
                <a:schemeClr val="tx1">
                  <a:lumMod val="50000"/>
                  <a:lumOff val="50000"/>
                </a:schemeClr>
              </a:solidFill>
              <a:latin typeface="+mn-lt"/>
            </a:endParaRPr>
          </a:p>
          <a:p>
            <a:pPr>
              <a:defRPr/>
            </a:pPr>
            <a:endParaRPr lang="en-US" dirty="0">
              <a:solidFill>
                <a:schemeClr val="accent3">
                  <a:lumMod val="50000"/>
                </a:schemeClr>
              </a:solidFill>
            </a:endParaRPr>
          </a:p>
        </p:txBody>
      </p:sp>
      <p:sp>
        <p:nvSpPr>
          <p:cNvPr id="5" name="TextBox 4"/>
          <p:cNvSpPr txBox="1"/>
          <p:nvPr/>
        </p:nvSpPr>
        <p:spPr>
          <a:xfrm>
            <a:off x="-1" y="206515"/>
            <a:ext cx="9144000" cy="646331"/>
          </a:xfrm>
          <a:prstGeom prst="rect">
            <a:avLst/>
          </a:prstGeom>
          <a:noFill/>
        </p:spPr>
        <p:txBody>
          <a:bodyPr wrap="square">
            <a:spAutoFit/>
          </a:bodyPr>
          <a:lstStyle/>
          <a:p>
            <a:pPr algn="ctr">
              <a:defRPr/>
            </a:pPr>
            <a:r>
              <a:rPr lang="en-US" sz="3600" dirty="0" smtClean="0">
                <a:solidFill>
                  <a:schemeClr val="bg1">
                    <a:lumMod val="85000"/>
                  </a:schemeClr>
                </a:solidFill>
                <a:latin typeface="+mj-lt"/>
              </a:rPr>
              <a:t>Classic</a:t>
            </a:r>
            <a:r>
              <a:rPr lang="en-US" sz="3600" dirty="0" smtClean="0">
                <a:solidFill>
                  <a:schemeClr val="bg1">
                    <a:lumMod val="85000"/>
                  </a:schemeClr>
                </a:solidFill>
              </a:rPr>
              <a:t>™</a:t>
            </a:r>
            <a:r>
              <a:rPr lang="en-US" sz="3600" dirty="0" smtClean="0">
                <a:solidFill>
                  <a:schemeClr val="bg1">
                    <a:lumMod val="85000"/>
                  </a:schemeClr>
                </a:solidFill>
                <a:latin typeface="+mj-lt"/>
              </a:rPr>
              <a:t> Power Vent </a:t>
            </a:r>
            <a:r>
              <a:rPr lang="en-US" sz="2400" dirty="0" smtClean="0">
                <a:solidFill>
                  <a:schemeClr val="bg1">
                    <a:lumMod val="85000"/>
                  </a:schemeClr>
                </a:solidFill>
                <a:latin typeface="+mj-lt"/>
              </a:rPr>
              <a:t>(cont.)</a:t>
            </a:r>
            <a:endParaRPr lang="en-US" sz="2400" dirty="0">
              <a:solidFill>
                <a:schemeClr val="bg1">
                  <a:lumMod val="85000"/>
                </a:schemeClr>
              </a:solidFill>
              <a:latin typeface="+mj-lt"/>
            </a:endParaRPr>
          </a:p>
        </p:txBody>
      </p:sp>
      <p:pic>
        <p:nvPicPr>
          <p:cNvPr id="7" name="Picture 11" descr="ENERGY STAR logo"/>
          <p:cNvPicPr>
            <a:picLocks noChangeAspect="1" noChangeArrowheads="1"/>
          </p:cNvPicPr>
          <p:nvPr/>
        </p:nvPicPr>
        <p:blipFill>
          <a:blip r:embed="rId2"/>
          <a:srcRect/>
          <a:stretch>
            <a:fillRect/>
          </a:stretch>
        </p:blipFill>
        <p:spPr bwMode="auto">
          <a:xfrm>
            <a:off x="8107019" y="1273175"/>
            <a:ext cx="612775" cy="635000"/>
          </a:xfrm>
          <a:prstGeom prst="rect">
            <a:avLst/>
          </a:prstGeom>
          <a:ln>
            <a:noFill/>
          </a:ln>
          <a:effectLst>
            <a:outerShdw blurRad="292100" dist="139700" dir="2700000" algn="tl" rotWithShape="0">
              <a:srgbClr val="333333">
                <a:alpha val="65000"/>
              </a:srgbClr>
            </a:outerShdw>
          </a:effectLst>
        </p:spPr>
      </p:pic>
      <p:sp>
        <p:nvSpPr>
          <p:cNvPr id="12"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73</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5" name="Picture 5" descr="\\bdataprod1\lbutler\My Documents\Residential Reset Commercialization\Reset Images_Rheem+Ruud\Rheem Lower+Higher Res Cropped Pro Images\RHClassic-Hi-Eff-PowerVent-Gas-BrassDV-Low.png"/>
          <p:cNvPicPr>
            <a:picLocks noChangeAspect="1" noChangeArrowheads="1"/>
          </p:cNvPicPr>
          <p:nvPr/>
        </p:nvPicPr>
        <p:blipFill>
          <a:blip r:embed="rId3"/>
          <a:srcRect/>
          <a:stretch>
            <a:fillRect/>
          </a:stretch>
        </p:blipFill>
        <p:spPr bwMode="auto">
          <a:xfrm>
            <a:off x="290512" y="1312862"/>
            <a:ext cx="1409123" cy="3794767"/>
          </a:xfrm>
          <a:prstGeom prst="rect">
            <a:avLst/>
          </a:prstGeom>
          <a:noFill/>
        </p:spPr>
      </p:pic>
      <p:pic>
        <p:nvPicPr>
          <p:cNvPr id="17" name="Picture 3" descr="\\bdataprod1\lbutler\My Documents\Residential Reset Commercialization\Reset Images_Rheem+Ruud\Rheem Lower+Higher Res Cropped Pro Images\RHClassic-Hi-Eff-Short-PowerVent-Gas-BrassDV-Low.png"/>
          <p:cNvPicPr>
            <a:picLocks noChangeAspect="1" noChangeArrowheads="1"/>
          </p:cNvPicPr>
          <p:nvPr/>
        </p:nvPicPr>
        <p:blipFill>
          <a:blip r:embed="rId4"/>
          <a:srcRect/>
          <a:stretch>
            <a:fillRect/>
          </a:stretch>
        </p:blipFill>
        <p:spPr bwMode="auto">
          <a:xfrm>
            <a:off x="1318536" y="1768935"/>
            <a:ext cx="1299252" cy="3577291"/>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dataprod1\lbutler\My Documents\Residential Reset Commercialization\Reset Images_Rheem+Ruud\Rheem Lower+Higher Res Cropped Pro Images\RHClassicPlus-HD-PowerVent-Gas-brassDV-Low.png"/>
          <p:cNvPicPr>
            <a:picLocks noChangeAspect="1" noChangeArrowheads="1"/>
          </p:cNvPicPr>
          <p:nvPr/>
        </p:nvPicPr>
        <p:blipFill>
          <a:blip r:embed="rId2"/>
          <a:srcRect/>
          <a:stretch>
            <a:fillRect/>
          </a:stretch>
        </p:blipFill>
        <p:spPr bwMode="auto">
          <a:xfrm>
            <a:off x="950912" y="1308460"/>
            <a:ext cx="1639888" cy="4572000"/>
          </a:xfrm>
          <a:prstGeom prst="rect">
            <a:avLst/>
          </a:prstGeom>
          <a:noFill/>
        </p:spPr>
      </p:pic>
      <p:sp>
        <p:nvSpPr>
          <p:cNvPr id="5" name="TextBox 4"/>
          <p:cNvSpPr txBox="1"/>
          <p:nvPr/>
        </p:nvSpPr>
        <p:spPr>
          <a:xfrm>
            <a:off x="0" y="10408"/>
            <a:ext cx="9143999" cy="1200329"/>
          </a:xfrm>
          <a:prstGeom prst="rect">
            <a:avLst/>
          </a:prstGeom>
          <a:noFill/>
        </p:spPr>
        <p:txBody>
          <a:bodyPr wrap="square">
            <a:spAutoFit/>
          </a:bodyPr>
          <a:lstStyle/>
          <a:p>
            <a:pPr algn="ctr">
              <a:defRPr/>
            </a:pPr>
            <a:r>
              <a:rPr lang="en-US" sz="3600" dirty="0" smtClean="0">
                <a:solidFill>
                  <a:schemeClr val="bg1">
                    <a:lumMod val="85000"/>
                  </a:schemeClr>
                </a:solidFill>
                <a:latin typeface="+mj-lt"/>
              </a:rPr>
              <a:t>Classic Plus</a:t>
            </a:r>
            <a:r>
              <a:rPr lang="en-US" sz="3600" dirty="0" smtClean="0">
                <a:solidFill>
                  <a:schemeClr val="bg1">
                    <a:lumMod val="85000"/>
                  </a:schemeClr>
                </a:solidFill>
              </a:rPr>
              <a:t>™</a:t>
            </a:r>
            <a:r>
              <a:rPr lang="en-US" sz="3600" dirty="0" smtClean="0">
                <a:solidFill>
                  <a:schemeClr val="bg1">
                    <a:lumMod val="85000"/>
                  </a:schemeClr>
                </a:solidFill>
                <a:latin typeface="+mj-lt"/>
              </a:rPr>
              <a:t> Heavy Duty</a:t>
            </a:r>
            <a:br>
              <a:rPr lang="en-US" sz="3600" dirty="0" smtClean="0">
                <a:solidFill>
                  <a:schemeClr val="bg1">
                    <a:lumMod val="85000"/>
                  </a:schemeClr>
                </a:solidFill>
                <a:latin typeface="+mj-lt"/>
              </a:rPr>
            </a:br>
            <a:r>
              <a:rPr lang="en-US" sz="3600" dirty="0" smtClean="0">
                <a:solidFill>
                  <a:schemeClr val="bg1">
                    <a:lumMod val="85000"/>
                  </a:schemeClr>
                </a:solidFill>
                <a:latin typeface="+mj-lt"/>
              </a:rPr>
              <a:t>Power Vent</a:t>
            </a:r>
            <a:endParaRPr lang="en-US" sz="3600" dirty="0">
              <a:solidFill>
                <a:schemeClr val="bg1">
                  <a:lumMod val="85000"/>
                </a:schemeClr>
              </a:solidFill>
              <a:latin typeface="+mj-lt"/>
            </a:endParaRPr>
          </a:p>
        </p:txBody>
      </p:sp>
      <p:sp>
        <p:nvSpPr>
          <p:cNvPr id="6" name="TextBox 5"/>
          <p:cNvSpPr txBox="1"/>
          <p:nvPr/>
        </p:nvSpPr>
        <p:spPr>
          <a:xfrm>
            <a:off x="2590799" y="1475962"/>
            <a:ext cx="6553200" cy="4909036"/>
          </a:xfrm>
          <a:prstGeom prst="rect">
            <a:avLst/>
          </a:prstGeom>
          <a:noFill/>
        </p:spPr>
        <p:txBody>
          <a:bodyPr wrap="square">
            <a:spAutoFit/>
          </a:bodyPr>
          <a:lstStyle/>
          <a:p>
            <a:pPr>
              <a:spcAft>
                <a:spcPts val="600"/>
              </a:spcAft>
              <a:buFont typeface="Arial" pitchFamily="34" charset="0"/>
              <a:buChar char="•"/>
              <a:tabLst>
                <a:tab pos="228600"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.59-.62 Energy Factor</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6-Year warranty/10 years with ProtectionPlus™ Kit</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Enhanced-flow brass drain valve </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EverKleen</a:t>
            </a:r>
            <a:r>
              <a:rPr lang="en-US" sz="2000" dirty="0" smtClean="0">
                <a:solidFill>
                  <a:schemeClr val="tx1">
                    <a:lumMod val="50000"/>
                    <a:lumOff val="50000"/>
                  </a:schemeClr>
                </a:solidFill>
              </a:rPr>
              <a:t> system fights sediment build up</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 60 and 75-gallon </a:t>
            </a:r>
            <a:r>
              <a:rPr lang="en-US" sz="2000" dirty="0" smtClean="0">
                <a:solidFill>
                  <a:schemeClr val="tx1">
                    <a:lumMod val="50000"/>
                    <a:lumOff val="50000"/>
                  </a:schemeClr>
                </a:solidFill>
                <a:latin typeface="+mn-lt"/>
              </a:rPr>
              <a:t>tall </a:t>
            </a:r>
            <a:r>
              <a:rPr lang="en-US" sz="2000" dirty="0">
                <a:solidFill>
                  <a:schemeClr val="tx1">
                    <a:lumMod val="50000"/>
                    <a:lumOff val="50000"/>
                  </a:schemeClr>
                </a:solidFill>
                <a:latin typeface="+mn-lt"/>
              </a:rPr>
              <a:t>models</a:t>
            </a: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Higher Btu/h inputs, greater than 40,000 Btu/h</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Natural </a:t>
            </a:r>
            <a:r>
              <a:rPr lang="en-US" sz="2000" dirty="0">
                <a:solidFill>
                  <a:schemeClr val="tx1">
                    <a:lumMod val="50000"/>
                    <a:lumOff val="50000"/>
                  </a:schemeClr>
                </a:solidFill>
                <a:latin typeface="+mn-lt"/>
              </a:rPr>
              <a:t>and LP fuel </a:t>
            </a:r>
            <a:r>
              <a:rPr lang="en-US" sz="2000" dirty="0" smtClean="0">
                <a:solidFill>
                  <a:schemeClr val="tx1">
                    <a:lumMod val="50000"/>
                    <a:lumOff val="50000"/>
                  </a:schemeClr>
                </a:solidFill>
                <a:latin typeface="+mn-lt"/>
              </a:rPr>
              <a:t>types</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Vent </a:t>
            </a:r>
            <a:r>
              <a:rPr lang="en-US" sz="2000" dirty="0">
                <a:solidFill>
                  <a:schemeClr val="tx1">
                    <a:lumMod val="50000"/>
                    <a:lumOff val="50000"/>
                  </a:schemeClr>
                </a:solidFill>
                <a:latin typeface="+mn-lt"/>
              </a:rPr>
              <a:t>up to 100 feet </a:t>
            </a:r>
            <a:r>
              <a:rPr lang="en-US" sz="2000" dirty="0" smtClean="0">
                <a:solidFill>
                  <a:schemeClr val="tx1">
                    <a:lumMod val="50000"/>
                    <a:lumOff val="50000"/>
                  </a:schemeClr>
                </a:solidFill>
                <a:latin typeface="+mn-lt"/>
              </a:rPr>
              <a:t>equivalent</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Side connections on 75-gallon </a:t>
            </a:r>
            <a:r>
              <a:rPr lang="en-US" sz="2000" dirty="0" smtClean="0">
                <a:solidFill>
                  <a:schemeClr val="tx1">
                    <a:lumMod val="50000"/>
                    <a:lumOff val="50000"/>
                  </a:schemeClr>
                </a:solidFill>
                <a:latin typeface="+mn-lt"/>
              </a:rPr>
              <a:t>models</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Use </a:t>
            </a:r>
            <a:r>
              <a:rPr lang="en-US" sz="2000" dirty="0">
                <a:solidFill>
                  <a:schemeClr val="tx1">
                    <a:lumMod val="50000"/>
                    <a:lumOff val="50000"/>
                  </a:schemeClr>
                </a:solidFill>
                <a:latin typeface="+mn-lt"/>
              </a:rPr>
              <a:t>3” or 4” PVC, CPVC, or ABS </a:t>
            </a:r>
            <a:r>
              <a:rPr lang="en-US" sz="2000" dirty="0" smtClean="0">
                <a:solidFill>
                  <a:schemeClr val="tx1">
                    <a:lumMod val="50000"/>
                    <a:lumOff val="50000"/>
                  </a:schemeClr>
                </a:solidFill>
                <a:latin typeface="+mn-lt"/>
              </a:rPr>
              <a:t>vent</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All </a:t>
            </a:r>
            <a:r>
              <a:rPr lang="en-US" sz="2000" dirty="0">
                <a:solidFill>
                  <a:schemeClr val="tx1">
                    <a:lumMod val="50000"/>
                    <a:lumOff val="50000"/>
                  </a:schemeClr>
                </a:solidFill>
                <a:latin typeface="+mn-lt"/>
              </a:rPr>
              <a:t>models are 40ng/J </a:t>
            </a:r>
            <a:r>
              <a:rPr lang="en-US" sz="2000" dirty="0" smtClean="0">
                <a:solidFill>
                  <a:schemeClr val="tx1">
                    <a:lumMod val="50000"/>
                    <a:lumOff val="50000"/>
                  </a:schemeClr>
                </a:solidFill>
                <a:latin typeface="+mn-lt"/>
              </a:rPr>
              <a:t>NOx and </a:t>
            </a:r>
            <a:br>
              <a:rPr lang="en-US" sz="2000" dirty="0" smtClean="0">
                <a:solidFill>
                  <a:schemeClr val="tx1">
                    <a:lumMod val="50000"/>
                    <a:lumOff val="50000"/>
                  </a:schemeClr>
                </a:solidFill>
                <a:latin typeface="+mn-lt"/>
              </a:rPr>
            </a:br>
            <a:r>
              <a:rPr lang="en-US" sz="2000" dirty="0" smtClean="0">
                <a:solidFill>
                  <a:schemeClr val="tx1">
                    <a:lumMod val="50000"/>
                    <a:lumOff val="50000"/>
                  </a:schemeClr>
                </a:solidFill>
                <a:latin typeface="+mn-lt"/>
              </a:rPr>
              <a:t>	FVIR </a:t>
            </a:r>
            <a:r>
              <a:rPr lang="en-US" sz="2000" dirty="0">
                <a:solidFill>
                  <a:schemeClr val="tx1">
                    <a:lumMod val="50000"/>
                    <a:lumOff val="50000"/>
                  </a:schemeClr>
                </a:solidFill>
                <a:latin typeface="+mn-lt"/>
              </a:rPr>
              <a:t>compliant</a:t>
            </a:r>
          </a:p>
          <a:p>
            <a:pPr>
              <a:defRPr/>
            </a:pPr>
            <a:endParaRPr lang="en-US" dirty="0">
              <a:solidFill>
                <a:schemeClr val="tx1">
                  <a:lumMod val="65000"/>
                  <a:lumOff val="35000"/>
                </a:schemeClr>
              </a:solidFill>
            </a:endParaRPr>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74</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7" name="Picture 3"/>
          <p:cNvPicPr>
            <a:picLocks noChangeAspect="1" noChangeArrowheads="1"/>
          </p:cNvPicPr>
          <p:nvPr/>
        </p:nvPicPr>
        <p:blipFill>
          <a:blip r:embed="rId3"/>
          <a:srcRect r="21"/>
          <a:stretch>
            <a:fillRect/>
          </a:stretch>
        </p:blipFill>
        <p:spPr bwMode="auto">
          <a:xfrm rot="962063">
            <a:off x="7586240" y="5117892"/>
            <a:ext cx="1157501" cy="1534686"/>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9" name="Picture 3" descr="\\bdataprod1\lbutler\My Documents\Presentations\2013 Presentations\ProClubIcons\2ProClubPts.png"/>
          <p:cNvPicPr>
            <a:picLocks noChangeAspect="1" noChangeArrowheads="1"/>
          </p:cNvPicPr>
          <p:nvPr/>
        </p:nvPicPr>
        <p:blipFill>
          <a:blip r:embed="rId4"/>
          <a:srcRect/>
          <a:stretch>
            <a:fillRect/>
          </a:stretch>
        </p:blipFill>
        <p:spPr bwMode="auto">
          <a:xfrm>
            <a:off x="6965511" y="5826741"/>
            <a:ext cx="862586" cy="862586"/>
          </a:xfrm>
          <a:prstGeom prst="rect">
            <a:avLst/>
          </a:prstGeom>
          <a:noFill/>
        </p:spPr>
      </p:pic>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dataprod1\lbutler\My Documents\Residential Reset Commercialization\Reset Images_Rheem+Ruud\Rheem Lower+Higher Res Cropped Pro Images\RHClassicPlus-Non-Domed_HD-PDV-Gas-BrassDV-Low.png"/>
          <p:cNvPicPr>
            <a:picLocks noChangeAspect="1" noChangeArrowheads="1"/>
          </p:cNvPicPr>
          <p:nvPr/>
        </p:nvPicPr>
        <p:blipFill>
          <a:blip r:embed="rId2"/>
          <a:srcRect/>
          <a:stretch>
            <a:fillRect/>
          </a:stretch>
        </p:blipFill>
        <p:spPr bwMode="auto">
          <a:xfrm>
            <a:off x="919163" y="1399762"/>
            <a:ext cx="1609725" cy="4572000"/>
          </a:xfrm>
          <a:prstGeom prst="rect">
            <a:avLst/>
          </a:prstGeom>
          <a:noFill/>
        </p:spPr>
      </p:pic>
      <p:sp>
        <p:nvSpPr>
          <p:cNvPr id="5" name="TextBox 4"/>
          <p:cNvSpPr txBox="1"/>
          <p:nvPr/>
        </p:nvSpPr>
        <p:spPr>
          <a:xfrm>
            <a:off x="0" y="-8642"/>
            <a:ext cx="9143999" cy="1200329"/>
          </a:xfrm>
          <a:prstGeom prst="rect">
            <a:avLst/>
          </a:prstGeom>
          <a:noFill/>
        </p:spPr>
        <p:txBody>
          <a:bodyPr wrap="square">
            <a:spAutoFit/>
          </a:bodyPr>
          <a:lstStyle/>
          <a:p>
            <a:pPr algn="ctr">
              <a:defRPr/>
            </a:pPr>
            <a:r>
              <a:rPr lang="en-US" sz="3600" dirty="0" smtClean="0">
                <a:solidFill>
                  <a:schemeClr val="bg1">
                    <a:lumMod val="85000"/>
                  </a:schemeClr>
                </a:solidFill>
                <a:latin typeface="+mj-lt"/>
              </a:rPr>
              <a:t>Classic Plus</a:t>
            </a:r>
            <a:r>
              <a:rPr lang="en-US" sz="3600" dirty="0" smtClean="0">
                <a:solidFill>
                  <a:schemeClr val="bg1">
                    <a:lumMod val="85000"/>
                  </a:schemeClr>
                </a:solidFill>
              </a:rPr>
              <a:t>™</a:t>
            </a:r>
            <a:r>
              <a:rPr lang="en-US" sz="3600" dirty="0" smtClean="0">
                <a:solidFill>
                  <a:schemeClr val="bg1">
                    <a:lumMod val="85000"/>
                  </a:schemeClr>
                </a:solidFill>
                <a:latin typeface="+mj-lt"/>
              </a:rPr>
              <a:t> Heavy Duty </a:t>
            </a:r>
          </a:p>
          <a:p>
            <a:pPr algn="ctr">
              <a:defRPr/>
            </a:pPr>
            <a:r>
              <a:rPr lang="en-US" sz="3600" dirty="0" smtClean="0">
                <a:solidFill>
                  <a:schemeClr val="bg1">
                    <a:lumMod val="85000"/>
                  </a:schemeClr>
                </a:solidFill>
                <a:latin typeface="+mj-lt"/>
              </a:rPr>
              <a:t>Power Direct Vent</a:t>
            </a:r>
            <a:endParaRPr lang="en-US" sz="3600" dirty="0">
              <a:solidFill>
                <a:schemeClr val="bg1">
                  <a:lumMod val="85000"/>
                </a:schemeClr>
              </a:solidFill>
              <a:latin typeface="+mj-lt"/>
            </a:endParaRPr>
          </a:p>
        </p:txBody>
      </p:sp>
      <p:sp>
        <p:nvSpPr>
          <p:cNvPr id="6" name="TextBox 5"/>
          <p:cNvSpPr txBox="1"/>
          <p:nvPr/>
        </p:nvSpPr>
        <p:spPr>
          <a:xfrm>
            <a:off x="2590799" y="1475962"/>
            <a:ext cx="6553200" cy="4909036"/>
          </a:xfrm>
          <a:prstGeom prst="rect">
            <a:avLst/>
          </a:prstGeom>
          <a:noFill/>
        </p:spPr>
        <p:txBody>
          <a:bodyPr wrap="square">
            <a:spAutoFit/>
          </a:bodyPr>
          <a:lstStyle/>
          <a:p>
            <a:pPr>
              <a:spcAft>
                <a:spcPts val="600"/>
              </a:spcAft>
              <a:buFont typeface="Arial" pitchFamily="34" charset="0"/>
              <a:buChar char="•"/>
              <a:tabLst>
                <a:tab pos="228600"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.62 Energy Factor</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8-Year warranty/12 years with ProtectionPlus™ Kit</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Enhanced-flow brass drain valve </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EverKleen</a:t>
            </a:r>
            <a:r>
              <a:rPr lang="en-US" sz="2000" dirty="0" smtClean="0">
                <a:solidFill>
                  <a:schemeClr val="tx1">
                    <a:lumMod val="50000"/>
                    <a:lumOff val="50000"/>
                  </a:schemeClr>
                </a:solidFill>
              </a:rPr>
              <a:t> system fights sediment build up</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latin typeface="+mn-lt"/>
              </a:rPr>
              <a:t> 	50, 65 </a:t>
            </a:r>
            <a:r>
              <a:rPr lang="en-US" sz="2000" dirty="0">
                <a:solidFill>
                  <a:schemeClr val="tx1">
                    <a:lumMod val="50000"/>
                    <a:lumOff val="50000"/>
                  </a:schemeClr>
                </a:solidFill>
                <a:latin typeface="+mn-lt"/>
              </a:rPr>
              <a:t>and 75-gallon tall models</a:t>
            </a: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Higher Btu/h inputs, greater than 40,000 Btu/h</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Natural </a:t>
            </a:r>
            <a:r>
              <a:rPr lang="en-US" sz="2000" dirty="0">
                <a:solidFill>
                  <a:schemeClr val="tx1">
                    <a:lumMod val="50000"/>
                    <a:lumOff val="50000"/>
                  </a:schemeClr>
                </a:solidFill>
                <a:latin typeface="+mn-lt"/>
              </a:rPr>
              <a:t>and LP fuel </a:t>
            </a:r>
            <a:r>
              <a:rPr lang="en-US" sz="2000" dirty="0" smtClean="0">
                <a:solidFill>
                  <a:schemeClr val="tx1">
                    <a:lumMod val="50000"/>
                    <a:lumOff val="50000"/>
                  </a:schemeClr>
                </a:solidFill>
                <a:latin typeface="+mn-lt"/>
              </a:rPr>
              <a:t>types</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Vent </a:t>
            </a:r>
            <a:r>
              <a:rPr lang="en-US" sz="2000" dirty="0">
                <a:solidFill>
                  <a:schemeClr val="tx1">
                    <a:lumMod val="50000"/>
                    <a:lumOff val="50000"/>
                  </a:schemeClr>
                </a:solidFill>
                <a:latin typeface="+mn-lt"/>
              </a:rPr>
              <a:t>up to 100 feet </a:t>
            </a:r>
            <a:r>
              <a:rPr lang="en-US" sz="2000" dirty="0" smtClean="0">
                <a:solidFill>
                  <a:schemeClr val="tx1">
                    <a:lumMod val="50000"/>
                    <a:lumOff val="50000"/>
                  </a:schemeClr>
                </a:solidFill>
                <a:latin typeface="+mn-lt"/>
              </a:rPr>
              <a:t>equivalent</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Side connections on 75-gallon </a:t>
            </a:r>
            <a:r>
              <a:rPr lang="en-US" sz="2000" dirty="0" smtClean="0">
                <a:solidFill>
                  <a:schemeClr val="tx1">
                    <a:lumMod val="50000"/>
                    <a:lumOff val="50000"/>
                  </a:schemeClr>
                </a:solidFill>
                <a:latin typeface="+mn-lt"/>
              </a:rPr>
              <a:t>model</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Use </a:t>
            </a:r>
            <a:r>
              <a:rPr lang="en-US" sz="2000" dirty="0">
                <a:solidFill>
                  <a:schemeClr val="tx1">
                    <a:lumMod val="50000"/>
                    <a:lumOff val="50000"/>
                  </a:schemeClr>
                </a:solidFill>
                <a:latin typeface="+mn-lt"/>
              </a:rPr>
              <a:t>3” or 4” PVC, CPVC, or ABS </a:t>
            </a:r>
            <a:r>
              <a:rPr lang="en-US" sz="2000" dirty="0" smtClean="0">
                <a:solidFill>
                  <a:schemeClr val="tx1">
                    <a:lumMod val="50000"/>
                    <a:lumOff val="50000"/>
                  </a:schemeClr>
                </a:solidFill>
                <a:latin typeface="+mn-lt"/>
              </a:rPr>
              <a:t>vent</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All </a:t>
            </a:r>
            <a:r>
              <a:rPr lang="en-US" sz="2000" dirty="0">
                <a:solidFill>
                  <a:schemeClr val="tx1">
                    <a:lumMod val="50000"/>
                    <a:lumOff val="50000"/>
                  </a:schemeClr>
                </a:solidFill>
                <a:latin typeface="+mn-lt"/>
              </a:rPr>
              <a:t>models are 40ng/J </a:t>
            </a:r>
            <a:r>
              <a:rPr lang="en-US" sz="2000" dirty="0" smtClean="0">
                <a:solidFill>
                  <a:schemeClr val="tx1">
                    <a:lumMod val="50000"/>
                    <a:lumOff val="50000"/>
                  </a:schemeClr>
                </a:solidFill>
                <a:latin typeface="+mn-lt"/>
              </a:rPr>
              <a:t>NOx and </a:t>
            </a:r>
            <a:br>
              <a:rPr lang="en-US" sz="2000" dirty="0" smtClean="0">
                <a:solidFill>
                  <a:schemeClr val="tx1">
                    <a:lumMod val="50000"/>
                    <a:lumOff val="50000"/>
                  </a:schemeClr>
                </a:solidFill>
                <a:latin typeface="+mn-lt"/>
              </a:rPr>
            </a:br>
            <a:r>
              <a:rPr lang="en-US" sz="2000" dirty="0" smtClean="0">
                <a:solidFill>
                  <a:schemeClr val="tx1">
                    <a:lumMod val="50000"/>
                    <a:lumOff val="50000"/>
                  </a:schemeClr>
                </a:solidFill>
                <a:latin typeface="+mn-lt"/>
              </a:rPr>
              <a:t>	FVIR </a:t>
            </a:r>
            <a:r>
              <a:rPr lang="en-US" sz="2000" dirty="0">
                <a:solidFill>
                  <a:schemeClr val="tx1">
                    <a:lumMod val="50000"/>
                    <a:lumOff val="50000"/>
                  </a:schemeClr>
                </a:solidFill>
                <a:latin typeface="+mn-lt"/>
              </a:rPr>
              <a:t>compliant</a:t>
            </a:r>
          </a:p>
          <a:p>
            <a:pPr>
              <a:defRPr/>
            </a:pPr>
            <a:endParaRPr lang="en-US" dirty="0">
              <a:solidFill>
                <a:schemeClr val="tx1">
                  <a:lumMod val="65000"/>
                  <a:lumOff val="35000"/>
                </a:schemeClr>
              </a:solidFill>
            </a:endParaRPr>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75</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7" name="Picture 3"/>
          <p:cNvPicPr>
            <a:picLocks noChangeAspect="1" noChangeArrowheads="1"/>
          </p:cNvPicPr>
          <p:nvPr/>
        </p:nvPicPr>
        <p:blipFill>
          <a:blip r:embed="rId3"/>
          <a:srcRect r="21"/>
          <a:stretch>
            <a:fillRect/>
          </a:stretch>
        </p:blipFill>
        <p:spPr bwMode="auto">
          <a:xfrm rot="962063">
            <a:off x="7586240" y="5117892"/>
            <a:ext cx="1157501" cy="1534686"/>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9" name="Picture 3" descr="\\bdataprod1\lbutler\My Documents\Presentations\2013 Presentations\ProClubIcons\2ProClubPts.png"/>
          <p:cNvPicPr>
            <a:picLocks noChangeAspect="1" noChangeArrowheads="1"/>
          </p:cNvPicPr>
          <p:nvPr/>
        </p:nvPicPr>
        <p:blipFill>
          <a:blip r:embed="rId4"/>
          <a:srcRect/>
          <a:stretch>
            <a:fillRect/>
          </a:stretch>
        </p:blipFill>
        <p:spPr bwMode="auto">
          <a:xfrm>
            <a:off x="6965511" y="5826741"/>
            <a:ext cx="862586" cy="862586"/>
          </a:xfrm>
          <a:prstGeom prst="rect">
            <a:avLst/>
          </a:prstGeom>
          <a:noFill/>
        </p:spPr>
      </p:pic>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dataprod1\lbutler\My Documents\Residential Reset Commercialization\Reset Images_Rheem+Ruud\Rheem Lower+Higher Res Cropped Pro Images\RHClassic-Domed-PDV-Gas-BrassDV-Low.png"/>
          <p:cNvPicPr>
            <a:picLocks noChangeAspect="1" noChangeArrowheads="1"/>
          </p:cNvPicPr>
          <p:nvPr/>
        </p:nvPicPr>
        <p:blipFill>
          <a:blip r:embed="rId2"/>
          <a:srcRect/>
          <a:stretch>
            <a:fillRect/>
          </a:stretch>
        </p:blipFill>
        <p:spPr bwMode="auto">
          <a:xfrm>
            <a:off x="833438" y="1399762"/>
            <a:ext cx="1624959" cy="4381913"/>
          </a:xfrm>
          <a:prstGeom prst="rect">
            <a:avLst/>
          </a:prstGeom>
          <a:noFill/>
        </p:spPr>
      </p:pic>
      <p:sp>
        <p:nvSpPr>
          <p:cNvPr id="5" name="TextBox 4"/>
          <p:cNvSpPr txBox="1"/>
          <p:nvPr/>
        </p:nvSpPr>
        <p:spPr>
          <a:xfrm>
            <a:off x="0" y="191383"/>
            <a:ext cx="9143999" cy="646331"/>
          </a:xfrm>
          <a:prstGeom prst="rect">
            <a:avLst/>
          </a:prstGeom>
          <a:noFill/>
        </p:spPr>
        <p:txBody>
          <a:bodyPr wrap="square">
            <a:spAutoFit/>
          </a:bodyPr>
          <a:lstStyle/>
          <a:p>
            <a:pPr algn="ctr">
              <a:defRPr/>
            </a:pPr>
            <a:r>
              <a:rPr lang="en-US" sz="3600" dirty="0" smtClean="0">
                <a:solidFill>
                  <a:schemeClr val="bg1">
                    <a:lumMod val="85000"/>
                  </a:schemeClr>
                </a:solidFill>
                <a:latin typeface="+mj-lt"/>
              </a:rPr>
              <a:t>Classic</a:t>
            </a:r>
            <a:r>
              <a:rPr lang="en-US" sz="3600" dirty="0" smtClean="0">
                <a:solidFill>
                  <a:schemeClr val="bg1">
                    <a:lumMod val="85000"/>
                  </a:schemeClr>
                </a:solidFill>
              </a:rPr>
              <a:t>™</a:t>
            </a:r>
            <a:r>
              <a:rPr lang="en-US" sz="3600" dirty="0" smtClean="0">
                <a:solidFill>
                  <a:schemeClr val="bg1">
                    <a:lumMod val="85000"/>
                  </a:schemeClr>
                </a:solidFill>
                <a:latin typeface="+mj-lt"/>
              </a:rPr>
              <a:t> Power Direct Vent</a:t>
            </a:r>
            <a:endParaRPr lang="en-US" sz="3600" dirty="0">
              <a:solidFill>
                <a:schemeClr val="bg1">
                  <a:lumMod val="85000"/>
                </a:schemeClr>
              </a:solidFill>
              <a:latin typeface="+mj-lt"/>
            </a:endParaRPr>
          </a:p>
        </p:txBody>
      </p:sp>
      <p:sp>
        <p:nvSpPr>
          <p:cNvPr id="6" name="TextBox 5"/>
          <p:cNvSpPr txBox="1"/>
          <p:nvPr/>
        </p:nvSpPr>
        <p:spPr>
          <a:xfrm>
            <a:off x="2590799" y="1571212"/>
            <a:ext cx="6553200" cy="4924425"/>
          </a:xfrm>
          <a:prstGeom prst="rect">
            <a:avLst/>
          </a:prstGeom>
          <a:noFill/>
        </p:spPr>
        <p:txBody>
          <a:bodyPr wrap="square">
            <a:spAutoFit/>
          </a:bodyPr>
          <a:lstStyle/>
          <a:p>
            <a:pPr>
              <a:spcAft>
                <a:spcPts val="600"/>
              </a:spcAft>
              <a:buFont typeface="Arial" pitchFamily="34" charset="0"/>
              <a:buChar char="•"/>
              <a:tabLst>
                <a:tab pos="228600"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.67 Energy Factor</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6-Year warranty/10 years with ProtectionPlus™ Kit</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Enhanced-flow brass drain valve </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EverKleen</a:t>
            </a:r>
            <a:r>
              <a:rPr lang="en-US" sz="2000" dirty="0" smtClean="0">
                <a:solidFill>
                  <a:schemeClr val="tx1">
                    <a:lumMod val="50000"/>
                    <a:lumOff val="50000"/>
                  </a:schemeClr>
                </a:solidFill>
              </a:rPr>
              <a:t> system fights sediment build up</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latin typeface="+mn-lt"/>
              </a:rPr>
              <a:t> 	40 and 50-gallon </a:t>
            </a:r>
            <a:r>
              <a:rPr lang="en-US" sz="2000" dirty="0">
                <a:solidFill>
                  <a:schemeClr val="tx1">
                    <a:lumMod val="50000"/>
                    <a:lumOff val="50000"/>
                  </a:schemeClr>
                </a:solidFill>
                <a:latin typeface="+mn-lt"/>
              </a:rPr>
              <a:t>tall </a:t>
            </a:r>
            <a:r>
              <a:rPr lang="en-US" sz="2000" dirty="0" smtClean="0">
                <a:solidFill>
                  <a:schemeClr val="tx1">
                    <a:lumMod val="50000"/>
                    <a:lumOff val="50000"/>
                  </a:schemeClr>
                </a:solidFill>
                <a:latin typeface="+mn-lt"/>
              </a:rPr>
              <a:t>models</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Self-diagnostic system</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Natural </a:t>
            </a:r>
            <a:r>
              <a:rPr lang="en-US" sz="2000" dirty="0">
                <a:solidFill>
                  <a:schemeClr val="tx1">
                    <a:lumMod val="50000"/>
                    <a:lumOff val="50000"/>
                  </a:schemeClr>
                </a:solidFill>
                <a:latin typeface="+mn-lt"/>
              </a:rPr>
              <a:t>and LP fuel </a:t>
            </a:r>
            <a:r>
              <a:rPr lang="en-US" sz="2000" dirty="0" smtClean="0">
                <a:solidFill>
                  <a:schemeClr val="tx1">
                    <a:lumMod val="50000"/>
                    <a:lumOff val="50000"/>
                  </a:schemeClr>
                </a:solidFill>
                <a:latin typeface="+mn-lt"/>
              </a:rPr>
              <a:t>types</a:t>
            </a:r>
          </a:p>
          <a:p>
            <a:pPr>
              <a:spcAft>
                <a:spcPts val="600"/>
              </a:spcAft>
              <a:buFont typeface="Arial" pitchFamily="34" charset="0"/>
              <a:buChar char="•"/>
              <a:tabLst>
                <a:tab pos="230188" algn="l"/>
              </a:tabLst>
              <a:defRPr/>
            </a:pPr>
            <a:r>
              <a:rPr lang="en-US" sz="2000" dirty="0" smtClean="0">
                <a:solidFill>
                  <a:schemeClr val="tx1">
                    <a:lumMod val="50000"/>
                    <a:lumOff val="50000"/>
                  </a:schemeClr>
                </a:solidFill>
              </a:rPr>
              <a:t> 	Certified to 10,200 ft. above sea level</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Vent </a:t>
            </a:r>
            <a:r>
              <a:rPr lang="en-US" sz="2000" dirty="0">
                <a:solidFill>
                  <a:schemeClr val="tx1">
                    <a:lumMod val="50000"/>
                    <a:lumOff val="50000"/>
                  </a:schemeClr>
                </a:solidFill>
                <a:latin typeface="+mn-lt"/>
              </a:rPr>
              <a:t>up to 100 feet </a:t>
            </a:r>
            <a:r>
              <a:rPr lang="en-US" sz="2000" dirty="0" smtClean="0">
                <a:solidFill>
                  <a:schemeClr val="tx1">
                    <a:lumMod val="50000"/>
                    <a:lumOff val="50000"/>
                  </a:schemeClr>
                </a:solidFill>
                <a:latin typeface="+mn-lt"/>
              </a:rPr>
              <a:t>equivalent</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Use 2” </a:t>
            </a:r>
            <a:r>
              <a:rPr lang="en-US" sz="2000" dirty="0">
                <a:solidFill>
                  <a:schemeClr val="tx1">
                    <a:lumMod val="50000"/>
                    <a:lumOff val="50000"/>
                  </a:schemeClr>
                </a:solidFill>
                <a:latin typeface="+mn-lt"/>
              </a:rPr>
              <a:t>or </a:t>
            </a:r>
            <a:r>
              <a:rPr lang="en-US" sz="2000" dirty="0" smtClean="0">
                <a:solidFill>
                  <a:schemeClr val="tx1">
                    <a:lumMod val="50000"/>
                    <a:lumOff val="50000"/>
                  </a:schemeClr>
                </a:solidFill>
              </a:rPr>
              <a:t>3</a:t>
            </a:r>
            <a:r>
              <a:rPr lang="en-US" sz="2000" dirty="0" smtClean="0">
                <a:solidFill>
                  <a:schemeClr val="tx1">
                    <a:lumMod val="50000"/>
                    <a:lumOff val="50000"/>
                  </a:schemeClr>
                </a:solidFill>
                <a:latin typeface="+mn-lt"/>
              </a:rPr>
              <a:t>” </a:t>
            </a:r>
            <a:r>
              <a:rPr lang="en-US" sz="2000" dirty="0">
                <a:solidFill>
                  <a:schemeClr val="tx1">
                    <a:lumMod val="50000"/>
                    <a:lumOff val="50000"/>
                  </a:schemeClr>
                </a:solidFill>
                <a:latin typeface="+mn-lt"/>
              </a:rPr>
              <a:t>PVC, CPVC, or ABS </a:t>
            </a:r>
            <a:r>
              <a:rPr lang="en-US" sz="2000" dirty="0" smtClean="0">
                <a:solidFill>
                  <a:schemeClr val="tx1">
                    <a:lumMod val="50000"/>
                    <a:lumOff val="50000"/>
                  </a:schemeClr>
                </a:solidFill>
                <a:latin typeface="+mn-lt"/>
              </a:rPr>
              <a:t>vent</a:t>
            </a:r>
            <a:endParaRPr lang="en-US" sz="2000" dirty="0">
              <a:solidFill>
                <a:schemeClr val="tx1">
                  <a:lumMod val="50000"/>
                  <a:lumOff val="50000"/>
                </a:schemeClr>
              </a:solidFill>
              <a:latin typeface="+mn-lt"/>
            </a:endParaRPr>
          </a:p>
          <a:p>
            <a:pPr>
              <a:spcAft>
                <a:spcPts val="600"/>
              </a:spcAft>
              <a:buFont typeface="Arial" pitchFamily="34" charset="0"/>
              <a:buChar char="•"/>
              <a:tabLst>
                <a:tab pos="230188"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All </a:t>
            </a:r>
            <a:r>
              <a:rPr lang="en-US" sz="2000" dirty="0">
                <a:solidFill>
                  <a:schemeClr val="tx1">
                    <a:lumMod val="50000"/>
                    <a:lumOff val="50000"/>
                  </a:schemeClr>
                </a:solidFill>
                <a:latin typeface="+mn-lt"/>
              </a:rPr>
              <a:t>models are 40ng/J </a:t>
            </a:r>
            <a:r>
              <a:rPr lang="en-US" sz="2000" dirty="0" smtClean="0">
                <a:solidFill>
                  <a:schemeClr val="tx1">
                    <a:lumMod val="50000"/>
                    <a:lumOff val="50000"/>
                  </a:schemeClr>
                </a:solidFill>
                <a:latin typeface="+mn-lt"/>
              </a:rPr>
              <a:t>NOx and FVIR compliant</a:t>
            </a:r>
          </a:p>
          <a:p>
            <a:pPr>
              <a:spcAft>
                <a:spcPts val="600"/>
              </a:spcAft>
              <a:tabLst>
                <a:tab pos="230188" algn="l"/>
              </a:tabLst>
              <a:defRPr/>
            </a:pPr>
            <a:r>
              <a:rPr lang="en-US" sz="1600" i="1" dirty="0" smtClean="0">
                <a:solidFill>
                  <a:schemeClr val="tx1">
                    <a:lumMod val="50000"/>
                    <a:lumOff val="50000"/>
                  </a:schemeClr>
                </a:solidFill>
              </a:rPr>
              <a:t>All models certified with optional 3” concentric vent kit</a:t>
            </a:r>
            <a:endParaRPr lang="en-US" sz="1600" dirty="0">
              <a:solidFill>
                <a:schemeClr val="tx1">
                  <a:lumMod val="50000"/>
                  <a:lumOff val="50000"/>
                </a:schemeClr>
              </a:solidFill>
              <a:latin typeface="+mn-lt"/>
            </a:endParaRPr>
          </a:p>
          <a:p>
            <a:pPr>
              <a:defRPr/>
            </a:pPr>
            <a:endParaRPr lang="en-US" dirty="0">
              <a:solidFill>
                <a:schemeClr val="tx1">
                  <a:lumMod val="65000"/>
                  <a:lumOff val="35000"/>
                </a:schemeClr>
              </a:solidFill>
            </a:endParaRPr>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76</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7" name="Picture 11" descr="ENERGY STAR logo"/>
          <p:cNvPicPr>
            <a:picLocks noChangeAspect="1" noChangeArrowheads="1"/>
          </p:cNvPicPr>
          <p:nvPr/>
        </p:nvPicPr>
        <p:blipFill>
          <a:blip r:embed="rId3"/>
          <a:srcRect/>
          <a:stretch>
            <a:fillRect/>
          </a:stretch>
        </p:blipFill>
        <p:spPr bwMode="auto">
          <a:xfrm>
            <a:off x="8107019" y="1273175"/>
            <a:ext cx="612775" cy="635000"/>
          </a:xfrm>
          <a:prstGeom prst="rect">
            <a:avLst/>
          </a:prstGeom>
          <a:ln>
            <a:noFill/>
          </a:ln>
          <a:effectLst>
            <a:outerShdw blurRad="292100" dist="139700" dir="2700000" algn="tl" rotWithShape="0">
              <a:srgbClr val="333333">
                <a:alpha val="65000"/>
              </a:srgbClr>
            </a:outerShdw>
          </a:effectLst>
        </p:spPr>
      </p:pic>
      <p:pic>
        <p:nvPicPr>
          <p:cNvPr id="11" name="Picture 6"/>
          <p:cNvPicPr>
            <a:picLocks noChangeAspect="1" noChangeArrowheads="1"/>
          </p:cNvPicPr>
          <p:nvPr/>
        </p:nvPicPr>
        <p:blipFill>
          <a:blip r:embed="rId4"/>
          <a:srcRect b="196"/>
          <a:stretch>
            <a:fillRect/>
          </a:stretch>
        </p:blipFill>
        <p:spPr bwMode="auto">
          <a:xfrm>
            <a:off x="6897634" y="3975520"/>
            <a:ext cx="1901825" cy="104432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RHPowerDV with Wall.jpg"/>
          <p:cNvPicPr>
            <a:picLocks noChangeAspect="1"/>
          </p:cNvPicPr>
          <p:nvPr/>
        </p:nvPicPr>
        <p:blipFill>
          <a:blip r:embed="rId2">
            <a:clrChange>
              <a:clrFrom>
                <a:srgbClr val="FFFFFF"/>
              </a:clrFrom>
              <a:clrTo>
                <a:srgbClr val="FFFFFF">
                  <a:alpha val="0"/>
                </a:srgbClr>
              </a:clrTo>
            </a:clrChange>
          </a:blip>
          <a:srcRect b="14"/>
          <a:stretch>
            <a:fillRect/>
          </a:stretch>
        </p:blipFill>
        <p:spPr>
          <a:xfrm>
            <a:off x="614809" y="1260867"/>
            <a:ext cx="2935941" cy="4830452"/>
          </a:xfrm>
          <a:prstGeom prst="rect">
            <a:avLst/>
          </a:prstGeom>
        </p:spPr>
      </p:pic>
      <p:sp>
        <p:nvSpPr>
          <p:cNvPr id="3" name="Left Arrow 2"/>
          <p:cNvSpPr/>
          <p:nvPr/>
        </p:nvSpPr>
        <p:spPr>
          <a:xfrm rot="2562493">
            <a:off x="3407634" y="2390913"/>
            <a:ext cx="381650" cy="161640"/>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Left Arrow 3"/>
          <p:cNvSpPr/>
          <p:nvPr/>
        </p:nvSpPr>
        <p:spPr>
          <a:xfrm>
            <a:off x="2371892" y="1942587"/>
            <a:ext cx="404812" cy="171450"/>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Left Arrow 4"/>
          <p:cNvSpPr/>
          <p:nvPr/>
        </p:nvSpPr>
        <p:spPr>
          <a:xfrm>
            <a:off x="1636086" y="1943776"/>
            <a:ext cx="404813" cy="169862"/>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Left Arrow 5"/>
          <p:cNvSpPr/>
          <p:nvPr/>
        </p:nvSpPr>
        <p:spPr>
          <a:xfrm rot="18265927" flipV="1">
            <a:off x="1106922" y="2049145"/>
            <a:ext cx="334963" cy="150813"/>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Left Arrow 6"/>
          <p:cNvSpPr/>
          <p:nvPr/>
        </p:nvSpPr>
        <p:spPr>
          <a:xfrm rot="13482796">
            <a:off x="3409248" y="1990984"/>
            <a:ext cx="381650" cy="16014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Left Arrow 8"/>
          <p:cNvSpPr/>
          <p:nvPr/>
        </p:nvSpPr>
        <p:spPr>
          <a:xfrm rot="10800000">
            <a:off x="2371892" y="1520905"/>
            <a:ext cx="404813" cy="1698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Left Arrow 9"/>
          <p:cNvSpPr/>
          <p:nvPr/>
        </p:nvSpPr>
        <p:spPr>
          <a:xfrm rot="10800000">
            <a:off x="1639261" y="1520905"/>
            <a:ext cx="404812" cy="1698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Left Arrow 10"/>
          <p:cNvSpPr/>
          <p:nvPr/>
        </p:nvSpPr>
        <p:spPr>
          <a:xfrm rot="5400000">
            <a:off x="799473" y="1922615"/>
            <a:ext cx="404813" cy="16986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76" name="TextBox 11"/>
          <p:cNvSpPr txBox="1">
            <a:spLocks noChangeArrowheads="1"/>
          </p:cNvSpPr>
          <p:nvPr/>
        </p:nvSpPr>
        <p:spPr bwMode="auto">
          <a:xfrm>
            <a:off x="3717298" y="2475885"/>
            <a:ext cx="1219200" cy="338554"/>
          </a:xfrm>
          <a:prstGeom prst="rect">
            <a:avLst/>
          </a:prstGeom>
          <a:noFill/>
          <a:ln w="9525">
            <a:noFill/>
            <a:miter lim="800000"/>
            <a:headEnd/>
            <a:tailEnd/>
          </a:ln>
        </p:spPr>
        <p:txBody>
          <a:bodyPr>
            <a:spAutoFit/>
          </a:bodyPr>
          <a:lstStyle/>
          <a:p>
            <a:r>
              <a:rPr lang="en-US" sz="1600" b="1" dirty="0">
                <a:solidFill>
                  <a:srgbClr val="27759C"/>
                </a:solidFill>
              </a:rPr>
              <a:t>Air Inlet</a:t>
            </a:r>
          </a:p>
        </p:txBody>
      </p:sp>
      <p:sp>
        <p:nvSpPr>
          <p:cNvPr id="11277" name="TextBox 12"/>
          <p:cNvSpPr txBox="1">
            <a:spLocks noChangeArrowheads="1"/>
          </p:cNvSpPr>
          <p:nvPr/>
        </p:nvSpPr>
        <p:spPr bwMode="auto">
          <a:xfrm>
            <a:off x="3698248" y="2016762"/>
            <a:ext cx="2838450" cy="338554"/>
          </a:xfrm>
          <a:prstGeom prst="rect">
            <a:avLst/>
          </a:prstGeom>
          <a:noFill/>
          <a:ln w="9525">
            <a:noFill/>
            <a:miter lim="800000"/>
            <a:headEnd/>
            <a:tailEnd/>
          </a:ln>
        </p:spPr>
        <p:txBody>
          <a:bodyPr>
            <a:spAutoFit/>
          </a:bodyPr>
          <a:lstStyle/>
          <a:p>
            <a:r>
              <a:rPr lang="en-US" sz="1600" b="1" dirty="0">
                <a:solidFill>
                  <a:srgbClr val="FF3300"/>
                </a:solidFill>
              </a:rPr>
              <a:t>Combustion Exhaust</a:t>
            </a:r>
          </a:p>
        </p:txBody>
      </p:sp>
      <p:sp>
        <p:nvSpPr>
          <p:cNvPr id="14" name="TextBox 13"/>
          <p:cNvSpPr txBox="1"/>
          <p:nvPr/>
        </p:nvSpPr>
        <p:spPr>
          <a:xfrm>
            <a:off x="3073057" y="3070836"/>
            <a:ext cx="5646737" cy="3370153"/>
          </a:xfrm>
          <a:prstGeom prst="rect">
            <a:avLst/>
          </a:prstGeom>
          <a:noFill/>
        </p:spPr>
        <p:txBody>
          <a:bodyPr wrap="square">
            <a:spAutoFit/>
          </a:bodyPr>
          <a:lstStyle/>
          <a:p>
            <a:pPr lvl="1">
              <a:spcAft>
                <a:spcPts val="600"/>
              </a:spcAft>
              <a:buClr>
                <a:srgbClr val="888888"/>
              </a:buClr>
              <a:buFont typeface="Arial" pitchFamily="34" charset="0"/>
              <a:buChar char="•"/>
              <a:defRPr/>
            </a:pPr>
            <a:r>
              <a:rPr lang="en-US" sz="2000" dirty="0" smtClean="0">
                <a:solidFill>
                  <a:schemeClr val="tx1">
                    <a:lumMod val="65000"/>
                    <a:lumOff val="35000"/>
                  </a:schemeClr>
                </a:solidFill>
                <a:latin typeface="+mn-lt"/>
              </a:rPr>
              <a:t>  </a:t>
            </a:r>
            <a:r>
              <a:rPr lang="en-US" sz="2000" b="1" dirty="0">
                <a:solidFill>
                  <a:schemeClr val="tx1">
                    <a:lumMod val="65000"/>
                    <a:lumOff val="35000"/>
                  </a:schemeClr>
                </a:solidFill>
                <a:latin typeface="+mn-lt"/>
              </a:rPr>
              <a:t>“2-Pipe System”</a:t>
            </a:r>
          </a:p>
          <a:p>
            <a:pPr lvl="2">
              <a:spcAft>
                <a:spcPts val="600"/>
              </a:spcAft>
              <a:buClr>
                <a:srgbClr val="888888"/>
              </a:buClr>
              <a:buFont typeface="Cambria" pitchFamily="18" charset="0"/>
              <a:buChar char="–"/>
              <a:defRPr/>
            </a:pPr>
            <a:r>
              <a:rPr lang="en-US" sz="2000" dirty="0">
                <a:solidFill>
                  <a:schemeClr val="tx1">
                    <a:lumMod val="65000"/>
                    <a:lumOff val="35000"/>
                  </a:schemeClr>
                </a:solidFill>
                <a:latin typeface="+mn-lt"/>
              </a:rPr>
              <a:t>  Combustion make-up air piped </a:t>
            </a:r>
            <a:r>
              <a:rPr lang="en-US" sz="2000" dirty="0" smtClean="0">
                <a:solidFill>
                  <a:schemeClr val="tx1">
                    <a:lumMod val="65000"/>
                    <a:lumOff val="35000"/>
                  </a:schemeClr>
                </a:solidFill>
                <a:latin typeface="+mn-lt"/>
              </a:rPr>
              <a:t/>
            </a:r>
            <a:br>
              <a:rPr lang="en-US" sz="2000" dirty="0" smtClean="0">
                <a:solidFill>
                  <a:schemeClr val="tx1">
                    <a:lumMod val="65000"/>
                    <a:lumOff val="35000"/>
                  </a:schemeClr>
                </a:solidFill>
                <a:latin typeface="+mn-lt"/>
              </a:rPr>
            </a:br>
            <a:r>
              <a:rPr lang="en-US" sz="2000" dirty="0" smtClean="0">
                <a:solidFill>
                  <a:schemeClr val="tx1">
                    <a:lumMod val="65000"/>
                    <a:lumOff val="35000"/>
                  </a:schemeClr>
                </a:solidFill>
                <a:latin typeface="+mn-lt"/>
              </a:rPr>
              <a:t>     from </a:t>
            </a:r>
            <a:r>
              <a:rPr lang="en-US" sz="2000" dirty="0">
                <a:solidFill>
                  <a:schemeClr val="tx1">
                    <a:lumMod val="65000"/>
                    <a:lumOff val="35000"/>
                  </a:schemeClr>
                </a:solidFill>
                <a:latin typeface="+mn-lt"/>
              </a:rPr>
              <a:t>outside</a:t>
            </a:r>
          </a:p>
          <a:p>
            <a:pPr lvl="2">
              <a:spcAft>
                <a:spcPts val="600"/>
              </a:spcAft>
              <a:buClr>
                <a:srgbClr val="888888"/>
              </a:buClr>
              <a:buFont typeface="Cambria" pitchFamily="18" charset="0"/>
              <a:buChar char="–"/>
              <a:defRPr/>
            </a:pPr>
            <a:r>
              <a:rPr lang="en-US" sz="2000" dirty="0">
                <a:solidFill>
                  <a:schemeClr val="tx1">
                    <a:lumMod val="65000"/>
                    <a:lumOff val="35000"/>
                  </a:schemeClr>
                </a:solidFill>
                <a:latin typeface="+mn-lt"/>
              </a:rPr>
              <a:t>  Combustion exhaust piped to outside</a:t>
            </a:r>
          </a:p>
          <a:p>
            <a:pPr lvl="1">
              <a:spcAft>
                <a:spcPts val="600"/>
              </a:spcAft>
              <a:buClr>
                <a:srgbClr val="888888"/>
              </a:buClr>
              <a:buFont typeface="Arial" pitchFamily="34" charset="0"/>
              <a:buChar char="•"/>
              <a:defRPr/>
            </a:pPr>
            <a:r>
              <a:rPr lang="en-US" sz="2000" dirty="0">
                <a:solidFill>
                  <a:schemeClr val="tx1">
                    <a:lumMod val="65000"/>
                    <a:lumOff val="35000"/>
                  </a:schemeClr>
                </a:solidFill>
                <a:latin typeface="+mn-lt"/>
              </a:rPr>
              <a:t>  </a:t>
            </a:r>
            <a:r>
              <a:rPr lang="en-US" sz="2000" b="1" dirty="0" smtClean="0">
                <a:solidFill>
                  <a:schemeClr val="tx1">
                    <a:lumMod val="65000"/>
                    <a:lumOff val="35000"/>
                  </a:schemeClr>
                </a:solidFill>
                <a:latin typeface="+mn-lt"/>
              </a:rPr>
              <a:t>Perfect for Special Requirements</a:t>
            </a:r>
            <a:endParaRPr lang="en-US" sz="2000" b="1" dirty="0">
              <a:solidFill>
                <a:schemeClr val="tx1">
                  <a:lumMod val="65000"/>
                  <a:lumOff val="35000"/>
                </a:schemeClr>
              </a:solidFill>
              <a:latin typeface="+mn-lt"/>
            </a:endParaRPr>
          </a:p>
          <a:p>
            <a:pPr lvl="2">
              <a:spcAft>
                <a:spcPts val="600"/>
              </a:spcAft>
              <a:buClr>
                <a:srgbClr val="888888"/>
              </a:buClr>
              <a:buFont typeface="Cambria" pitchFamily="18" charset="0"/>
              <a:buChar char="–"/>
              <a:defRPr/>
            </a:pPr>
            <a:r>
              <a:rPr lang="en-US" sz="2000" dirty="0">
                <a:solidFill>
                  <a:schemeClr val="tx1">
                    <a:lumMod val="65000"/>
                    <a:lumOff val="35000"/>
                  </a:schemeClr>
                </a:solidFill>
                <a:latin typeface="+mn-lt"/>
              </a:rPr>
              <a:t>  Negative air pressure applications</a:t>
            </a:r>
          </a:p>
          <a:p>
            <a:pPr lvl="2">
              <a:spcAft>
                <a:spcPts val="600"/>
              </a:spcAft>
              <a:buClr>
                <a:srgbClr val="888888"/>
              </a:buClr>
              <a:buFont typeface="Cambria" pitchFamily="18" charset="0"/>
              <a:buChar char="–"/>
              <a:defRPr/>
            </a:pPr>
            <a:r>
              <a:rPr lang="en-US" sz="2000" dirty="0">
                <a:solidFill>
                  <a:schemeClr val="tx1">
                    <a:lumMod val="65000"/>
                    <a:lumOff val="35000"/>
                  </a:schemeClr>
                </a:solidFill>
                <a:latin typeface="+mn-lt"/>
              </a:rPr>
              <a:t>  Tight </a:t>
            </a:r>
            <a:r>
              <a:rPr lang="en-US" sz="2000" dirty="0" smtClean="0">
                <a:solidFill>
                  <a:schemeClr val="tx1">
                    <a:lumMod val="65000"/>
                    <a:lumOff val="35000"/>
                  </a:schemeClr>
                </a:solidFill>
                <a:latin typeface="+mn-lt"/>
              </a:rPr>
              <a:t>construction</a:t>
            </a:r>
          </a:p>
          <a:p>
            <a:pPr lvl="2">
              <a:spcAft>
                <a:spcPts val="600"/>
              </a:spcAft>
              <a:buClr>
                <a:srgbClr val="888888"/>
              </a:buClr>
              <a:buFont typeface="Cambria" pitchFamily="18" charset="0"/>
              <a:buChar char="–"/>
              <a:defRPr/>
            </a:pPr>
            <a:r>
              <a:rPr lang="en-US" sz="2000" dirty="0" smtClean="0">
                <a:solidFill>
                  <a:schemeClr val="tx1">
                    <a:lumMod val="65000"/>
                    <a:lumOff val="35000"/>
                  </a:schemeClr>
                </a:solidFill>
              </a:rPr>
              <a:t>   Air quality issues</a:t>
            </a:r>
            <a:r>
              <a:rPr lang="en-US" sz="2000" dirty="0" smtClean="0">
                <a:solidFill>
                  <a:schemeClr val="tx1">
                    <a:lumMod val="65000"/>
                    <a:lumOff val="35000"/>
                  </a:schemeClr>
                </a:solidFill>
                <a:latin typeface="+mn-lt"/>
              </a:rPr>
              <a:t>  </a:t>
            </a:r>
            <a:endParaRPr lang="en-US" sz="2000" dirty="0">
              <a:solidFill>
                <a:schemeClr val="tx1">
                  <a:lumMod val="65000"/>
                  <a:lumOff val="35000"/>
                </a:schemeClr>
              </a:solidFill>
              <a:latin typeface="+mn-lt"/>
            </a:endParaRPr>
          </a:p>
          <a:p>
            <a:pPr>
              <a:defRPr/>
            </a:pPr>
            <a:endParaRPr lang="en-US" dirty="0">
              <a:solidFill>
                <a:schemeClr val="tx1">
                  <a:lumMod val="65000"/>
                  <a:lumOff val="35000"/>
                </a:schemeClr>
              </a:solidFill>
            </a:endParaRPr>
          </a:p>
        </p:txBody>
      </p:sp>
      <p:pic>
        <p:nvPicPr>
          <p:cNvPr id="18" name="Picture 11" descr="ENERGY STAR logo"/>
          <p:cNvPicPr>
            <a:picLocks noChangeAspect="1" noChangeArrowheads="1"/>
          </p:cNvPicPr>
          <p:nvPr/>
        </p:nvPicPr>
        <p:blipFill>
          <a:blip r:embed="rId3"/>
          <a:srcRect/>
          <a:stretch>
            <a:fillRect/>
          </a:stretch>
        </p:blipFill>
        <p:spPr bwMode="auto">
          <a:xfrm>
            <a:off x="8201025" y="1590675"/>
            <a:ext cx="612775" cy="635000"/>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1" y="197088"/>
            <a:ext cx="9144000" cy="646331"/>
          </a:xfrm>
          <a:prstGeom prst="rect">
            <a:avLst/>
          </a:prstGeom>
          <a:noFill/>
        </p:spPr>
        <p:txBody>
          <a:bodyPr wrap="square">
            <a:spAutoFit/>
          </a:bodyPr>
          <a:lstStyle/>
          <a:p>
            <a:pPr algn="ctr">
              <a:defRPr/>
            </a:pPr>
            <a:r>
              <a:rPr lang="en-US" sz="3600" dirty="0" smtClean="0">
                <a:solidFill>
                  <a:schemeClr val="bg1">
                    <a:lumMod val="85000"/>
                  </a:schemeClr>
                </a:solidFill>
                <a:latin typeface="+mj-lt"/>
              </a:rPr>
              <a:t>Classic</a:t>
            </a:r>
            <a:r>
              <a:rPr lang="en-US" sz="3600" dirty="0" smtClean="0">
                <a:solidFill>
                  <a:schemeClr val="bg1">
                    <a:lumMod val="85000"/>
                  </a:schemeClr>
                </a:solidFill>
              </a:rPr>
              <a:t>™</a:t>
            </a:r>
            <a:r>
              <a:rPr lang="en-US" sz="3600" dirty="0" smtClean="0">
                <a:solidFill>
                  <a:schemeClr val="bg1">
                    <a:lumMod val="85000"/>
                  </a:schemeClr>
                </a:solidFill>
                <a:latin typeface="+mj-lt"/>
              </a:rPr>
              <a:t> Power </a:t>
            </a:r>
            <a:r>
              <a:rPr lang="en-US" sz="3600" dirty="0">
                <a:solidFill>
                  <a:schemeClr val="bg1">
                    <a:lumMod val="85000"/>
                  </a:schemeClr>
                </a:solidFill>
                <a:latin typeface="+mj-lt"/>
              </a:rPr>
              <a:t>Direct </a:t>
            </a:r>
            <a:r>
              <a:rPr lang="en-US" sz="3600" dirty="0" smtClean="0">
                <a:solidFill>
                  <a:schemeClr val="bg1">
                    <a:lumMod val="85000"/>
                  </a:schemeClr>
                </a:solidFill>
                <a:latin typeface="+mj-lt"/>
              </a:rPr>
              <a:t>Vent </a:t>
            </a:r>
            <a:r>
              <a:rPr lang="en-US" sz="2400" dirty="0" smtClean="0">
                <a:solidFill>
                  <a:schemeClr val="bg1">
                    <a:lumMod val="85000"/>
                  </a:schemeClr>
                </a:solidFill>
                <a:latin typeface="+mj-lt"/>
              </a:rPr>
              <a:t>(cont.)</a:t>
            </a:r>
            <a:endParaRPr lang="en-US" sz="2400" dirty="0">
              <a:solidFill>
                <a:schemeClr val="bg1">
                  <a:lumMod val="85000"/>
                </a:schemeClr>
              </a:solidFill>
              <a:latin typeface="+mj-lt"/>
            </a:endParaRPr>
          </a:p>
        </p:txBody>
      </p:sp>
      <p:sp>
        <p:nvSpPr>
          <p:cNvPr id="17"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77</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21" name="Rectangle 20"/>
          <p:cNvSpPr/>
          <p:nvPr/>
        </p:nvSpPr>
        <p:spPr>
          <a:xfrm>
            <a:off x="799985" y="2713716"/>
            <a:ext cx="803692" cy="4525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pic>
        <p:nvPicPr>
          <p:cNvPr id="20" name="Picture 2" descr="\\bdataprod1\lbutler\My Documents\Residential Reset Commercialization\Reset Images_Rheem+Ruud\Rheem Lower+Higher Res Cropped Pro Images\RHClassicPlus-Non-Domed_HD-PDV-Gas-BrassDV-Low.png"/>
          <p:cNvPicPr>
            <a:picLocks noChangeAspect="1" noChangeArrowheads="1"/>
          </p:cNvPicPr>
          <p:nvPr/>
        </p:nvPicPr>
        <p:blipFill>
          <a:blip r:embed="rId4"/>
          <a:srcRect/>
          <a:stretch>
            <a:fillRect/>
          </a:stretch>
        </p:blipFill>
        <p:spPr bwMode="auto">
          <a:xfrm>
            <a:off x="502376" y="2422720"/>
            <a:ext cx="1519323" cy="4315238"/>
          </a:xfrm>
          <a:prstGeom prst="rect">
            <a:avLst/>
          </a:prstGeom>
          <a:noFill/>
        </p:spPr>
      </p:pic>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bdataprod1\lbutler\My Documents\Residential Reset Commercialization\Reset Images_Rheem+Ruud\Rheem Lower+Higher Res Cropped Pro Images\RHClassic-MFG-Home-DVX-Gas-BrassDrainvalve-Low.png"/>
          <p:cNvPicPr>
            <a:picLocks noChangeAspect="1" noChangeArrowheads="1"/>
          </p:cNvPicPr>
          <p:nvPr/>
        </p:nvPicPr>
        <p:blipFill>
          <a:blip r:embed="rId2"/>
          <a:srcRect/>
          <a:stretch>
            <a:fillRect/>
          </a:stretch>
        </p:blipFill>
        <p:spPr bwMode="auto">
          <a:xfrm>
            <a:off x="7752242" y="1265857"/>
            <a:ext cx="1022849" cy="4226404"/>
          </a:xfrm>
          <a:prstGeom prst="rect">
            <a:avLst/>
          </a:prstGeom>
          <a:noFill/>
        </p:spPr>
      </p:pic>
      <p:pic>
        <p:nvPicPr>
          <p:cNvPr id="9218" name="Picture 2" descr="\\bdataprod1\lbutler\My Documents\Residential Reset Commercialization\Reset Images_Rheem+Ruud\Rheem Lower+Higher Res Cropped Pro Images\RHClassic-MFG-Home-DV-Gas-PlasticDV-Low.png"/>
          <p:cNvPicPr>
            <a:picLocks noChangeAspect="1" noChangeArrowheads="1"/>
          </p:cNvPicPr>
          <p:nvPr/>
        </p:nvPicPr>
        <p:blipFill>
          <a:blip r:embed="rId3"/>
          <a:srcRect/>
          <a:stretch>
            <a:fillRect/>
          </a:stretch>
        </p:blipFill>
        <p:spPr bwMode="auto">
          <a:xfrm>
            <a:off x="6398490" y="1674324"/>
            <a:ext cx="1115999" cy="3881735"/>
          </a:xfrm>
          <a:prstGeom prst="rect">
            <a:avLst/>
          </a:prstGeom>
          <a:noFill/>
        </p:spPr>
      </p:pic>
      <p:sp>
        <p:nvSpPr>
          <p:cNvPr id="6" name="TextBox 5"/>
          <p:cNvSpPr txBox="1"/>
          <p:nvPr/>
        </p:nvSpPr>
        <p:spPr>
          <a:xfrm>
            <a:off x="2143626" y="1732335"/>
            <a:ext cx="4464991" cy="3600986"/>
          </a:xfrm>
          <a:prstGeom prst="rect">
            <a:avLst/>
          </a:prstGeom>
          <a:noFill/>
        </p:spPr>
        <p:txBody>
          <a:bodyPr wrap="square">
            <a:spAutoFit/>
          </a:bodyPr>
          <a:lstStyle/>
          <a:p>
            <a:pPr>
              <a:lnSpc>
                <a:spcPct val="150000"/>
              </a:lnSpc>
              <a:buFont typeface="Arial" pitchFamily="34" charset="0"/>
              <a:buChar char="•"/>
              <a:tabLst>
                <a:tab pos="233363"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58-.61 Energy Factor</a:t>
            </a:r>
            <a:endParaRPr lang="en-US" sz="2000" dirty="0" smtClean="0">
              <a:solidFill>
                <a:schemeClr val="tx1">
                  <a:lumMod val="50000"/>
                  <a:lumOff val="50000"/>
                </a:schemeClr>
              </a:solidFill>
              <a:latin typeface="+mn-lt"/>
            </a:endParaRPr>
          </a:p>
          <a:p>
            <a:pPr>
              <a:buFont typeface="Arial" pitchFamily="34" charset="0"/>
              <a:buChar char="•"/>
              <a:tabLst>
                <a:tab pos="233363" algn="l"/>
              </a:tabLst>
              <a:defRPr/>
            </a:pPr>
            <a:r>
              <a:rPr lang="en-US" sz="2000" dirty="0" smtClean="0">
                <a:solidFill>
                  <a:schemeClr val="tx1">
                    <a:lumMod val="50000"/>
                    <a:lumOff val="50000"/>
                  </a:schemeClr>
                </a:solidFill>
              </a:rPr>
              <a:t> 	30, 40 and 50-Gallon atmospheric</a:t>
            </a:r>
            <a:r>
              <a:rPr lang="en-US" sz="2000" dirty="0" smtClean="0">
                <a:solidFill>
                  <a:schemeClr val="tx1">
                    <a:lumMod val="50000"/>
                    <a:lumOff val="50000"/>
                  </a:schemeClr>
                </a:solidFill>
                <a:latin typeface="+mn-lt"/>
              </a:rPr>
              <a:t/>
            </a:r>
            <a:br>
              <a:rPr lang="en-US" sz="2000" dirty="0" smtClean="0">
                <a:solidFill>
                  <a:schemeClr val="tx1">
                    <a:lumMod val="50000"/>
                    <a:lumOff val="50000"/>
                  </a:schemeClr>
                </a:solidFill>
                <a:latin typeface="+mn-lt"/>
              </a:rPr>
            </a:br>
            <a:r>
              <a:rPr lang="en-US" sz="2000" dirty="0" smtClean="0">
                <a:solidFill>
                  <a:schemeClr val="tx1">
                    <a:lumMod val="50000"/>
                    <a:lumOff val="50000"/>
                  </a:schemeClr>
                </a:solidFill>
                <a:latin typeface="+mn-lt"/>
              </a:rPr>
              <a:t>  	vent and direct vent models</a:t>
            </a:r>
            <a:endParaRPr lang="en-US" sz="2000" dirty="0">
              <a:solidFill>
                <a:schemeClr val="tx1">
                  <a:lumMod val="50000"/>
                  <a:lumOff val="50000"/>
                </a:schemeClr>
              </a:solidFill>
              <a:latin typeface="+mn-lt"/>
            </a:endParaRPr>
          </a:p>
          <a:p>
            <a:pPr>
              <a:lnSpc>
                <a:spcPct val="150000"/>
              </a:lnSpc>
              <a:buFont typeface="Arial" pitchFamily="34" charset="0"/>
              <a:buChar char="•"/>
              <a:tabLst>
                <a:tab pos="233363"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40 </a:t>
            </a:r>
            <a:r>
              <a:rPr lang="en-US" sz="2000" dirty="0">
                <a:solidFill>
                  <a:schemeClr val="tx1">
                    <a:lumMod val="50000"/>
                    <a:lumOff val="50000"/>
                  </a:schemeClr>
                </a:solidFill>
                <a:latin typeface="+mn-lt"/>
              </a:rPr>
              <a:t>and </a:t>
            </a:r>
            <a:r>
              <a:rPr lang="en-US" sz="2000" dirty="0" smtClean="0">
                <a:solidFill>
                  <a:schemeClr val="tx1">
                    <a:lumMod val="50000"/>
                    <a:lumOff val="50000"/>
                  </a:schemeClr>
                </a:solidFill>
                <a:latin typeface="+mn-lt"/>
              </a:rPr>
              <a:t>50-Gallon Coaxial DVX models</a:t>
            </a:r>
          </a:p>
          <a:p>
            <a:pPr>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EverKleen</a:t>
            </a:r>
            <a:r>
              <a:rPr lang="en-US" sz="1400" baseline="30000" dirty="0" err="1" smtClean="0">
                <a:solidFill>
                  <a:schemeClr val="tx1">
                    <a:lumMod val="50000"/>
                    <a:lumOff val="50000"/>
                  </a:schemeClr>
                </a:solidFill>
              </a:rPr>
              <a:t>TM</a:t>
            </a:r>
            <a:r>
              <a:rPr lang="en-US" sz="2000" dirty="0" smtClean="0">
                <a:solidFill>
                  <a:schemeClr val="tx1">
                    <a:lumMod val="50000"/>
                    <a:lumOff val="50000"/>
                  </a:schemeClr>
                </a:solidFill>
              </a:rPr>
              <a:t> system fights sediment </a:t>
            </a:r>
            <a:br>
              <a:rPr lang="en-US" sz="2000" dirty="0" smtClean="0">
                <a:solidFill>
                  <a:schemeClr val="tx1">
                    <a:lumMod val="50000"/>
                    <a:lumOff val="50000"/>
                  </a:schemeClr>
                </a:solidFill>
              </a:rPr>
            </a:br>
            <a:r>
              <a:rPr lang="en-US" sz="2000" dirty="0" smtClean="0">
                <a:solidFill>
                  <a:schemeClr val="tx1">
                    <a:lumMod val="50000"/>
                    <a:lumOff val="50000"/>
                  </a:schemeClr>
                </a:solidFill>
              </a:rPr>
              <a:t> 	build </a:t>
            </a:r>
            <a:r>
              <a:rPr lang="en-US" sz="2000" dirty="0" smtClean="0">
                <a:solidFill>
                  <a:schemeClr val="tx1">
                    <a:lumMod val="50000"/>
                    <a:lumOff val="50000"/>
                  </a:schemeClr>
                </a:solidFill>
              </a:rPr>
              <a:t>up</a:t>
            </a:r>
          </a:p>
          <a:p>
            <a:pPr>
              <a:buFont typeface="Arial" pitchFamily="34" charset="0"/>
              <a:buChar char="•"/>
              <a:tabLst>
                <a:tab pos="233363" algn="l"/>
              </a:tabLst>
              <a:defRPr/>
            </a:pPr>
            <a:r>
              <a:rPr lang="en-US" sz="2000" dirty="0" smtClean="0">
                <a:solidFill>
                  <a:schemeClr val="tx1">
                    <a:lumMod val="50000"/>
                    <a:lumOff val="50000"/>
                  </a:schemeClr>
                </a:solidFill>
                <a:latin typeface="+mn-lt"/>
              </a:rPr>
              <a:t>Field convertible between natural and LP fuels</a:t>
            </a:r>
            <a:endParaRPr lang="en-US" sz="2000" dirty="0">
              <a:solidFill>
                <a:schemeClr val="tx1">
                  <a:lumMod val="50000"/>
                  <a:lumOff val="50000"/>
                </a:schemeClr>
              </a:solidFill>
              <a:latin typeface="+mn-lt"/>
            </a:endParaRP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latin typeface="+mn-lt"/>
              </a:rPr>
              <a:t>	6 Year warranty</a:t>
            </a:r>
          </a:p>
          <a:p>
            <a:pPr>
              <a:defRPr/>
            </a:pPr>
            <a:endParaRPr lang="en-US" dirty="0"/>
          </a:p>
        </p:txBody>
      </p:sp>
      <p:sp>
        <p:nvSpPr>
          <p:cNvPr id="14" name="Text Box 25"/>
          <p:cNvSpPr txBox="1">
            <a:spLocks noChangeArrowheads="1"/>
          </p:cNvSpPr>
          <p:nvPr/>
        </p:nvSpPr>
        <p:spPr bwMode="auto">
          <a:xfrm>
            <a:off x="533400" y="4584884"/>
            <a:ext cx="1651000" cy="461665"/>
          </a:xfrm>
          <a:prstGeom prst="rect">
            <a:avLst/>
          </a:prstGeom>
          <a:noFill/>
          <a:ln w="9525">
            <a:noFill/>
            <a:miter lim="800000"/>
            <a:headEnd/>
            <a:tailEnd/>
          </a:ln>
        </p:spPr>
        <p:txBody>
          <a:bodyPr wrap="square">
            <a:spAutoFit/>
          </a:bodyPr>
          <a:lstStyle/>
          <a:p>
            <a:pPr algn="ctr">
              <a:defRPr/>
            </a:pPr>
            <a:r>
              <a:rPr lang="en-US" sz="1200" b="1" dirty="0" smtClean="0">
                <a:solidFill>
                  <a:schemeClr val="tx1">
                    <a:lumMod val="65000"/>
                    <a:lumOff val="35000"/>
                  </a:schemeClr>
                </a:solidFill>
              </a:rPr>
              <a:t>Classic/FVIR</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Atmospheric Vent</a:t>
            </a:r>
            <a:endParaRPr lang="en-US" sz="1200" b="1" dirty="0">
              <a:solidFill>
                <a:schemeClr val="tx1">
                  <a:lumMod val="65000"/>
                  <a:lumOff val="35000"/>
                </a:schemeClr>
              </a:solidFill>
            </a:endParaRPr>
          </a:p>
        </p:txBody>
      </p:sp>
      <p:sp>
        <p:nvSpPr>
          <p:cNvPr id="13"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78</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7" name="Text Box 25"/>
          <p:cNvSpPr txBox="1">
            <a:spLocks noChangeArrowheads="1"/>
          </p:cNvSpPr>
          <p:nvPr/>
        </p:nvSpPr>
        <p:spPr bwMode="auto">
          <a:xfrm>
            <a:off x="6277465" y="5461777"/>
            <a:ext cx="1320800" cy="461665"/>
          </a:xfrm>
          <a:prstGeom prst="rect">
            <a:avLst/>
          </a:prstGeom>
          <a:noFill/>
          <a:ln w="9525">
            <a:noFill/>
            <a:miter lim="800000"/>
            <a:headEnd/>
            <a:tailEnd/>
          </a:ln>
        </p:spPr>
        <p:txBody>
          <a:bodyPr>
            <a:spAutoFit/>
          </a:bodyPr>
          <a:lstStyle/>
          <a:p>
            <a:pPr algn="ctr">
              <a:defRPr/>
            </a:pPr>
            <a:r>
              <a:rPr lang="en-US" sz="1200" b="1" dirty="0" smtClean="0">
                <a:solidFill>
                  <a:schemeClr val="tx1">
                    <a:lumMod val="65000"/>
                    <a:lumOff val="35000"/>
                  </a:schemeClr>
                </a:solidFill>
              </a:rPr>
              <a:t>Classic</a:t>
            </a:r>
          </a:p>
          <a:p>
            <a:pPr algn="ctr">
              <a:defRPr/>
            </a:pPr>
            <a:r>
              <a:rPr lang="en-US" sz="1200" b="1" dirty="0" smtClean="0">
                <a:solidFill>
                  <a:schemeClr val="tx1">
                    <a:lumMod val="65000"/>
                    <a:lumOff val="35000"/>
                  </a:schemeClr>
                </a:solidFill>
              </a:rPr>
              <a:t>Direct Vent</a:t>
            </a:r>
          </a:p>
        </p:txBody>
      </p:sp>
      <p:sp>
        <p:nvSpPr>
          <p:cNvPr id="19" name="Text Box 22"/>
          <p:cNvSpPr txBox="1">
            <a:spLocks noChangeArrowheads="1"/>
          </p:cNvSpPr>
          <p:nvPr/>
        </p:nvSpPr>
        <p:spPr bwMode="auto">
          <a:xfrm>
            <a:off x="7381875" y="5461777"/>
            <a:ext cx="1752600" cy="646331"/>
          </a:xfrm>
          <a:prstGeom prst="rect">
            <a:avLst/>
          </a:prstGeom>
          <a:noFill/>
          <a:ln w="9525">
            <a:noFill/>
            <a:miter lim="800000"/>
            <a:headEnd/>
            <a:tailEnd/>
          </a:ln>
        </p:spPr>
        <p:txBody>
          <a:bodyPr wrap="square">
            <a:spAutoFit/>
          </a:bodyPr>
          <a:lstStyle/>
          <a:p>
            <a:pPr algn="ctr">
              <a:defRPr/>
            </a:pPr>
            <a:r>
              <a:rPr lang="en-US" sz="1200" b="1" dirty="0" smtClean="0">
                <a:solidFill>
                  <a:schemeClr val="tx1">
                    <a:lumMod val="65000"/>
                    <a:lumOff val="35000"/>
                  </a:schemeClr>
                </a:solidFill>
              </a:rPr>
              <a:t>Classic</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Direct Vent </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(DVX/coaxial)</a:t>
            </a:r>
            <a:endParaRPr lang="en-US" sz="1200" b="1" dirty="0">
              <a:solidFill>
                <a:schemeClr val="tx1">
                  <a:lumMod val="65000"/>
                  <a:lumOff val="35000"/>
                </a:schemeClr>
              </a:solidFill>
            </a:endParaRPr>
          </a:p>
        </p:txBody>
      </p:sp>
      <p:sp>
        <p:nvSpPr>
          <p:cNvPr id="22" name="Text Box 2"/>
          <p:cNvSpPr txBox="1">
            <a:spLocks noChangeArrowheads="1"/>
          </p:cNvSpPr>
          <p:nvPr/>
        </p:nvSpPr>
        <p:spPr bwMode="auto">
          <a:xfrm>
            <a:off x="0" y="207390"/>
            <a:ext cx="9143999"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chemeClr val="bg1">
                    <a:lumMod val="85000"/>
                  </a:schemeClr>
                </a:solidFill>
                <a:latin typeface="+mj-lt"/>
              </a:rPr>
              <a:t>Classic</a:t>
            </a:r>
            <a:r>
              <a:rPr lang="en-US" sz="3600" dirty="0" smtClean="0">
                <a:solidFill>
                  <a:schemeClr val="bg1">
                    <a:lumMod val="85000"/>
                  </a:schemeClr>
                </a:solidFill>
              </a:rPr>
              <a:t>™</a:t>
            </a:r>
            <a:r>
              <a:rPr lang="en-US" sz="3600" dirty="0" smtClean="0">
                <a:solidFill>
                  <a:schemeClr val="bg1">
                    <a:lumMod val="85000"/>
                  </a:schemeClr>
                </a:solidFill>
                <a:latin typeface="+mj-lt"/>
              </a:rPr>
              <a:t> Manufactured Housing</a:t>
            </a:r>
            <a:endParaRPr lang="en-US" sz="2400" dirty="0">
              <a:solidFill>
                <a:schemeClr val="bg1">
                  <a:lumMod val="85000"/>
                </a:schemeClr>
              </a:solidFill>
              <a:latin typeface="+mj-lt"/>
            </a:endParaRPr>
          </a:p>
        </p:txBody>
      </p:sp>
      <p:pic>
        <p:nvPicPr>
          <p:cNvPr id="9220" name="Picture 4" descr="\\bdataprod1\lbutler\My Documents\Residential Reset Commercialization\Reset Images_Rheem+Ruud\Rheem Lower+Higher Res Cropped Pro Images\RHClassic-MFG-Home-Std-Gas-BrassDV-Low.png"/>
          <p:cNvPicPr>
            <a:picLocks noChangeAspect="1" noChangeArrowheads="1"/>
          </p:cNvPicPr>
          <p:nvPr/>
        </p:nvPicPr>
        <p:blipFill>
          <a:blip r:embed="rId4"/>
          <a:srcRect/>
          <a:stretch>
            <a:fillRect/>
          </a:stretch>
        </p:blipFill>
        <p:spPr bwMode="auto">
          <a:xfrm>
            <a:off x="887942" y="1790172"/>
            <a:ext cx="1039283" cy="2794712"/>
          </a:xfrm>
          <a:prstGeom prst="rect">
            <a:avLst/>
          </a:prstGeom>
          <a:noFill/>
        </p:spPr>
      </p:pic>
    </p:spTree>
  </p:cSld>
  <p:clrMapOvr>
    <a:masterClrMapping/>
  </p:clrMapOvr>
  <p:transition>
    <p:wipe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809750"/>
            <a:ext cx="7772400" cy="3810000"/>
          </a:xfrm>
        </p:spPr>
        <p:txBody>
          <a:bodyPr>
            <a:normAutofit/>
          </a:bodyPr>
          <a:lstStyle/>
          <a:p>
            <a:pPr algn="ctr"/>
            <a:r>
              <a:rPr lang="en-US" sz="4000" b="1" dirty="0" smtClean="0"/>
              <a:t>Ultra Low NOx </a:t>
            </a:r>
            <a:br>
              <a:rPr lang="en-US" sz="4000" b="1" dirty="0" smtClean="0"/>
            </a:br>
            <a:r>
              <a:rPr lang="en-US" sz="4000" b="1" dirty="0" smtClean="0"/>
              <a:t>Gas Water Heater Line</a:t>
            </a:r>
          </a:p>
          <a:p>
            <a:pPr algn="ctr"/>
            <a:r>
              <a:rPr lang="en-US" sz="2800" dirty="0" smtClean="0"/>
              <a:t>Classic Plus Damper</a:t>
            </a:r>
          </a:p>
          <a:p>
            <a:pPr algn="ctr"/>
            <a:r>
              <a:rPr lang="en-US" sz="2800" dirty="0" smtClean="0"/>
              <a:t>Classic Plus Heavy Duty</a:t>
            </a:r>
          </a:p>
          <a:p>
            <a:pPr algn="ctr"/>
            <a:r>
              <a:rPr lang="en-US" sz="2800" dirty="0" smtClean="0"/>
              <a:t>Classic Atmospheric</a:t>
            </a:r>
          </a:p>
          <a:p>
            <a:pPr algn="ctr"/>
            <a:r>
              <a:rPr lang="en-US" sz="2800" dirty="0" smtClean="0"/>
              <a:t>Classic Power Vent</a:t>
            </a:r>
          </a:p>
          <a:p>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_s1029"/>
          <p:cNvSpPr>
            <a:spLocks noChangeArrowheads="1"/>
          </p:cNvSpPr>
          <p:nvPr/>
        </p:nvSpPr>
        <p:spPr bwMode="auto">
          <a:xfrm>
            <a:off x="287968" y="3576062"/>
            <a:ext cx="2555875" cy="1041400"/>
          </a:xfrm>
          <a:prstGeom prst="rect">
            <a:avLst/>
          </a:prstGeom>
          <a:noFill/>
          <a:ln w="9525">
            <a:noFill/>
            <a:miter lim="800000"/>
            <a:headEnd/>
            <a:tailEnd/>
          </a:ln>
        </p:spPr>
        <p:txBody>
          <a:bodyPr wrap="none" lIns="0" tIns="0" rIns="0" bIns="0" anchor="ctr"/>
          <a:lstStyle/>
          <a:p>
            <a:endParaRPr lang="en-US" sz="2100" dirty="0">
              <a:solidFill>
                <a:schemeClr val="bg1"/>
              </a:solidFill>
              <a:ea typeface="ＭＳ Ｐゴシック" pitchFamily="-109" charset="-128"/>
            </a:endParaRPr>
          </a:p>
        </p:txBody>
      </p:sp>
      <p:sp>
        <p:nvSpPr>
          <p:cNvPr id="1038" name="Rectangle 5"/>
          <p:cNvSpPr>
            <a:spLocks noChangeArrowheads="1"/>
          </p:cNvSpPr>
          <p:nvPr/>
        </p:nvSpPr>
        <p:spPr bwMode="auto">
          <a:xfrm>
            <a:off x="781509" y="1497191"/>
            <a:ext cx="7524292" cy="707886"/>
          </a:xfrm>
          <a:prstGeom prst="rect">
            <a:avLst/>
          </a:prstGeom>
          <a:noFill/>
          <a:ln w="9525">
            <a:noFill/>
            <a:miter lim="800000"/>
            <a:headEnd/>
            <a:tailEnd/>
          </a:ln>
        </p:spPr>
        <p:txBody>
          <a:bodyPr wrap="square">
            <a:spAutoFit/>
          </a:bodyPr>
          <a:lstStyle/>
          <a:p>
            <a:pPr defTabSz="457200">
              <a:defRPr/>
            </a:pPr>
            <a:r>
              <a:rPr lang="en-US" sz="2000" dirty="0" smtClean="0">
                <a:solidFill>
                  <a:schemeClr val="tx1">
                    <a:lumMod val="65000"/>
                    <a:lumOff val="35000"/>
                  </a:schemeClr>
                </a:solidFill>
                <a:ea typeface="ＭＳ Ｐゴシック" pitchFamily="-109" charset="-128"/>
              </a:rPr>
              <a:t>Rheem </a:t>
            </a:r>
            <a:r>
              <a:rPr lang="en-US" sz="2000" u="sng" dirty="0" smtClean="0">
                <a:solidFill>
                  <a:schemeClr val="tx1">
                    <a:lumMod val="65000"/>
                    <a:lumOff val="35000"/>
                  </a:schemeClr>
                </a:solidFill>
                <a:ea typeface="ＭＳ Ｐゴシック" pitchFamily="-109" charset="-128"/>
              </a:rPr>
              <a:t>manufactures</a:t>
            </a:r>
            <a:r>
              <a:rPr lang="en-US" sz="2000" dirty="0" smtClean="0">
                <a:solidFill>
                  <a:schemeClr val="tx1">
                    <a:lumMod val="65000"/>
                    <a:lumOff val="35000"/>
                  </a:schemeClr>
                </a:solidFill>
                <a:ea typeface="ＭＳ Ｐゴシック" pitchFamily="-109" charset="-128"/>
              </a:rPr>
              <a:t> </a:t>
            </a:r>
            <a:r>
              <a:rPr lang="en-US" sz="2000" dirty="0">
                <a:solidFill>
                  <a:schemeClr val="tx1">
                    <a:lumMod val="65000"/>
                    <a:lumOff val="35000"/>
                  </a:schemeClr>
                </a:solidFill>
                <a:ea typeface="ＭＳ Ｐゴシック" pitchFamily="-109" charset="-128"/>
              </a:rPr>
              <a:t>high-quality tank, tankless, solar, </a:t>
            </a:r>
            <a:r>
              <a:rPr lang="en-US" sz="2000" dirty="0" smtClean="0">
                <a:solidFill>
                  <a:schemeClr val="tx1">
                    <a:lumMod val="65000"/>
                    <a:lumOff val="35000"/>
                  </a:schemeClr>
                </a:solidFill>
                <a:ea typeface="ＭＳ Ｐゴシック" pitchFamily="-109" charset="-128"/>
              </a:rPr>
              <a:t>hybrid and integrated air and water </a:t>
            </a:r>
            <a:r>
              <a:rPr lang="en-US" sz="2000" dirty="0">
                <a:solidFill>
                  <a:schemeClr val="tx1">
                    <a:lumMod val="65000"/>
                    <a:lumOff val="35000"/>
                  </a:schemeClr>
                </a:solidFill>
                <a:ea typeface="ＭＳ Ｐゴシック" pitchFamily="-109" charset="-128"/>
              </a:rPr>
              <a:t>heating solutions.  </a:t>
            </a:r>
            <a:r>
              <a:rPr lang="en-US" sz="2000" i="1" dirty="0" smtClean="0">
                <a:solidFill>
                  <a:schemeClr val="tx1">
                    <a:lumMod val="65000"/>
                    <a:lumOff val="35000"/>
                  </a:schemeClr>
                </a:solidFill>
                <a:ea typeface="ＭＳ Ｐゴシック" pitchFamily="-109" charset="-128"/>
              </a:rPr>
              <a:t>Rheem </a:t>
            </a:r>
            <a:r>
              <a:rPr lang="en-US" sz="2000" i="1" dirty="0">
                <a:solidFill>
                  <a:schemeClr val="tx1">
                    <a:lumMod val="65000"/>
                    <a:lumOff val="35000"/>
                  </a:schemeClr>
                </a:solidFill>
                <a:ea typeface="ＭＳ Ｐゴシック" pitchFamily="-109" charset="-128"/>
              </a:rPr>
              <a:t>is unique!</a:t>
            </a:r>
          </a:p>
        </p:txBody>
      </p:sp>
      <p:sp>
        <p:nvSpPr>
          <p:cNvPr id="6" name="Rectangle 5"/>
          <p:cNvSpPr txBox="1">
            <a:spLocks noChangeArrowheads="1"/>
          </p:cNvSpPr>
          <p:nvPr/>
        </p:nvSpPr>
        <p:spPr>
          <a:xfrm>
            <a:off x="1" y="188534"/>
            <a:ext cx="9143998" cy="536575"/>
          </a:xfrm>
          <a:prstGeom prst="rect">
            <a:avLst/>
          </a:prstGeom>
        </p:spPr>
        <p:txBody>
          <a:bodyPr/>
          <a:lstStyle/>
          <a:p>
            <a:pPr algn="ctr" eaLnBrk="0" hangingPunct="0">
              <a:defRPr/>
            </a:pPr>
            <a:r>
              <a:rPr lang="en-US" sz="3600" kern="0" dirty="0" smtClean="0">
                <a:solidFill>
                  <a:schemeClr val="bg1">
                    <a:lumMod val="85000"/>
                  </a:schemeClr>
                </a:solidFill>
                <a:latin typeface="+mj-lt"/>
                <a:ea typeface="+mj-ea"/>
                <a:cs typeface="+mj-cs"/>
              </a:rPr>
              <a:t>Rheem </a:t>
            </a:r>
            <a:r>
              <a:rPr lang="en-US" sz="3600" kern="0" dirty="0">
                <a:solidFill>
                  <a:schemeClr val="bg1">
                    <a:lumMod val="85000"/>
                  </a:schemeClr>
                </a:solidFill>
                <a:latin typeface="+mj-lt"/>
                <a:ea typeface="+mj-ea"/>
                <a:cs typeface="+mj-cs"/>
              </a:rPr>
              <a:t>Market Position</a:t>
            </a:r>
          </a:p>
        </p:txBody>
      </p:sp>
      <p:sp>
        <p:nvSpPr>
          <p:cNvPr id="11271" name="_s1030"/>
          <p:cNvSpPr>
            <a:spLocks noChangeArrowheads="1" noTextEdit="1"/>
          </p:cNvSpPr>
          <p:nvPr/>
        </p:nvSpPr>
        <p:spPr bwMode="auto">
          <a:xfrm>
            <a:off x="2085018" y="4003099"/>
            <a:ext cx="1882775" cy="1924050"/>
          </a:xfrm>
          <a:prstGeom prst="ellipse">
            <a:avLst/>
          </a:prstGeom>
          <a:solidFill>
            <a:srgbClr val="FF3300">
              <a:alpha val="81175"/>
            </a:srgbClr>
          </a:solidFill>
          <a:ln w="6350">
            <a:solidFill>
              <a:schemeClr val="tx1">
                <a:lumMod val="50000"/>
                <a:lumOff val="50000"/>
              </a:schemeClr>
            </a:solidFill>
            <a:round/>
            <a:headEnd/>
            <a:tailEnd/>
          </a:ln>
        </p:spPr>
        <p:txBody>
          <a:bodyPr lIns="0" tIns="0" rIns="0" bIns="0" anchor="ctr"/>
          <a:lstStyle/>
          <a:p>
            <a:endParaRPr lang="en-US" dirty="0"/>
          </a:p>
        </p:txBody>
      </p:sp>
      <p:sp>
        <p:nvSpPr>
          <p:cNvPr id="11272" name="_s1028"/>
          <p:cNvSpPr>
            <a:spLocks noChangeArrowheads="1" noTextEdit="1"/>
          </p:cNvSpPr>
          <p:nvPr/>
        </p:nvSpPr>
        <p:spPr bwMode="auto">
          <a:xfrm>
            <a:off x="2053268" y="2396549"/>
            <a:ext cx="1892300" cy="1881188"/>
          </a:xfrm>
          <a:prstGeom prst="ellipse">
            <a:avLst/>
          </a:prstGeom>
          <a:solidFill>
            <a:schemeClr val="tx2">
              <a:lumMod val="40000"/>
              <a:lumOff val="60000"/>
            </a:schemeClr>
          </a:solidFill>
          <a:ln w="6350" algn="ctr">
            <a:solidFill>
              <a:schemeClr val="tx1">
                <a:lumMod val="50000"/>
                <a:lumOff val="50000"/>
              </a:schemeClr>
            </a:solidFill>
            <a:round/>
            <a:headEnd/>
            <a:tailEnd/>
          </a:ln>
        </p:spPr>
        <p:txBody>
          <a:bodyPr lIns="0" tIns="0" rIns="0" bIns="0" anchor="ctr"/>
          <a:lstStyle/>
          <a:p>
            <a:endParaRPr lang="en-US" dirty="0"/>
          </a:p>
        </p:txBody>
      </p:sp>
      <p:sp>
        <p:nvSpPr>
          <p:cNvPr id="11273" name="_s1030"/>
          <p:cNvSpPr>
            <a:spLocks noChangeArrowheads="1" noTextEdit="1"/>
          </p:cNvSpPr>
          <p:nvPr/>
        </p:nvSpPr>
        <p:spPr bwMode="auto">
          <a:xfrm>
            <a:off x="2932743" y="3145849"/>
            <a:ext cx="1882775" cy="1924050"/>
          </a:xfrm>
          <a:prstGeom prst="ellipse">
            <a:avLst/>
          </a:prstGeom>
          <a:solidFill>
            <a:srgbClr val="FFFF00">
              <a:alpha val="81175"/>
            </a:srgbClr>
          </a:solidFill>
          <a:ln w="6350">
            <a:solidFill>
              <a:schemeClr val="tx1">
                <a:lumMod val="50000"/>
                <a:lumOff val="50000"/>
              </a:schemeClr>
            </a:solidFill>
            <a:round/>
            <a:headEnd/>
            <a:tailEnd/>
          </a:ln>
        </p:spPr>
        <p:txBody>
          <a:bodyPr lIns="0" tIns="0" rIns="0" bIns="0" anchor="ctr"/>
          <a:lstStyle/>
          <a:p>
            <a:endParaRPr lang="en-US" dirty="0"/>
          </a:p>
        </p:txBody>
      </p:sp>
      <p:sp>
        <p:nvSpPr>
          <p:cNvPr id="11" name="_s1031"/>
          <p:cNvSpPr>
            <a:spLocks noChangeArrowheads="1"/>
          </p:cNvSpPr>
          <p:nvPr/>
        </p:nvSpPr>
        <p:spPr bwMode="auto">
          <a:xfrm>
            <a:off x="3440743" y="3487162"/>
            <a:ext cx="911225" cy="1230312"/>
          </a:xfrm>
          <a:prstGeom prst="rect">
            <a:avLst/>
          </a:prstGeom>
          <a:noFill/>
          <a:ln w="6350">
            <a:noFill/>
            <a:miter lim="800000"/>
            <a:headEnd/>
            <a:tailEnd/>
          </a:ln>
        </p:spPr>
        <p:txBody>
          <a:bodyPr wrap="none" lIns="0" tIns="0" rIns="0" bIns="0" anchor="ctr"/>
          <a:lstStyle/>
          <a:p>
            <a:pPr algn="ctr" defTabSz="457200">
              <a:defRPr/>
            </a:pPr>
            <a:r>
              <a:rPr lang="en-US" sz="1800" b="1" dirty="0">
                <a:solidFill>
                  <a:schemeClr val="tx1">
                    <a:lumMod val="65000"/>
                    <a:lumOff val="35000"/>
                  </a:schemeClr>
                </a:solidFill>
                <a:ea typeface="ＭＳ Ｐゴシック" pitchFamily="-109" charset="-128"/>
              </a:rPr>
              <a:t>Solar</a:t>
            </a:r>
          </a:p>
          <a:p>
            <a:pPr algn="ctr">
              <a:defRPr/>
            </a:pPr>
            <a:r>
              <a:rPr lang="en-US" sz="1200" b="1" dirty="0" smtClean="0">
                <a:solidFill>
                  <a:schemeClr val="accent3">
                    <a:lumMod val="50000"/>
                  </a:schemeClr>
                </a:solidFill>
                <a:ea typeface="ＭＳ Ｐゴシック" pitchFamily="-109" charset="-128"/>
              </a:rPr>
              <a:t>Rheem</a:t>
            </a:r>
            <a:endParaRPr lang="en-US" sz="1200" b="1" dirty="0">
              <a:solidFill>
                <a:schemeClr val="accent3">
                  <a:lumMod val="50000"/>
                </a:schemeClr>
              </a:solidFill>
              <a:ea typeface="ＭＳ Ｐゴシック" pitchFamily="-109" charset="-128"/>
            </a:endParaRPr>
          </a:p>
          <a:p>
            <a:pPr algn="ctr" defTabSz="457200">
              <a:defRPr/>
            </a:pPr>
            <a:r>
              <a:rPr lang="en-US" sz="1200" dirty="0">
                <a:solidFill>
                  <a:schemeClr val="accent3">
                    <a:lumMod val="50000"/>
                  </a:schemeClr>
                </a:solidFill>
                <a:ea typeface="ＭＳ Ｐゴシック" pitchFamily="-109" charset="-128"/>
              </a:rPr>
              <a:t>  AO Smith</a:t>
            </a:r>
          </a:p>
          <a:p>
            <a:pPr algn="ctr" defTabSz="457200">
              <a:defRPr/>
            </a:pPr>
            <a:r>
              <a:rPr lang="en-US" sz="1200" dirty="0">
                <a:solidFill>
                  <a:schemeClr val="accent3">
                    <a:lumMod val="50000"/>
                  </a:schemeClr>
                </a:solidFill>
                <a:ea typeface="ＭＳ Ｐゴシック" pitchFamily="-109" charset="-128"/>
              </a:rPr>
              <a:t>  Bradford</a:t>
            </a:r>
          </a:p>
          <a:p>
            <a:pPr algn="ctr" defTabSz="457200">
              <a:defRPr/>
            </a:pPr>
            <a:r>
              <a:rPr lang="en-US" sz="1200" dirty="0">
                <a:solidFill>
                  <a:schemeClr val="accent3">
                    <a:lumMod val="50000"/>
                  </a:schemeClr>
                </a:solidFill>
                <a:ea typeface="ＭＳ Ｐゴシック" pitchFamily="-109" charset="-128"/>
              </a:rPr>
              <a:t>  Sun Earth</a:t>
            </a:r>
          </a:p>
          <a:p>
            <a:pPr algn="ctr" defTabSz="457200">
              <a:defRPr/>
            </a:pPr>
            <a:r>
              <a:rPr lang="en-US" sz="1200" dirty="0">
                <a:solidFill>
                  <a:schemeClr val="accent3">
                    <a:lumMod val="50000"/>
                  </a:schemeClr>
                </a:solidFill>
                <a:ea typeface="ＭＳ Ｐゴシック" pitchFamily="-109" charset="-128"/>
              </a:rPr>
              <a:t>  Heliodyne</a:t>
            </a:r>
          </a:p>
          <a:p>
            <a:pPr algn="ctr" defTabSz="457200">
              <a:defRPr/>
            </a:pPr>
            <a:r>
              <a:rPr lang="en-US" sz="1200" dirty="0">
                <a:solidFill>
                  <a:schemeClr val="accent3">
                    <a:lumMod val="50000"/>
                  </a:schemeClr>
                </a:solidFill>
                <a:ea typeface="ＭＳ Ｐゴシック" pitchFamily="-109" charset="-128"/>
              </a:rPr>
              <a:t>  AET</a:t>
            </a:r>
          </a:p>
        </p:txBody>
      </p:sp>
      <p:sp>
        <p:nvSpPr>
          <p:cNvPr id="11275" name="_s1032"/>
          <p:cNvSpPr>
            <a:spLocks noChangeArrowheads="1" noTextEdit="1"/>
          </p:cNvSpPr>
          <p:nvPr/>
        </p:nvSpPr>
        <p:spPr bwMode="auto">
          <a:xfrm>
            <a:off x="1216656" y="3177599"/>
            <a:ext cx="1911350" cy="1892300"/>
          </a:xfrm>
          <a:prstGeom prst="ellipse">
            <a:avLst/>
          </a:prstGeom>
          <a:solidFill>
            <a:srgbClr val="00FF00">
              <a:alpha val="63136"/>
            </a:srgbClr>
          </a:solidFill>
          <a:ln w="6350">
            <a:solidFill>
              <a:schemeClr val="tx1">
                <a:lumMod val="50000"/>
                <a:lumOff val="50000"/>
              </a:schemeClr>
            </a:solidFill>
            <a:round/>
            <a:headEnd/>
            <a:tailEnd/>
          </a:ln>
        </p:spPr>
        <p:txBody>
          <a:bodyPr lIns="0" tIns="0" rIns="0" bIns="0" anchor="ctr"/>
          <a:lstStyle/>
          <a:p>
            <a:endParaRPr lang="en-US" dirty="0"/>
          </a:p>
        </p:txBody>
      </p:sp>
      <p:sp>
        <p:nvSpPr>
          <p:cNvPr id="11276" name="_s1033"/>
          <p:cNvSpPr>
            <a:spLocks noChangeArrowheads="1"/>
          </p:cNvSpPr>
          <p:nvPr/>
        </p:nvSpPr>
        <p:spPr bwMode="auto">
          <a:xfrm>
            <a:off x="2656518" y="2539424"/>
            <a:ext cx="698500" cy="739775"/>
          </a:xfrm>
          <a:prstGeom prst="rect">
            <a:avLst/>
          </a:prstGeom>
          <a:noFill/>
          <a:ln w="6350">
            <a:noFill/>
            <a:miter lim="800000"/>
            <a:headEnd/>
            <a:tailEnd/>
          </a:ln>
        </p:spPr>
        <p:txBody>
          <a:bodyPr wrap="none" lIns="0" tIns="0" rIns="0" bIns="0" anchor="ctr"/>
          <a:lstStyle/>
          <a:p>
            <a:pPr algn="ctr"/>
            <a:r>
              <a:rPr lang="en-US" sz="1800" b="1" dirty="0">
                <a:solidFill>
                  <a:schemeClr val="tx1">
                    <a:lumMod val="65000"/>
                    <a:lumOff val="35000"/>
                  </a:schemeClr>
                </a:solidFill>
                <a:ea typeface="ＭＳ Ｐゴシック" pitchFamily="-109" charset="-128"/>
              </a:rPr>
              <a:t>Tank</a:t>
            </a:r>
          </a:p>
          <a:p>
            <a:pPr algn="ctr"/>
            <a:r>
              <a:rPr lang="en-US" sz="1200" b="1" dirty="0" smtClean="0">
                <a:solidFill>
                  <a:schemeClr val="tx1">
                    <a:lumMod val="65000"/>
                    <a:lumOff val="35000"/>
                  </a:schemeClr>
                </a:solidFill>
                <a:ea typeface="ＭＳ Ｐゴシック" pitchFamily="-109" charset="-128"/>
              </a:rPr>
              <a:t>Rheem</a:t>
            </a:r>
            <a:endParaRPr lang="en-US" sz="1200" b="1" dirty="0">
              <a:solidFill>
                <a:schemeClr val="tx1">
                  <a:lumMod val="65000"/>
                  <a:lumOff val="35000"/>
                </a:schemeClr>
              </a:solidFill>
              <a:ea typeface="ＭＳ Ｐゴシック" pitchFamily="-109" charset="-128"/>
            </a:endParaRPr>
          </a:p>
          <a:p>
            <a:pPr algn="ctr"/>
            <a:r>
              <a:rPr lang="en-US" sz="1200" dirty="0">
                <a:solidFill>
                  <a:schemeClr val="tx1">
                    <a:lumMod val="65000"/>
                    <a:lumOff val="35000"/>
                  </a:schemeClr>
                </a:solidFill>
                <a:ea typeface="ＭＳ Ｐゴシック" pitchFamily="-109" charset="-128"/>
              </a:rPr>
              <a:t>AO Smith</a:t>
            </a:r>
          </a:p>
          <a:p>
            <a:pPr algn="ctr"/>
            <a:r>
              <a:rPr lang="en-US" sz="1200" dirty="0">
                <a:solidFill>
                  <a:schemeClr val="tx1">
                    <a:lumMod val="65000"/>
                    <a:lumOff val="35000"/>
                  </a:schemeClr>
                </a:solidFill>
                <a:ea typeface="ＭＳ Ｐゴシック" pitchFamily="-109" charset="-128"/>
              </a:rPr>
              <a:t>Bradford</a:t>
            </a:r>
          </a:p>
        </p:txBody>
      </p:sp>
      <p:sp>
        <p:nvSpPr>
          <p:cNvPr id="11277" name="Picture 10"/>
          <p:cNvSpPr>
            <a:spLocks noChangeAspect="1" noChangeArrowheads="1"/>
          </p:cNvSpPr>
          <p:nvPr/>
        </p:nvSpPr>
        <p:spPr bwMode="auto">
          <a:xfrm>
            <a:off x="2850193" y="3790374"/>
            <a:ext cx="365125" cy="361950"/>
          </a:xfrm>
          <a:prstGeom prst="rect">
            <a:avLst/>
          </a:prstGeom>
          <a:noFill/>
          <a:ln w="6350">
            <a:solidFill>
              <a:schemeClr val="tx1">
                <a:lumMod val="50000"/>
                <a:lumOff val="50000"/>
              </a:schemeClr>
            </a:solidFill>
            <a:miter lim="800000"/>
            <a:headEnd/>
            <a:tailEnd/>
          </a:ln>
        </p:spPr>
        <p:txBody>
          <a:bodyPr/>
          <a:lstStyle/>
          <a:p>
            <a:endParaRPr lang="en-US" dirty="0"/>
          </a:p>
        </p:txBody>
      </p:sp>
      <p:sp>
        <p:nvSpPr>
          <p:cNvPr id="11278" name="Text Box 11"/>
          <p:cNvSpPr txBox="1">
            <a:spLocks noChangeArrowheads="1"/>
          </p:cNvSpPr>
          <p:nvPr/>
        </p:nvSpPr>
        <p:spPr bwMode="auto">
          <a:xfrm>
            <a:off x="1364293" y="3443005"/>
            <a:ext cx="1590675" cy="1292662"/>
          </a:xfrm>
          <a:prstGeom prst="rect">
            <a:avLst/>
          </a:prstGeom>
          <a:noFill/>
          <a:ln w="6350">
            <a:noFill/>
            <a:miter lim="800000"/>
            <a:headEnd/>
            <a:tailEnd/>
          </a:ln>
        </p:spPr>
        <p:txBody>
          <a:bodyPr>
            <a:spAutoFit/>
          </a:bodyPr>
          <a:lstStyle/>
          <a:p>
            <a:pPr algn="ctr"/>
            <a:r>
              <a:rPr lang="en-US" sz="1800" b="1" dirty="0">
                <a:solidFill>
                  <a:schemeClr val="tx1">
                    <a:lumMod val="65000"/>
                    <a:lumOff val="35000"/>
                  </a:schemeClr>
                </a:solidFill>
                <a:ea typeface="ＭＳ Ｐゴシック" pitchFamily="-109" charset="-128"/>
              </a:rPr>
              <a:t>Tankless</a:t>
            </a:r>
          </a:p>
          <a:p>
            <a:pPr algn="ctr"/>
            <a:r>
              <a:rPr lang="en-US" sz="1200" b="1" dirty="0" smtClean="0">
                <a:solidFill>
                  <a:schemeClr val="tx1">
                    <a:lumMod val="65000"/>
                    <a:lumOff val="35000"/>
                  </a:schemeClr>
                </a:solidFill>
                <a:ea typeface="ＭＳ Ｐゴシック" pitchFamily="-109" charset="-128"/>
              </a:rPr>
              <a:t>Rheem</a:t>
            </a:r>
            <a:endParaRPr lang="en-US" sz="1200" b="1" dirty="0">
              <a:solidFill>
                <a:schemeClr val="tx1">
                  <a:lumMod val="65000"/>
                  <a:lumOff val="35000"/>
                </a:schemeClr>
              </a:solidFill>
              <a:ea typeface="ＭＳ Ｐゴシック" pitchFamily="-109" charset="-128"/>
            </a:endParaRPr>
          </a:p>
          <a:p>
            <a:pPr algn="ctr"/>
            <a:r>
              <a:rPr lang="en-US" sz="1200" dirty="0">
                <a:solidFill>
                  <a:schemeClr val="tx1">
                    <a:lumMod val="65000"/>
                    <a:lumOff val="35000"/>
                  </a:schemeClr>
                </a:solidFill>
                <a:ea typeface="ＭＳ Ｐゴシック" pitchFamily="-109" charset="-128"/>
              </a:rPr>
              <a:t> Rinnai</a:t>
            </a:r>
          </a:p>
          <a:p>
            <a:pPr algn="ctr"/>
            <a:r>
              <a:rPr lang="en-US" sz="1200" dirty="0">
                <a:solidFill>
                  <a:schemeClr val="tx1">
                    <a:lumMod val="65000"/>
                    <a:lumOff val="35000"/>
                  </a:schemeClr>
                </a:solidFill>
                <a:ea typeface="ＭＳ Ｐゴシック" pitchFamily="-109" charset="-128"/>
              </a:rPr>
              <a:t> Noritz</a:t>
            </a:r>
          </a:p>
          <a:p>
            <a:pPr algn="ctr"/>
            <a:r>
              <a:rPr lang="en-US" sz="1200" dirty="0">
                <a:solidFill>
                  <a:schemeClr val="tx1">
                    <a:lumMod val="65000"/>
                    <a:lumOff val="35000"/>
                  </a:schemeClr>
                </a:solidFill>
                <a:ea typeface="ＭＳ Ｐゴシック" pitchFamily="-109" charset="-128"/>
              </a:rPr>
              <a:t> Takagi</a:t>
            </a:r>
          </a:p>
          <a:p>
            <a:pPr algn="ctr"/>
            <a:r>
              <a:rPr lang="en-US" sz="1200" dirty="0">
                <a:solidFill>
                  <a:schemeClr val="tx1">
                    <a:lumMod val="65000"/>
                    <a:lumOff val="35000"/>
                  </a:schemeClr>
                </a:solidFill>
                <a:ea typeface="ＭＳ Ｐゴシック" pitchFamily="-109" charset="-128"/>
              </a:rPr>
              <a:t> Bosch</a:t>
            </a:r>
          </a:p>
        </p:txBody>
      </p:sp>
      <p:sp>
        <p:nvSpPr>
          <p:cNvPr id="11279" name="_s1033"/>
          <p:cNvSpPr>
            <a:spLocks noChangeArrowheads="1"/>
          </p:cNvSpPr>
          <p:nvPr/>
        </p:nvSpPr>
        <p:spPr bwMode="auto">
          <a:xfrm>
            <a:off x="2666043" y="5073074"/>
            <a:ext cx="698500" cy="739775"/>
          </a:xfrm>
          <a:prstGeom prst="rect">
            <a:avLst/>
          </a:prstGeom>
          <a:noFill/>
          <a:ln w="6350">
            <a:noFill/>
            <a:miter lim="800000"/>
            <a:headEnd/>
            <a:tailEnd/>
          </a:ln>
        </p:spPr>
        <p:txBody>
          <a:bodyPr wrap="none" lIns="0" tIns="0" rIns="0" bIns="0" anchor="ctr"/>
          <a:lstStyle/>
          <a:p>
            <a:pPr algn="ctr"/>
            <a:r>
              <a:rPr lang="en-US" sz="1800" b="1" dirty="0" smtClean="0">
                <a:solidFill>
                  <a:schemeClr val="tx1">
                    <a:lumMod val="65000"/>
                    <a:lumOff val="35000"/>
                  </a:schemeClr>
                </a:solidFill>
                <a:ea typeface="ＭＳ Ｐゴシック" pitchFamily="-109" charset="-128"/>
              </a:rPr>
              <a:t>Hybrid</a:t>
            </a:r>
            <a:endParaRPr lang="en-US" sz="1800" b="1" dirty="0">
              <a:solidFill>
                <a:schemeClr val="tx1">
                  <a:lumMod val="65000"/>
                  <a:lumOff val="35000"/>
                </a:schemeClr>
              </a:solidFill>
              <a:ea typeface="ＭＳ Ｐゴシック" pitchFamily="-109" charset="-128"/>
            </a:endParaRPr>
          </a:p>
          <a:p>
            <a:pPr algn="ctr"/>
            <a:r>
              <a:rPr lang="en-US" sz="1200" b="1" dirty="0" smtClean="0">
                <a:solidFill>
                  <a:schemeClr val="tx1">
                    <a:lumMod val="65000"/>
                    <a:lumOff val="35000"/>
                  </a:schemeClr>
                </a:solidFill>
                <a:ea typeface="ＭＳ Ｐゴシック" pitchFamily="-109" charset="-128"/>
              </a:rPr>
              <a:t>Rheem</a:t>
            </a:r>
            <a:endParaRPr lang="en-US" sz="1200" b="1" dirty="0">
              <a:solidFill>
                <a:schemeClr val="tx1">
                  <a:lumMod val="65000"/>
                  <a:lumOff val="35000"/>
                </a:schemeClr>
              </a:solidFill>
              <a:ea typeface="ＭＳ Ｐゴシック" pitchFamily="-109" charset="-128"/>
            </a:endParaRPr>
          </a:p>
          <a:p>
            <a:pPr algn="ctr"/>
            <a:r>
              <a:rPr lang="en-US" sz="1200" dirty="0">
                <a:solidFill>
                  <a:schemeClr val="tx1">
                    <a:lumMod val="65000"/>
                    <a:lumOff val="35000"/>
                  </a:schemeClr>
                </a:solidFill>
                <a:ea typeface="ＭＳ Ｐゴシック" pitchFamily="-109" charset="-128"/>
              </a:rPr>
              <a:t>AO </a:t>
            </a:r>
            <a:r>
              <a:rPr lang="en-US" sz="1200" dirty="0" smtClean="0">
                <a:solidFill>
                  <a:schemeClr val="tx1">
                    <a:lumMod val="65000"/>
                    <a:lumOff val="35000"/>
                  </a:schemeClr>
                </a:solidFill>
                <a:ea typeface="ＭＳ Ｐゴシック" pitchFamily="-109" charset="-128"/>
              </a:rPr>
              <a:t>Smith</a:t>
            </a:r>
            <a:endParaRPr lang="en-US" sz="1200" dirty="0">
              <a:solidFill>
                <a:schemeClr val="tx1">
                  <a:lumMod val="65000"/>
                  <a:lumOff val="35000"/>
                </a:schemeClr>
              </a:solidFill>
              <a:ea typeface="ＭＳ Ｐゴシック" pitchFamily="-109" charset="-128"/>
            </a:endParaRPr>
          </a:p>
          <a:p>
            <a:pPr algn="ctr"/>
            <a:r>
              <a:rPr lang="en-US" sz="1200" dirty="0" smtClean="0">
                <a:solidFill>
                  <a:schemeClr val="tx1">
                    <a:lumMod val="65000"/>
                    <a:lumOff val="35000"/>
                  </a:schemeClr>
                </a:solidFill>
                <a:ea typeface="ＭＳ Ｐゴシック" pitchFamily="-109" charset="-128"/>
              </a:rPr>
              <a:t>GE</a:t>
            </a:r>
            <a:endParaRPr lang="en-US" sz="1200" dirty="0">
              <a:solidFill>
                <a:schemeClr val="tx1">
                  <a:lumMod val="65000"/>
                  <a:lumOff val="35000"/>
                </a:schemeClr>
              </a:solidFill>
              <a:ea typeface="ＭＳ Ｐゴシック" pitchFamily="-109" charset="-128"/>
            </a:endParaRPr>
          </a:p>
        </p:txBody>
      </p:sp>
      <p:pic>
        <p:nvPicPr>
          <p:cNvPr id="19" name="Picture 18" descr="Rheem_3D.png"/>
          <p:cNvPicPr>
            <a:picLocks noChangeAspect="1"/>
          </p:cNvPicPr>
          <p:nvPr/>
        </p:nvPicPr>
        <p:blipFill>
          <a:blip r:embed="rId3" cstate="print"/>
          <a:stretch>
            <a:fillRect/>
          </a:stretch>
        </p:blipFill>
        <p:spPr>
          <a:xfrm>
            <a:off x="2569393" y="3697534"/>
            <a:ext cx="865635" cy="870249"/>
          </a:xfrm>
          <a:prstGeom prst="rect">
            <a:avLst/>
          </a:prstGeom>
        </p:spPr>
      </p:pic>
      <p:sp>
        <p:nvSpPr>
          <p:cNvPr id="20"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pSp>
        <p:nvGrpSpPr>
          <p:cNvPr id="21" name="Group 20"/>
          <p:cNvGrpSpPr/>
          <p:nvPr/>
        </p:nvGrpSpPr>
        <p:grpSpPr>
          <a:xfrm>
            <a:off x="5011347" y="2652775"/>
            <a:ext cx="2806276" cy="2888778"/>
            <a:chOff x="5011347" y="3034599"/>
            <a:chExt cx="2806276" cy="2888778"/>
          </a:xfrm>
        </p:grpSpPr>
        <p:pic>
          <p:nvPicPr>
            <p:cNvPr id="17" name="Picture 3" descr="C:\Documents and Settings\neil.lynn.ONERHEEM\My Documents\Training\Air Handler Training\Rheem Air Handler Files\hydronic_2a.jpg"/>
            <p:cNvPicPr>
              <a:picLocks noChangeAspect="1" noChangeArrowheads="1"/>
            </p:cNvPicPr>
            <p:nvPr/>
          </p:nvPicPr>
          <p:blipFill>
            <a:blip r:embed="rId4"/>
            <a:srcRect/>
            <a:stretch>
              <a:fillRect/>
            </a:stretch>
          </p:blipFill>
          <p:spPr bwMode="auto">
            <a:xfrm>
              <a:off x="5162067" y="3034599"/>
              <a:ext cx="2483930" cy="2138190"/>
            </a:xfrm>
            <a:prstGeom prst="rect">
              <a:avLst/>
            </a:prstGeom>
            <a:noFill/>
            <a:ln>
              <a:noFill/>
            </a:ln>
            <a:effectLst>
              <a:softEdge rad="112500"/>
            </a:effectLst>
          </p:spPr>
        </p:pic>
        <p:sp>
          <p:nvSpPr>
            <p:cNvPr id="18" name="TextBox 17"/>
            <p:cNvSpPr txBox="1"/>
            <p:nvPr/>
          </p:nvSpPr>
          <p:spPr>
            <a:xfrm>
              <a:off x="5011347" y="5169324"/>
              <a:ext cx="2806276" cy="754053"/>
            </a:xfrm>
            <a:prstGeom prst="rect">
              <a:avLst/>
            </a:prstGeom>
            <a:noFill/>
          </p:spPr>
          <p:txBody>
            <a:bodyPr wrap="square" rtlCol="0">
              <a:spAutoFit/>
            </a:bodyPr>
            <a:lstStyle/>
            <a:p>
              <a:pPr algn="ctr"/>
              <a:r>
                <a:rPr lang="en-US" sz="1400" b="1" dirty="0" smtClean="0">
                  <a:solidFill>
                    <a:schemeClr val="tx1">
                      <a:lumMod val="65000"/>
                      <a:lumOff val="35000"/>
                    </a:schemeClr>
                  </a:solidFill>
                </a:rPr>
                <a:t>Integrated Air &amp; Water Heating</a:t>
              </a:r>
              <a:r>
                <a:rPr lang="en-US" sz="1100" dirty="0" smtClean="0">
                  <a:solidFill>
                    <a:schemeClr val="tx1">
                      <a:lumMod val="65000"/>
                      <a:lumOff val="35000"/>
                    </a:schemeClr>
                  </a:solidFill>
                </a:rPr>
                <a:t/>
              </a:r>
              <a:br>
                <a:rPr lang="en-US" sz="1100" dirty="0" smtClean="0">
                  <a:solidFill>
                    <a:schemeClr val="tx1">
                      <a:lumMod val="65000"/>
                      <a:lumOff val="35000"/>
                    </a:schemeClr>
                  </a:solidFill>
                </a:rPr>
              </a:br>
              <a:r>
                <a:rPr lang="en-US" sz="1100" i="1" dirty="0" smtClean="0">
                  <a:solidFill>
                    <a:schemeClr val="tx1">
                      <a:lumMod val="65000"/>
                      <a:lumOff val="35000"/>
                    </a:schemeClr>
                  </a:solidFill>
                </a:rPr>
                <a:t>Exclusive Offering Only From Rheem</a:t>
              </a:r>
            </a:p>
            <a:p>
              <a:endParaRPr lang="en-US"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plus(out)">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bdataprod1\lbutler\My Documents\Residential Reset Commercialization\Reset Images_Rheem+Ruud\Rheem Lower+Higher Res Cropped Pro Images\RHClassicPlus_Hi-Eff-UltraLowNOx-Gas-BrassDV-Low.png"/>
          <p:cNvPicPr>
            <a:picLocks noChangeAspect="1" noChangeArrowheads="1"/>
          </p:cNvPicPr>
          <p:nvPr/>
        </p:nvPicPr>
        <p:blipFill>
          <a:blip r:embed="rId2"/>
          <a:srcRect/>
          <a:stretch>
            <a:fillRect/>
          </a:stretch>
        </p:blipFill>
        <p:spPr bwMode="auto">
          <a:xfrm>
            <a:off x="803401" y="1492013"/>
            <a:ext cx="1563688" cy="4572000"/>
          </a:xfrm>
          <a:prstGeom prst="rect">
            <a:avLst/>
          </a:prstGeom>
          <a:noFill/>
        </p:spPr>
      </p:pic>
      <p:sp>
        <p:nvSpPr>
          <p:cNvPr id="5" name="TextBox 4"/>
          <p:cNvSpPr txBox="1"/>
          <p:nvPr/>
        </p:nvSpPr>
        <p:spPr>
          <a:xfrm>
            <a:off x="0" y="-8642"/>
            <a:ext cx="9143999" cy="1200329"/>
          </a:xfrm>
          <a:prstGeom prst="rect">
            <a:avLst/>
          </a:prstGeom>
          <a:noFill/>
        </p:spPr>
        <p:txBody>
          <a:bodyPr wrap="square">
            <a:spAutoFit/>
          </a:bodyPr>
          <a:lstStyle/>
          <a:p>
            <a:pPr algn="ctr">
              <a:defRPr/>
            </a:pPr>
            <a:r>
              <a:rPr lang="en-US" sz="3600" dirty="0" smtClean="0">
                <a:solidFill>
                  <a:schemeClr val="bg1">
                    <a:lumMod val="85000"/>
                  </a:schemeClr>
                </a:solidFill>
              </a:rPr>
              <a:t>Classic Plus™ </a:t>
            </a:r>
            <a:r>
              <a:rPr lang="en-US" sz="3600" dirty="0" smtClean="0">
                <a:solidFill>
                  <a:schemeClr val="bg1">
                    <a:lumMod val="85000"/>
                  </a:schemeClr>
                </a:solidFill>
                <a:latin typeface="+mj-lt"/>
              </a:rPr>
              <a:t>Ultra </a:t>
            </a:r>
            <a:r>
              <a:rPr lang="en-US" sz="3600" dirty="0">
                <a:solidFill>
                  <a:schemeClr val="bg1">
                    <a:lumMod val="85000"/>
                  </a:schemeClr>
                </a:solidFill>
                <a:latin typeface="+mj-lt"/>
              </a:rPr>
              <a:t>Low NOx  </a:t>
            </a:r>
            <a:r>
              <a:rPr lang="en-US" sz="3600" dirty="0" smtClean="0">
                <a:solidFill>
                  <a:schemeClr val="bg1">
                    <a:lumMod val="85000"/>
                  </a:schemeClr>
                </a:solidFill>
                <a:latin typeface="+mj-lt"/>
              </a:rPr>
              <a:t/>
            </a:r>
            <a:br>
              <a:rPr lang="en-US" sz="3600" dirty="0" smtClean="0">
                <a:solidFill>
                  <a:schemeClr val="bg1">
                    <a:lumMod val="85000"/>
                  </a:schemeClr>
                </a:solidFill>
                <a:latin typeface="+mj-lt"/>
              </a:rPr>
            </a:br>
            <a:r>
              <a:rPr lang="en-US" sz="3600" dirty="0" smtClean="0">
                <a:solidFill>
                  <a:schemeClr val="bg1">
                    <a:lumMod val="85000"/>
                  </a:schemeClr>
                </a:solidFill>
                <a:latin typeface="+mj-lt"/>
              </a:rPr>
              <a:t>Powered Damper</a:t>
            </a:r>
            <a:endParaRPr lang="en-US" sz="3600" dirty="0">
              <a:solidFill>
                <a:schemeClr val="bg1">
                  <a:lumMod val="85000"/>
                </a:schemeClr>
              </a:solidFill>
              <a:latin typeface="+mj-lt"/>
            </a:endParaRPr>
          </a:p>
        </p:txBody>
      </p:sp>
      <p:sp>
        <p:nvSpPr>
          <p:cNvPr id="6" name="TextBox 5"/>
          <p:cNvSpPr txBox="1"/>
          <p:nvPr/>
        </p:nvSpPr>
        <p:spPr>
          <a:xfrm>
            <a:off x="2396772" y="1345671"/>
            <a:ext cx="6934200" cy="5509200"/>
          </a:xfrm>
          <a:prstGeom prst="rect">
            <a:avLst/>
          </a:prstGeom>
          <a:noFill/>
        </p:spPr>
        <p:txBody>
          <a:bodyPr wrap="square">
            <a:spAutoFit/>
          </a:bodyPr>
          <a:lstStyle/>
          <a:p>
            <a:pPr>
              <a:lnSpc>
                <a:spcPct val="150000"/>
              </a:lnSpc>
              <a:buFont typeface="Arial" pitchFamily="34" charset="0"/>
              <a:buChar char="•"/>
              <a:tabLst>
                <a:tab pos="233363" algn="l"/>
              </a:tabLst>
              <a:defRPr/>
            </a:pPr>
            <a:r>
              <a:rPr lang="en-US" sz="2000" dirty="0" smtClean="0">
                <a:solidFill>
                  <a:schemeClr val="tx1">
                    <a:lumMod val="50000"/>
                    <a:lumOff val="50000"/>
                  </a:schemeClr>
                </a:solidFill>
              </a:rPr>
              <a:t>  	Energy Efficient Damper Design</a:t>
            </a:r>
          </a:p>
          <a:p>
            <a:pPr lvl="1">
              <a:buFont typeface="Cambria" pitchFamily="18" charset="0"/>
              <a:buChar char="–"/>
              <a:defRPr/>
            </a:pPr>
            <a:r>
              <a:rPr lang="en-US" sz="2000" dirty="0" smtClean="0">
                <a:solidFill>
                  <a:schemeClr val="tx1">
                    <a:lumMod val="50000"/>
                    <a:lumOff val="50000"/>
                  </a:schemeClr>
                </a:solidFill>
              </a:rPr>
              <a:t> </a:t>
            </a:r>
            <a:r>
              <a:rPr lang="en-US" dirty="0" smtClean="0">
                <a:solidFill>
                  <a:schemeClr val="tx1">
                    <a:lumMod val="50000"/>
                    <a:lumOff val="50000"/>
                  </a:schemeClr>
                </a:solidFill>
              </a:rPr>
              <a:t>Higher Energy Factors (0.68 EF)</a:t>
            </a:r>
          </a:p>
          <a:p>
            <a:pPr lvl="1">
              <a:buFont typeface="Cambria" pitchFamily="18" charset="0"/>
              <a:buChar char="–"/>
              <a:defRPr/>
            </a:pPr>
            <a:r>
              <a:rPr lang="en-US" dirty="0" smtClean="0">
                <a:solidFill>
                  <a:schemeClr val="tx1">
                    <a:lumMod val="50000"/>
                    <a:lumOff val="50000"/>
                  </a:schemeClr>
                </a:solidFill>
              </a:rPr>
              <a:t> 24 VAC flue damper w/ power cord included</a:t>
            </a:r>
          </a:p>
          <a:p>
            <a:pPr lvl="1">
              <a:buFont typeface="Cambria" pitchFamily="18" charset="0"/>
              <a:buChar char="–"/>
              <a:defRPr/>
            </a:pPr>
            <a:r>
              <a:rPr lang="en-US" dirty="0" smtClean="0">
                <a:solidFill>
                  <a:schemeClr val="tx1">
                    <a:lumMod val="50000"/>
                    <a:lumOff val="50000"/>
                  </a:schemeClr>
                </a:solidFill>
              </a:rPr>
              <a:t> Installs with standard Cat. </a:t>
            </a:r>
            <a:r>
              <a:rPr lang="en-US" dirty="0" smtClean="0">
                <a:solidFill>
                  <a:schemeClr val="tx1">
                    <a:lumMod val="50000"/>
                    <a:lumOff val="50000"/>
                  </a:schemeClr>
                </a:solidFill>
              </a:rPr>
              <a:t>I </a:t>
            </a:r>
            <a:r>
              <a:rPr lang="en-US" dirty="0" smtClean="0">
                <a:solidFill>
                  <a:schemeClr val="tx1">
                    <a:lumMod val="50000"/>
                    <a:lumOff val="50000"/>
                  </a:schemeClr>
                </a:solidFill>
              </a:rPr>
              <a:t>B vent      </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 8-Year warranty/12 years with ProtectionPlus™ Kit</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Enhanced-flow brass drain valve </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EverKleen</a:t>
            </a:r>
            <a:r>
              <a:rPr lang="en-US" sz="2000" dirty="0" smtClean="0">
                <a:solidFill>
                  <a:schemeClr val="tx1">
                    <a:lumMod val="50000"/>
                    <a:lumOff val="50000"/>
                  </a:schemeClr>
                </a:solidFill>
              </a:rPr>
              <a:t> system fights sediment build up</a:t>
            </a:r>
            <a:r>
              <a:rPr lang="en-US" sz="2000" dirty="0" smtClean="0">
                <a:solidFill>
                  <a:schemeClr val="tx1">
                    <a:lumMod val="50000"/>
                    <a:lumOff val="50000"/>
                  </a:schemeClr>
                </a:solidFill>
                <a:latin typeface="+mn-lt"/>
              </a:rPr>
              <a:t>  	</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smtClean="0">
                <a:solidFill>
                  <a:schemeClr val="tx1">
                    <a:lumMod val="50000"/>
                    <a:lumOff val="50000"/>
                  </a:schemeClr>
                </a:solidFill>
                <a:latin typeface="+mn-lt"/>
              </a:rPr>
              <a:t>40 and 50 </a:t>
            </a:r>
            <a:r>
              <a:rPr lang="en-US" sz="2000" dirty="0">
                <a:solidFill>
                  <a:schemeClr val="tx1">
                    <a:lumMod val="50000"/>
                    <a:lumOff val="50000"/>
                  </a:schemeClr>
                </a:solidFill>
                <a:latin typeface="+mn-lt"/>
              </a:rPr>
              <a:t>tall models</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latin typeface="+mn-lt"/>
              </a:rPr>
              <a:t>  	Natural </a:t>
            </a:r>
            <a:r>
              <a:rPr lang="en-US" sz="2000" dirty="0">
                <a:solidFill>
                  <a:schemeClr val="tx1">
                    <a:lumMod val="50000"/>
                    <a:lumOff val="50000"/>
                  </a:schemeClr>
                </a:solidFill>
                <a:latin typeface="+mn-lt"/>
              </a:rPr>
              <a:t>gas </a:t>
            </a:r>
            <a:r>
              <a:rPr lang="en-US" sz="2000" dirty="0" smtClean="0">
                <a:solidFill>
                  <a:schemeClr val="tx1">
                    <a:lumMod val="50000"/>
                    <a:lumOff val="50000"/>
                  </a:schemeClr>
                </a:solidFill>
                <a:latin typeface="+mn-lt"/>
              </a:rPr>
              <a:t>only</a:t>
            </a:r>
            <a:endParaRPr lang="en-US" sz="2000" dirty="0">
              <a:solidFill>
                <a:schemeClr val="tx1">
                  <a:lumMod val="50000"/>
                  <a:lumOff val="50000"/>
                </a:schemeClr>
              </a:solidFill>
              <a:latin typeface="+mn-lt"/>
            </a:endParaRPr>
          </a:p>
          <a:p>
            <a:pPr>
              <a:spcBef>
                <a:spcPts val="600"/>
              </a:spcBef>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smtClean="0">
                <a:solidFill>
                  <a:srgbClr val="FF0000"/>
                </a:solidFill>
              </a:rPr>
              <a:t>	</a:t>
            </a:r>
            <a:r>
              <a:rPr lang="en-US" sz="2000" dirty="0" smtClean="0">
                <a:solidFill>
                  <a:schemeClr val="tx1">
                    <a:lumMod val="50000"/>
                    <a:lumOff val="50000"/>
                  </a:schemeClr>
                </a:solidFill>
              </a:rPr>
              <a:t>Models are 10ng/J NOx and FVIR </a:t>
            </a:r>
            <a:br>
              <a:rPr lang="en-US" sz="2000" dirty="0" smtClean="0">
                <a:solidFill>
                  <a:schemeClr val="tx1">
                    <a:lumMod val="50000"/>
                    <a:lumOff val="50000"/>
                  </a:schemeClr>
                </a:solidFill>
              </a:rPr>
            </a:br>
            <a:r>
              <a:rPr lang="en-US" sz="2000" dirty="0" smtClean="0">
                <a:solidFill>
                  <a:schemeClr val="tx1">
                    <a:lumMod val="50000"/>
                    <a:lumOff val="50000"/>
                  </a:schemeClr>
                </a:solidFill>
              </a:rPr>
              <a:t>	compliant</a:t>
            </a:r>
          </a:p>
          <a:p>
            <a:pPr>
              <a:spcBef>
                <a:spcPts val="600"/>
              </a:spcBef>
              <a:tabLst>
                <a:tab pos="233363" algn="l"/>
              </a:tabLst>
              <a:defRPr/>
            </a:pPr>
            <a:r>
              <a:rPr lang="en-US" sz="1600" b="1" dirty="0" smtClean="0">
                <a:solidFill>
                  <a:schemeClr val="tx1">
                    <a:lumMod val="65000"/>
                    <a:lumOff val="35000"/>
                  </a:schemeClr>
                </a:solidFill>
              </a:rPr>
              <a:t>Technology Note: </a:t>
            </a:r>
            <a:r>
              <a:rPr lang="en-US" sz="1600" dirty="0" smtClean="0">
                <a:solidFill>
                  <a:schemeClr val="tx1">
                    <a:lumMod val="65000"/>
                    <a:lumOff val="35000"/>
                  </a:schemeClr>
                </a:solidFill>
              </a:rPr>
              <a:t>Damper closes when combustion </a:t>
            </a:r>
            <a:br>
              <a:rPr lang="en-US" sz="1600" dirty="0" smtClean="0">
                <a:solidFill>
                  <a:schemeClr val="tx1">
                    <a:lumMod val="65000"/>
                    <a:lumOff val="35000"/>
                  </a:schemeClr>
                </a:solidFill>
              </a:rPr>
            </a:br>
            <a:r>
              <a:rPr lang="en-US" sz="1600" dirty="0" smtClean="0">
                <a:solidFill>
                  <a:schemeClr val="tx1">
                    <a:lumMod val="65000"/>
                    <a:lumOff val="35000"/>
                  </a:schemeClr>
                </a:solidFill>
              </a:rPr>
              <a:t>process ends to retain more heat and opens when </a:t>
            </a:r>
            <a:br>
              <a:rPr lang="en-US" sz="1600" dirty="0" smtClean="0">
                <a:solidFill>
                  <a:schemeClr val="tx1">
                    <a:lumMod val="65000"/>
                    <a:lumOff val="35000"/>
                  </a:schemeClr>
                </a:solidFill>
              </a:rPr>
            </a:br>
            <a:r>
              <a:rPr lang="en-US" sz="1600" dirty="0" smtClean="0">
                <a:solidFill>
                  <a:schemeClr val="tx1">
                    <a:lumMod val="65000"/>
                    <a:lumOff val="35000"/>
                  </a:schemeClr>
                </a:solidFill>
              </a:rPr>
              <a:t>combustion begins again</a:t>
            </a:r>
          </a:p>
          <a:p>
            <a:pPr>
              <a:spcBef>
                <a:spcPts val="600"/>
              </a:spcBef>
              <a:tabLst>
                <a:tab pos="233363" algn="l"/>
              </a:tabLst>
              <a:defRPr/>
            </a:pPr>
            <a:endParaRPr lang="en-US" sz="2000" dirty="0">
              <a:solidFill>
                <a:schemeClr val="tx1">
                  <a:lumMod val="50000"/>
                  <a:lumOff val="50000"/>
                </a:schemeClr>
              </a:solidFill>
              <a:latin typeface="+mn-lt"/>
            </a:endParaRPr>
          </a:p>
          <a:p>
            <a:pPr>
              <a:defRPr/>
            </a:pPr>
            <a:endParaRPr lang="en-US" dirty="0"/>
          </a:p>
        </p:txBody>
      </p:sp>
      <p:pic>
        <p:nvPicPr>
          <p:cNvPr id="12" name="Picture 4"/>
          <p:cNvPicPr>
            <a:picLocks noChangeAspect="1" noChangeArrowheads="1"/>
          </p:cNvPicPr>
          <p:nvPr/>
        </p:nvPicPr>
        <p:blipFill>
          <a:blip r:embed="rId3"/>
          <a:srcRect/>
          <a:stretch>
            <a:fillRect/>
          </a:stretch>
        </p:blipFill>
        <p:spPr bwMode="auto">
          <a:xfrm>
            <a:off x="7170950" y="3357563"/>
            <a:ext cx="1869649" cy="970546"/>
          </a:xfrm>
          <a:prstGeom prst="rect">
            <a:avLst/>
          </a:prstGeom>
          <a:noFill/>
          <a:ln w="19050">
            <a:solidFill>
              <a:schemeClr val="tx1"/>
            </a:solidFill>
            <a:miter lim="800000"/>
            <a:headEnd/>
            <a:tailEnd/>
          </a:ln>
        </p:spPr>
      </p:pic>
      <p:sp>
        <p:nvSpPr>
          <p:cNvPr id="13" name="TextBox 12"/>
          <p:cNvSpPr txBox="1"/>
          <p:nvPr/>
        </p:nvSpPr>
        <p:spPr>
          <a:xfrm>
            <a:off x="7335213" y="4328109"/>
            <a:ext cx="1527175" cy="461963"/>
          </a:xfrm>
          <a:prstGeom prst="rect">
            <a:avLst/>
          </a:prstGeom>
          <a:noFill/>
        </p:spPr>
        <p:txBody>
          <a:bodyPr>
            <a:spAutoFit/>
          </a:bodyPr>
          <a:lstStyle/>
          <a:p>
            <a:pPr algn="ctr">
              <a:defRPr/>
            </a:pPr>
            <a:r>
              <a:rPr lang="en-US" sz="1200" dirty="0">
                <a:solidFill>
                  <a:schemeClr val="accent3">
                    <a:lumMod val="50000"/>
                  </a:schemeClr>
                </a:solidFill>
                <a:latin typeface="+mn-lt"/>
              </a:rPr>
              <a:t>Ultra Low NOx Burner </a:t>
            </a:r>
            <a:r>
              <a:rPr lang="en-US" sz="1200" dirty="0">
                <a:solidFill>
                  <a:schemeClr val="tx1">
                    <a:lumMod val="65000"/>
                    <a:lumOff val="35000"/>
                  </a:schemeClr>
                </a:solidFill>
                <a:latin typeface="+mn-lt"/>
              </a:rPr>
              <a:t>Technology</a:t>
            </a:r>
          </a:p>
        </p:txBody>
      </p:sp>
      <p:sp>
        <p:nvSpPr>
          <p:cNvPr id="11"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80</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8" name="Picture 11" descr="ENERGY STAR logo"/>
          <p:cNvPicPr>
            <a:picLocks noChangeAspect="1" noChangeArrowheads="1"/>
          </p:cNvPicPr>
          <p:nvPr/>
        </p:nvPicPr>
        <p:blipFill>
          <a:blip r:embed="rId4"/>
          <a:srcRect/>
          <a:stretch>
            <a:fillRect/>
          </a:stretch>
        </p:blipFill>
        <p:spPr bwMode="auto">
          <a:xfrm>
            <a:off x="8201025" y="1590675"/>
            <a:ext cx="612775" cy="635000"/>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5"/>
          <a:srcRect r="21"/>
          <a:stretch>
            <a:fillRect/>
          </a:stretch>
        </p:blipFill>
        <p:spPr bwMode="auto">
          <a:xfrm rot="962063">
            <a:off x="7586240" y="5117892"/>
            <a:ext cx="1157501" cy="1534686"/>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10" name="Picture 3" descr="\\bdataprod1\lbutler\My Documents\Presentations\2013 Presentations\ProClubIcons\2ProClubPts.png"/>
          <p:cNvPicPr>
            <a:picLocks noChangeAspect="1" noChangeArrowheads="1"/>
          </p:cNvPicPr>
          <p:nvPr/>
        </p:nvPicPr>
        <p:blipFill>
          <a:blip r:embed="rId6"/>
          <a:srcRect/>
          <a:stretch>
            <a:fillRect/>
          </a:stretch>
        </p:blipFill>
        <p:spPr bwMode="auto">
          <a:xfrm>
            <a:off x="6965511" y="5826741"/>
            <a:ext cx="862586" cy="862586"/>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98" y="0"/>
            <a:ext cx="8539301" cy="972564"/>
          </a:xfrm>
        </p:spPr>
        <p:txBody>
          <a:bodyPr/>
          <a:lstStyle/>
          <a:p>
            <a:r>
              <a:rPr lang="en-US" dirty="0" smtClean="0"/>
              <a:t>Classic Plus™ Heavy Duty Ultra Low NOx</a:t>
            </a:r>
            <a:endParaRPr lang="en-US" dirty="0"/>
          </a:p>
        </p:txBody>
      </p:sp>
      <p:sp>
        <p:nvSpPr>
          <p:cNvPr id="5" name="TextBox 4"/>
          <p:cNvSpPr txBox="1"/>
          <p:nvPr/>
        </p:nvSpPr>
        <p:spPr>
          <a:xfrm>
            <a:off x="2595424" y="1430287"/>
            <a:ext cx="6172200" cy="4262705"/>
          </a:xfrm>
          <a:prstGeom prst="rect">
            <a:avLst/>
          </a:prstGeom>
          <a:noFill/>
        </p:spPr>
        <p:txBody>
          <a:bodyPr wrap="square">
            <a:spAutoFit/>
          </a:bodyPr>
          <a:lstStyle/>
          <a:p>
            <a:pPr>
              <a:lnSpc>
                <a:spcPct val="150000"/>
              </a:lnSpc>
              <a:buFont typeface="Arial" pitchFamily="34" charset="0"/>
              <a:buChar char="•"/>
              <a:tabLst>
                <a:tab pos="233363"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.56</a:t>
            </a:r>
            <a:r>
              <a:rPr lang="en-US" sz="2000" dirty="0" smtClean="0">
                <a:solidFill>
                  <a:schemeClr val="tx1">
                    <a:lumMod val="50000"/>
                    <a:lumOff val="50000"/>
                  </a:schemeClr>
                </a:solidFill>
                <a:latin typeface="+mn-lt"/>
              </a:rPr>
              <a:t> Energy Factor</a:t>
            </a:r>
            <a:endParaRPr lang="en-US" sz="2000" dirty="0" smtClean="0">
              <a:solidFill>
                <a:srgbClr val="C00000"/>
              </a:solidFill>
              <a:latin typeface="+mn-lt"/>
            </a:endParaRP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rPr>
              <a:t> 	8-Year warranty/ 12 years with ProtectionPlus™ Kit</a:t>
            </a: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rPr>
              <a:t> 	Enhanced-flow brass drain valve </a:t>
            </a:r>
            <a:endParaRPr lang="en-US" sz="2000" dirty="0" smtClean="0">
              <a:solidFill>
                <a:schemeClr val="tx1">
                  <a:lumMod val="50000"/>
                  <a:lumOff val="50000"/>
                </a:schemeClr>
              </a:solidFill>
              <a:latin typeface="+mn-lt"/>
            </a:endParaRP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rPr>
              <a:t> 	Higher Btu/h inputs than standard (&gt;40,000 Btu/h)</a:t>
            </a:r>
            <a:endParaRPr lang="en-US" sz="2000" dirty="0" smtClean="0">
              <a:solidFill>
                <a:schemeClr val="tx1">
                  <a:lumMod val="50000"/>
                  <a:lumOff val="50000"/>
                </a:schemeClr>
              </a:solidFill>
              <a:latin typeface="+mn-lt"/>
            </a:endParaRP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rPr>
              <a:t> 	Side water connections for space heating</a:t>
            </a:r>
            <a:endParaRPr lang="en-US" sz="2000" dirty="0">
              <a:solidFill>
                <a:schemeClr val="tx1">
                  <a:lumMod val="50000"/>
                  <a:lumOff val="50000"/>
                </a:schemeClr>
              </a:solidFill>
              <a:latin typeface="+mn-lt"/>
            </a:endParaRPr>
          </a:p>
          <a:p>
            <a:pPr>
              <a:lnSpc>
                <a:spcPct val="150000"/>
              </a:lnSpc>
              <a:buFont typeface="Arial" pitchFamily="34" charset="0"/>
              <a:buChar char="•"/>
              <a:tabLst>
                <a:tab pos="233363"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Side connections: 75 </a:t>
            </a:r>
            <a:r>
              <a:rPr lang="en-US" sz="2000" dirty="0">
                <a:solidFill>
                  <a:schemeClr val="tx1">
                    <a:lumMod val="50000"/>
                    <a:lumOff val="50000"/>
                  </a:schemeClr>
                </a:solidFill>
                <a:latin typeface="+mn-lt"/>
              </a:rPr>
              <a:t>and 98-gallon </a:t>
            </a:r>
            <a:r>
              <a:rPr lang="en-US" sz="2000" dirty="0" smtClean="0">
                <a:solidFill>
                  <a:schemeClr val="tx1">
                    <a:lumMod val="50000"/>
                    <a:lumOff val="50000"/>
                  </a:schemeClr>
                </a:solidFill>
                <a:latin typeface="+mn-lt"/>
              </a:rPr>
              <a:t>models</a:t>
            </a:r>
          </a:p>
          <a:p>
            <a:pPr>
              <a:lnSpc>
                <a:spcPct val="150000"/>
              </a:lnSpc>
              <a:buFont typeface="Arial" pitchFamily="34" charset="0"/>
              <a:buChar char="•"/>
              <a:tabLst>
                <a:tab pos="233363" algn="l"/>
              </a:tabLst>
              <a:defRPr/>
            </a:pPr>
            <a:r>
              <a:rPr lang="en-US" sz="2000" dirty="0" smtClean="0">
                <a:solidFill>
                  <a:schemeClr val="tx1">
                    <a:lumMod val="50000"/>
                    <a:lumOff val="50000"/>
                  </a:schemeClr>
                </a:solidFill>
              </a:rPr>
              <a:t>	Natural and LP fuel types</a:t>
            </a:r>
          </a:p>
          <a:p>
            <a:pPr>
              <a:spcBef>
                <a:spcPts val="600"/>
              </a:spcBef>
              <a:buFont typeface="Arial" pitchFamily="34" charset="0"/>
              <a:buChar char="•"/>
              <a:tabLst>
                <a:tab pos="233363" algn="l"/>
              </a:tabLst>
              <a:defRPr/>
            </a:pPr>
            <a:r>
              <a:rPr lang="en-US" sz="2000" dirty="0" smtClean="0">
                <a:solidFill>
                  <a:schemeClr val="tx1">
                    <a:lumMod val="50000"/>
                    <a:lumOff val="50000"/>
                  </a:schemeClr>
                </a:solidFill>
              </a:rPr>
              <a:t>	Models are 10ng/J NOx and FVIR compliant</a:t>
            </a:r>
            <a:endParaRPr lang="en-US" sz="2000" dirty="0">
              <a:solidFill>
                <a:schemeClr val="tx1">
                  <a:lumMod val="50000"/>
                  <a:lumOff val="50000"/>
                </a:schemeClr>
              </a:solidFill>
              <a:latin typeface="+mn-lt"/>
            </a:endParaRPr>
          </a:p>
          <a:p>
            <a:pPr>
              <a:buFont typeface="Arial" pitchFamily="34" charset="0"/>
              <a:buChar char="•"/>
              <a:defRPr/>
            </a:pPr>
            <a:endParaRPr lang="en-US" dirty="0">
              <a:solidFill>
                <a:schemeClr val="tx1">
                  <a:lumMod val="65000"/>
                  <a:lumOff val="35000"/>
                </a:schemeClr>
              </a:solidFill>
              <a:latin typeface="+mn-lt"/>
            </a:endParaRPr>
          </a:p>
          <a:p>
            <a:pPr>
              <a:defRPr/>
            </a:pPr>
            <a:endParaRPr lang="en-US" dirty="0">
              <a:solidFill>
                <a:schemeClr val="tx1">
                  <a:lumMod val="65000"/>
                  <a:lumOff val="35000"/>
                </a:schemeClr>
              </a:solidFill>
            </a:endParaRPr>
          </a:p>
        </p:txBody>
      </p:sp>
      <p:pic>
        <p:nvPicPr>
          <p:cNvPr id="16386" name="Picture 2" descr="\\bdataprod1\lbutler\My Documents\Residential Reset Commercialization\Reset Images_Rheem+Ruud\Rheem Lower+Higher Res Cropped Pro Images\RHClassicPlus-HD-75Gal-UltraLowNOx-Gas-BrassDV-Low.png"/>
          <p:cNvPicPr>
            <a:picLocks noChangeAspect="1" noChangeArrowheads="1"/>
          </p:cNvPicPr>
          <p:nvPr/>
        </p:nvPicPr>
        <p:blipFill>
          <a:blip r:embed="rId2"/>
          <a:srcRect/>
          <a:stretch>
            <a:fillRect/>
          </a:stretch>
        </p:blipFill>
        <p:spPr bwMode="auto">
          <a:xfrm>
            <a:off x="604699" y="1371600"/>
            <a:ext cx="1895475" cy="4572000"/>
          </a:xfrm>
          <a:prstGeom prst="rect">
            <a:avLst/>
          </a:prstGeom>
          <a:noFill/>
        </p:spPr>
      </p:pic>
      <p:pic>
        <p:nvPicPr>
          <p:cNvPr id="6" name="Picture 3"/>
          <p:cNvPicPr>
            <a:picLocks noChangeAspect="1" noChangeArrowheads="1"/>
          </p:cNvPicPr>
          <p:nvPr/>
        </p:nvPicPr>
        <p:blipFill>
          <a:blip r:embed="rId3"/>
          <a:srcRect r="21"/>
          <a:stretch>
            <a:fillRect/>
          </a:stretch>
        </p:blipFill>
        <p:spPr bwMode="auto">
          <a:xfrm rot="962063">
            <a:off x="7586240" y="5117892"/>
            <a:ext cx="1157501" cy="1534686"/>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7" name="Picture 3" descr="\\bdataprod1\lbutler\My Documents\Presentations\2013 Presentations\ProClubIcons\2ProClubPts.png"/>
          <p:cNvPicPr>
            <a:picLocks noChangeAspect="1" noChangeArrowheads="1"/>
          </p:cNvPicPr>
          <p:nvPr/>
        </p:nvPicPr>
        <p:blipFill>
          <a:blip r:embed="rId4"/>
          <a:srcRect/>
          <a:stretch>
            <a:fillRect/>
          </a:stretch>
        </p:blipFill>
        <p:spPr bwMode="auto">
          <a:xfrm>
            <a:off x="6965511" y="5826741"/>
            <a:ext cx="862586" cy="862586"/>
          </a:xfrm>
          <a:prstGeom prst="rect">
            <a:avLst/>
          </a:prstGeom>
          <a:noFill/>
        </p:spPr>
      </p:pic>
    </p:spTree>
  </p:cSld>
  <p:clrMapOvr>
    <a:masterClrMapping/>
  </p:clrMapOvr>
  <p:transition>
    <p:wipe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dataprod1\lbutler\My Documents\Residential Reset Commercialization\Reset Images_Rheem+Ruud\Rheem Lower+Higher Res Cropped Pro Images\RHClassic-Mid-Eff-UltraLowNOx-Gas-BrassDV-Low.png"/>
          <p:cNvPicPr>
            <a:picLocks noChangeAspect="1" noChangeArrowheads="1"/>
          </p:cNvPicPr>
          <p:nvPr/>
        </p:nvPicPr>
        <p:blipFill>
          <a:blip r:embed="rId2"/>
          <a:srcRect/>
          <a:stretch>
            <a:fillRect/>
          </a:stretch>
        </p:blipFill>
        <p:spPr bwMode="auto">
          <a:xfrm>
            <a:off x="719138" y="1374756"/>
            <a:ext cx="1643062" cy="4572000"/>
          </a:xfrm>
          <a:prstGeom prst="rect">
            <a:avLst/>
          </a:prstGeom>
          <a:noFill/>
        </p:spPr>
      </p:pic>
      <p:sp>
        <p:nvSpPr>
          <p:cNvPr id="5" name="TextBox 4"/>
          <p:cNvSpPr txBox="1"/>
          <p:nvPr/>
        </p:nvSpPr>
        <p:spPr>
          <a:xfrm>
            <a:off x="719138" y="207390"/>
            <a:ext cx="8424861" cy="646331"/>
          </a:xfrm>
          <a:prstGeom prst="rect">
            <a:avLst/>
          </a:prstGeom>
          <a:noFill/>
        </p:spPr>
        <p:txBody>
          <a:bodyPr wrap="square">
            <a:spAutoFit/>
          </a:bodyPr>
          <a:lstStyle/>
          <a:p>
            <a:pPr algn="ctr">
              <a:defRPr/>
            </a:pPr>
            <a:r>
              <a:rPr lang="en-US" sz="3600" dirty="0" smtClean="0">
                <a:solidFill>
                  <a:schemeClr val="bg1">
                    <a:lumMod val="85000"/>
                  </a:schemeClr>
                </a:solidFill>
                <a:latin typeface="+mj-lt"/>
              </a:rPr>
              <a:t>Classic</a:t>
            </a:r>
            <a:r>
              <a:rPr lang="en-US" sz="3600" dirty="0" smtClean="0">
                <a:solidFill>
                  <a:schemeClr val="bg1">
                    <a:lumMod val="85000"/>
                  </a:schemeClr>
                </a:solidFill>
              </a:rPr>
              <a:t>™</a:t>
            </a:r>
            <a:r>
              <a:rPr lang="en-US" sz="3600" dirty="0" smtClean="0">
                <a:solidFill>
                  <a:schemeClr val="bg1">
                    <a:lumMod val="85000"/>
                  </a:schemeClr>
                </a:solidFill>
                <a:latin typeface="+mj-lt"/>
              </a:rPr>
              <a:t> Ultra Low </a:t>
            </a:r>
            <a:r>
              <a:rPr lang="en-US" sz="3600" dirty="0">
                <a:solidFill>
                  <a:schemeClr val="bg1">
                    <a:lumMod val="85000"/>
                  </a:schemeClr>
                </a:solidFill>
                <a:latin typeface="+mj-lt"/>
              </a:rPr>
              <a:t>NOx  Atmospheric Vent</a:t>
            </a:r>
          </a:p>
        </p:txBody>
      </p:sp>
      <p:sp>
        <p:nvSpPr>
          <p:cNvPr id="6" name="TextBox 5"/>
          <p:cNvSpPr txBox="1"/>
          <p:nvPr/>
        </p:nvSpPr>
        <p:spPr>
          <a:xfrm>
            <a:off x="2630488" y="1576329"/>
            <a:ext cx="6089306" cy="4139595"/>
          </a:xfrm>
          <a:prstGeom prst="rect">
            <a:avLst/>
          </a:prstGeom>
          <a:noFill/>
        </p:spPr>
        <p:txBody>
          <a:bodyPr wrap="square">
            <a:spAutoFit/>
          </a:bodyPr>
          <a:lstStyle/>
          <a:p>
            <a:pPr>
              <a:spcAft>
                <a:spcPts val="600"/>
              </a:spcAft>
              <a:buFont typeface="Arial" pitchFamily="34" charset="0"/>
              <a:buChar char="•"/>
              <a:tabLst>
                <a:tab pos="228600"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rPr>
              <a:t>	.58-.62 Energy Factor</a:t>
            </a:r>
            <a:endParaRPr lang="en-US" sz="2000" dirty="0">
              <a:solidFill>
                <a:schemeClr val="tx1">
                  <a:lumMod val="50000"/>
                  <a:lumOff val="50000"/>
                </a:schemeClr>
              </a:solidFill>
              <a:latin typeface="+mn-lt"/>
            </a:endParaRPr>
          </a:p>
          <a:p>
            <a:pPr>
              <a:spcAft>
                <a:spcPts val="600"/>
              </a:spcAft>
              <a:buFont typeface="Arial" pitchFamily="34" charset="0"/>
              <a:buChar char="•"/>
              <a:tabLst>
                <a:tab pos="233363" algn="l"/>
              </a:tabLst>
              <a:defRPr/>
            </a:pPr>
            <a:r>
              <a:rPr lang="en-US" sz="2000" dirty="0">
                <a:solidFill>
                  <a:schemeClr val="tx1">
                    <a:lumMod val="50000"/>
                    <a:lumOff val="50000"/>
                  </a:schemeClr>
                </a:solidFill>
                <a:latin typeface="+mn-lt"/>
              </a:rPr>
              <a:t> </a:t>
            </a: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6-Year warranty/10 years with ProtectionPlus™ Kit</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Enhanced-flow brass drain valve </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EverKleen</a:t>
            </a:r>
            <a:r>
              <a:rPr lang="en-US" sz="2000" dirty="0" smtClean="0">
                <a:solidFill>
                  <a:schemeClr val="tx1">
                    <a:lumMod val="50000"/>
                    <a:lumOff val="50000"/>
                  </a:schemeClr>
                </a:solidFill>
              </a:rPr>
              <a:t> system fights sediment build up </a:t>
            </a:r>
            <a:endParaRPr lang="en-US" sz="2000" dirty="0">
              <a:solidFill>
                <a:schemeClr val="tx1">
                  <a:lumMod val="50000"/>
                  <a:lumOff val="50000"/>
                </a:schemeClr>
              </a:solidFill>
              <a:latin typeface="+mn-lt"/>
            </a:endParaRPr>
          </a:p>
          <a:p>
            <a:pPr>
              <a:spcAft>
                <a:spcPts val="600"/>
              </a:spcAft>
              <a:buFont typeface="Arial" pitchFamily="34" charset="0"/>
              <a:buChar char="•"/>
              <a:defRPr/>
            </a:pPr>
            <a:r>
              <a:rPr lang="en-US" sz="2000" dirty="0">
                <a:solidFill>
                  <a:schemeClr val="tx1">
                    <a:lumMod val="50000"/>
                    <a:lumOff val="50000"/>
                  </a:schemeClr>
                </a:solidFill>
                <a:latin typeface="+mn-lt"/>
              </a:rPr>
              <a:t>  28, 38, 40, 48, </a:t>
            </a:r>
            <a:r>
              <a:rPr lang="en-US" sz="2000" dirty="0" smtClean="0">
                <a:solidFill>
                  <a:schemeClr val="tx1">
                    <a:lumMod val="50000"/>
                    <a:lumOff val="50000"/>
                  </a:schemeClr>
                </a:solidFill>
                <a:latin typeface="+mn-lt"/>
              </a:rPr>
              <a:t>50-gallon </a:t>
            </a:r>
            <a:r>
              <a:rPr lang="en-US" sz="2000" dirty="0">
                <a:solidFill>
                  <a:schemeClr val="tx1">
                    <a:lumMod val="50000"/>
                    <a:lumOff val="50000"/>
                  </a:schemeClr>
                </a:solidFill>
                <a:latin typeface="+mn-lt"/>
              </a:rPr>
              <a:t>tall </a:t>
            </a:r>
            <a:r>
              <a:rPr lang="en-US" sz="2000" dirty="0" smtClean="0">
                <a:solidFill>
                  <a:schemeClr val="tx1">
                    <a:lumMod val="50000"/>
                    <a:lumOff val="50000"/>
                  </a:schemeClr>
                </a:solidFill>
                <a:latin typeface="+mn-lt"/>
              </a:rPr>
              <a:t>models</a:t>
            </a:r>
          </a:p>
          <a:p>
            <a:pPr>
              <a:spcAft>
                <a:spcPts val="600"/>
              </a:spcAft>
              <a:buFont typeface="Arial" pitchFamily="34" charset="0"/>
              <a:buChar char="•"/>
              <a:defRPr/>
            </a:pPr>
            <a:r>
              <a:rPr lang="en-US" sz="2000" dirty="0" smtClean="0">
                <a:solidFill>
                  <a:schemeClr val="tx1">
                    <a:lumMod val="50000"/>
                    <a:lumOff val="50000"/>
                  </a:schemeClr>
                </a:solidFill>
              </a:rPr>
              <a:t>  .62 EF:  28, 40 and 50-gal tall models</a:t>
            </a:r>
            <a:endParaRPr lang="en-US" sz="2000" dirty="0">
              <a:solidFill>
                <a:schemeClr val="tx1">
                  <a:lumMod val="50000"/>
                  <a:lumOff val="50000"/>
                </a:schemeClr>
              </a:solidFill>
              <a:latin typeface="+mn-lt"/>
            </a:endParaRPr>
          </a:p>
          <a:p>
            <a:pPr>
              <a:spcAft>
                <a:spcPts val="600"/>
              </a:spcAft>
              <a:buFont typeface="Arial" pitchFamily="34" charset="0"/>
              <a:buChar char="•"/>
              <a:defRPr/>
            </a:pPr>
            <a:r>
              <a:rPr lang="en-US" sz="2000" dirty="0">
                <a:solidFill>
                  <a:schemeClr val="tx1">
                    <a:lumMod val="50000"/>
                    <a:lumOff val="50000"/>
                  </a:schemeClr>
                </a:solidFill>
                <a:latin typeface="+mn-lt"/>
              </a:rPr>
              <a:t>  38-gallon short </a:t>
            </a:r>
            <a:r>
              <a:rPr lang="en-US" sz="2000" dirty="0" smtClean="0">
                <a:solidFill>
                  <a:schemeClr val="tx1">
                    <a:lumMod val="50000"/>
                    <a:lumOff val="50000"/>
                  </a:schemeClr>
                </a:solidFill>
                <a:latin typeface="+mn-lt"/>
              </a:rPr>
              <a:t>models</a:t>
            </a:r>
            <a:endParaRPr lang="en-US" sz="2000" dirty="0">
              <a:solidFill>
                <a:schemeClr val="tx1">
                  <a:lumMod val="50000"/>
                  <a:lumOff val="50000"/>
                </a:schemeClr>
              </a:solidFill>
              <a:latin typeface="+mn-lt"/>
            </a:endParaRPr>
          </a:p>
          <a:p>
            <a:pPr>
              <a:spcAft>
                <a:spcPts val="600"/>
              </a:spcAft>
              <a:buFont typeface="Arial" pitchFamily="34" charset="0"/>
              <a:buChar char="•"/>
              <a:defRPr/>
            </a:pPr>
            <a:r>
              <a:rPr lang="en-US" sz="2000" dirty="0">
                <a:solidFill>
                  <a:schemeClr val="tx1">
                    <a:lumMod val="50000"/>
                    <a:lumOff val="50000"/>
                  </a:schemeClr>
                </a:solidFill>
              </a:rPr>
              <a:t>  </a:t>
            </a:r>
            <a:r>
              <a:rPr lang="en-US" sz="2000" dirty="0">
                <a:solidFill>
                  <a:schemeClr val="tx1">
                    <a:lumMod val="50000"/>
                    <a:lumOff val="50000"/>
                  </a:schemeClr>
                </a:solidFill>
                <a:latin typeface="+mn-lt"/>
              </a:rPr>
              <a:t>Natural gas </a:t>
            </a:r>
            <a:r>
              <a:rPr lang="en-US" sz="2000" dirty="0" smtClean="0">
                <a:solidFill>
                  <a:schemeClr val="tx1">
                    <a:lumMod val="50000"/>
                    <a:lumOff val="50000"/>
                  </a:schemeClr>
                </a:solidFill>
                <a:latin typeface="+mn-lt"/>
              </a:rPr>
              <a:t>only</a:t>
            </a:r>
            <a:endParaRPr lang="en-US" sz="2000" dirty="0">
              <a:solidFill>
                <a:schemeClr val="tx1">
                  <a:lumMod val="50000"/>
                  <a:lumOff val="50000"/>
                </a:schemeClr>
              </a:solidFill>
              <a:latin typeface="+mn-lt"/>
            </a:endParaRPr>
          </a:p>
          <a:p>
            <a:pPr>
              <a:spcAft>
                <a:spcPts val="600"/>
              </a:spcAft>
              <a:buFont typeface="Arial" pitchFamily="34" charset="0"/>
              <a:buChar char="•"/>
              <a:defRPr/>
            </a:pPr>
            <a:r>
              <a:rPr lang="en-US" sz="2000" dirty="0" smtClean="0">
                <a:solidFill>
                  <a:schemeClr val="tx1">
                    <a:lumMod val="50000"/>
                    <a:lumOff val="50000"/>
                  </a:schemeClr>
                </a:solidFill>
              </a:rPr>
              <a:t>  Models are 10ng/J NOx and </a:t>
            </a:r>
            <a:br>
              <a:rPr lang="en-US" sz="2000" dirty="0" smtClean="0">
                <a:solidFill>
                  <a:schemeClr val="tx1">
                    <a:lumMod val="50000"/>
                    <a:lumOff val="50000"/>
                  </a:schemeClr>
                </a:solidFill>
              </a:rPr>
            </a:br>
            <a:r>
              <a:rPr lang="en-US" sz="2000" dirty="0" smtClean="0">
                <a:solidFill>
                  <a:schemeClr val="tx1">
                    <a:lumMod val="50000"/>
                    <a:lumOff val="50000"/>
                  </a:schemeClr>
                </a:solidFill>
              </a:rPr>
              <a:t>    FVIR compliant</a:t>
            </a:r>
            <a:endParaRPr lang="en-US" sz="2000" dirty="0">
              <a:solidFill>
                <a:schemeClr val="tx1">
                  <a:lumMod val="50000"/>
                  <a:lumOff val="50000"/>
                </a:schemeClr>
              </a:solidFill>
              <a:latin typeface="+mn-lt"/>
            </a:endParaRPr>
          </a:p>
          <a:p>
            <a:pPr>
              <a:defRPr/>
            </a:pPr>
            <a:endParaRPr lang="en-US" dirty="0">
              <a:solidFill>
                <a:schemeClr val="tx1">
                  <a:lumMod val="65000"/>
                  <a:lumOff val="35000"/>
                </a:schemeClr>
              </a:solidFill>
            </a:endParaRPr>
          </a:p>
        </p:txBody>
      </p:sp>
      <p:sp>
        <p:nvSpPr>
          <p:cNvPr id="9" name="TextBox 8"/>
          <p:cNvSpPr txBox="1"/>
          <p:nvPr/>
        </p:nvSpPr>
        <p:spPr>
          <a:xfrm>
            <a:off x="7047721" y="4725270"/>
            <a:ext cx="1527175" cy="461963"/>
          </a:xfrm>
          <a:prstGeom prst="rect">
            <a:avLst/>
          </a:prstGeom>
          <a:noFill/>
        </p:spPr>
        <p:txBody>
          <a:bodyPr>
            <a:spAutoFit/>
          </a:bodyPr>
          <a:lstStyle/>
          <a:p>
            <a:pPr>
              <a:defRPr/>
            </a:pPr>
            <a:r>
              <a:rPr lang="en-US" sz="1200" dirty="0">
                <a:solidFill>
                  <a:schemeClr val="tx1">
                    <a:lumMod val="65000"/>
                    <a:lumOff val="35000"/>
                  </a:schemeClr>
                </a:solidFill>
                <a:latin typeface="+mn-lt"/>
              </a:rPr>
              <a:t>Ultra Low NOx Burner Technology</a:t>
            </a:r>
          </a:p>
        </p:txBody>
      </p:sp>
      <p:sp>
        <p:nvSpPr>
          <p:cNvPr id="10"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82</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1" name="Picture 4"/>
          <p:cNvPicPr>
            <a:picLocks noChangeAspect="1" noChangeArrowheads="1"/>
          </p:cNvPicPr>
          <p:nvPr/>
        </p:nvPicPr>
        <p:blipFill>
          <a:blip r:embed="rId3"/>
          <a:srcRect/>
          <a:stretch>
            <a:fillRect/>
          </a:stretch>
        </p:blipFill>
        <p:spPr bwMode="auto">
          <a:xfrm>
            <a:off x="6850145" y="3754724"/>
            <a:ext cx="1869649" cy="970546"/>
          </a:xfrm>
          <a:prstGeom prst="rect">
            <a:avLst/>
          </a:prstGeom>
          <a:noFill/>
          <a:ln w="19050">
            <a:solidFill>
              <a:schemeClr val="tx1"/>
            </a:solidFill>
            <a:miter lim="800000"/>
            <a:headEnd/>
            <a:tailEnd/>
          </a:ln>
        </p:spPr>
      </p:pic>
    </p:spTree>
  </p:cSld>
  <p:clrMapOvr>
    <a:masterClrMapping/>
  </p:clrMapOvr>
  <p:transition>
    <p:wipe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dataprod1\lbutler\My Documents\Residential Reset Commercialization\Reset Images_Rheem+Ruud\Rheem Lower+Higher Res Cropped Pro Images\RHClassic-Hi-Eff-UltraLowNOx-PV-Gas-Brass DV-Low.png"/>
          <p:cNvPicPr>
            <a:picLocks noChangeAspect="1" noChangeArrowheads="1"/>
          </p:cNvPicPr>
          <p:nvPr/>
        </p:nvPicPr>
        <p:blipFill>
          <a:blip r:embed="rId3"/>
          <a:srcRect/>
          <a:stretch>
            <a:fillRect/>
          </a:stretch>
        </p:blipFill>
        <p:spPr bwMode="auto">
          <a:xfrm>
            <a:off x="952500" y="1266825"/>
            <a:ext cx="1463675" cy="4572000"/>
          </a:xfrm>
          <a:prstGeom prst="rect">
            <a:avLst/>
          </a:prstGeom>
          <a:noFill/>
        </p:spPr>
      </p:pic>
      <p:sp>
        <p:nvSpPr>
          <p:cNvPr id="5" name="TextBox 4"/>
          <p:cNvSpPr txBox="1"/>
          <p:nvPr/>
        </p:nvSpPr>
        <p:spPr>
          <a:xfrm>
            <a:off x="352425" y="206515"/>
            <a:ext cx="8791574" cy="646331"/>
          </a:xfrm>
          <a:prstGeom prst="rect">
            <a:avLst/>
          </a:prstGeom>
          <a:noFill/>
        </p:spPr>
        <p:txBody>
          <a:bodyPr wrap="square">
            <a:spAutoFit/>
          </a:bodyPr>
          <a:lstStyle/>
          <a:p>
            <a:pPr algn="ctr">
              <a:defRPr/>
            </a:pPr>
            <a:r>
              <a:rPr lang="en-US" sz="3600" dirty="0" smtClean="0">
                <a:solidFill>
                  <a:schemeClr val="bg1">
                    <a:lumMod val="85000"/>
                  </a:schemeClr>
                </a:solidFill>
                <a:latin typeface="+mj-lt"/>
              </a:rPr>
              <a:t>Classic</a:t>
            </a:r>
            <a:r>
              <a:rPr lang="en-US" sz="3600" dirty="0" smtClean="0">
                <a:solidFill>
                  <a:schemeClr val="bg1">
                    <a:lumMod val="85000"/>
                  </a:schemeClr>
                </a:solidFill>
              </a:rPr>
              <a:t>™</a:t>
            </a:r>
            <a:r>
              <a:rPr lang="en-US" sz="3600" dirty="0" smtClean="0">
                <a:solidFill>
                  <a:schemeClr val="bg1">
                    <a:lumMod val="85000"/>
                  </a:schemeClr>
                </a:solidFill>
                <a:latin typeface="+mj-lt"/>
              </a:rPr>
              <a:t> Ultra </a:t>
            </a:r>
            <a:r>
              <a:rPr lang="en-US" sz="3600" dirty="0">
                <a:solidFill>
                  <a:schemeClr val="bg1">
                    <a:lumMod val="85000"/>
                  </a:schemeClr>
                </a:solidFill>
                <a:latin typeface="+mj-lt"/>
              </a:rPr>
              <a:t>Low NOx Power Vent</a:t>
            </a:r>
          </a:p>
        </p:txBody>
      </p:sp>
      <p:pic>
        <p:nvPicPr>
          <p:cNvPr id="7" name="Picture 11" descr="ENERGY STAR logo"/>
          <p:cNvPicPr>
            <a:picLocks noChangeAspect="1" noChangeArrowheads="1"/>
          </p:cNvPicPr>
          <p:nvPr/>
        </p:nvPicPr>
        <p:blipFill>
          <a:blip r:embed="rId4"/>
          <a:srcRect/>
          <a:stretch>
            <a:fillRect/>
          </a:stretch>
        </p:blipFill>
        <p:spPr bwMode="auto">
          <a:xfrm>
            <a:off x="8201025" y="1590675"/>
            <a:ext cx="612775" cy="635000"/>
          </a:xfrm>
          <a:prstGeom prst="rect">
            <a:avLst/>
          </a:prstGeom>
          <a:ln>
            <a:noFill/>
          </a:ln>
          <a:effectLst>
            <a:outerShdw blurRad="292100" dist="139700" dir="2700000" algn="tl" rotWithShape="0">
              <a:srgbClr val="333333">
                <a:alpha val="65000"/>
              </a:srgbClr>
            </a:outerShdw>
          </a:effectLst>
        </p:spPr>
      </p:pic>
      <p:sp>
        <p:nvSpPr>
          <p:cNvPr id="10"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83</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8" name="TextBox 7"/>
          <p:cNvSpPr txBox="1"/>
          <p:nvPr/>
        </p:nvSpPr>
        <p:spPr>
          <a:xfrm>
            <a:off x="2540000" y="1590675"/>
            <a:ext cx="5943306" cy="4601260"/>
          </a:xfrm>
          <a:prstGeom prst="rect">
            <a:avLst/>
          </a:prstGeom>
          <a:noFill/>
        </p:spPr>
        <p:txBody>
          <a:bodyPr wrap="square">
            <a:spAutoFit/>
          </a:bodyPr>
          <a:lstStyle/>
          <a:p>
            <a:pPr>
              <a:spcAft>
                <a:spcPts val="600"/>
              </a:spcAft>
              <a:buFont typeface="Arial" pitchFamily="34" charset="0"/>
              <a:buChar char="•"/>
              <a:tabLst>
                <a:tab pos="228600" algn="l"/>
              </a:tabLst>
              <a:defRPr/>
            </a:pP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 .67 Energy Factor</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6-Year warranty/10 years with ProtectionPlus™ Kit</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Enhanced-flow brass drain valve </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EverKleen</a:t>
            </a:r>
            <a:r>
              <a:rPr lang="en-US" sz="2000" dirty="0" smtClean="0">
                <a:solidFill>
                  <a:schemeClr val="tx1">
                    <a:lumMod val="50000"/>
                    <a:lumOff val="50000"/>
                  </a:schemeClr>
                </a:solidFill>
              </a:rPr>
              <a:t> system fights sediment build up</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latin typeface="+mn-lt"/>
              </a:rPr>
              <a:t> 	40 and 50 Gallon tall </a:t>
            </a:r>
            <a:r>
              <a:rPr lang="en-US" sz="2000" dirty="0" smtClean="0">
                <a:solidFill>
                  <a:schemeClr val="tx1">
                    <a:lumMod val="50000"/>
                    <a:lumOff val="50000"/>
                  </a:schemeClr>
                </a:solidFill>
              </a:rPr>
              <a:t>models</a:t>
            </a:r>
          </a:p>
          <a:p>
            <a:pPr>
              <a:spcAft>
                <a:spcPts val="600"/>
              </a:spcAft>
              <a:buFont typeface="Arial" pitchFamily="34" charset="0"/>
              <a:buChar char="•"/>
              <a:tabLst>
                <a:tab pos="233363" algn="l"/>
              </a:tabLst>
              <a:defRPr/>
            </a:pPr>
            <a:r>
              <a:rPr lang="en-US" sz="2000" dirty="0" smtClean="0">
                <a:solidFill>
                  <a:schemeClr val="tx1">
                    <a:lumMod val="50000"/>
                    <a:lumOff val="50000"/>
                  </a:schemeClr>
                </a:solidFill>
              </a:rPr>
              <a:t> 	Self-diagnostic system</a:t>
            </a:r>
          </a:p>
          <a:p>
            <a:pPr>
              <a:spcAft>
                <a:spcPts val="600"/>
              </a:spcAft>
              <a:buFont typeface="Arial" pitchFamily="34" charset="0"/>
              <a:buChar char="•"/>
              <a:tabLst>
                <a:tab pos="228600" algn="l"/>
              </a:tabLst>
              <a:defRPr/>
            </a:pPr>
            <a:r>
              <a:rPr lang="en-US" sz="2000" dirty="0" smtClean="0">
                <a:solidFill>
                  <a:schemeClr val="tx1">
                    <a:lumMod val="50000"/>
                    <a:lumOff val="50000"/>
                  </a:schemeClr>
                </a:solidFill>
                <a:latin typeface="+mn-lt"/>
              </a:rPr>
              <a:t> 	Natural </a:t>
            </a:r>
            <a:r>
              <a:rPr lang="en-US" sz="2000" dirty="0">
                <a:solidFill>
                  <a:schemeClr val="tx1">
                    <a:lumMod val="50000"/>
                    <a:lumOff val="50000"/>
                  </a:schemeClr>
                </a:solidFill>
                <a:latin typeface="+mn-lt"/>
              </a:rPr>
              <a:t>and LP </a:t>
            </a:r>
            <a:r>
              <a:rPr lang="en-US" sz="2000" dirty="0" smtClean="0">
                <a:solidFill>
                  <a:schemeClr val="tx1">
                    <a:lumMod val="50000"/>
                    <a:lumOff val="50000"/>
                  </a:schemeClr>
                </a:solidFill>
                <a:latin typeface="+mn-lt"/>
              </a:rPr>
              <a:t>fuel types</a:t>
            </a:r>
            <a:endParaRPr lang="en-US" sz="2000" dirty="0">
              <a:solidFill>
                <a:schemeClr val="tx1">
                  <a:lumMod val="50000"/>
                  <a:lumOff val="50000"/>
                </a:schemeClr>
              </a:solidFill>
              <a:latin typeface="+mn-lt"/>
            </a:endParaRPr>
          </a:p>
          <a:p>
            <a:pPr>
              <a:spcAft>
                <a:spcPts val="600"/>
              </a:spcAft>
              <a:buFont typeface="Arial" pitchFamily="34" charset="0"/>
              <a:buChar char="•"/>
              <a:tabLst>
                <a:tab pos="228600" algn="l"/>
              </a:tabLst>
              <a:defRPr/>
            </a:pPr>
            <a:r>
              <a:rPr lang="en-US" sz="2000" dirty="0">
                <a:solidFill>
                  <a:schemeClr val="tx1">
                    <a:lumMod val="50000"/>
                    <a:lumOff val="50000"/>
                  </a:schemeClr>
                </a:solidFill>
                <a:latin typeface="+mn-lt"/>
              </a:rPr>
              <a:t>  Vent up to 100 feet </a:t>
            </a:r>
            <a:r>
              <a:rPr lang="en-US" sz="2000" dirty="0" smtClean="0">
                <a:solidFill>
                  <a:schemeClr val="tx1">
                    <a:lumMod val="50000"/>
                    <a:lumOff val="50000"/>
                  </a:schemeClr>
                </a:solidFill>
                <a:latin typeface="+mn-lt"/>
              </a:rPr>
              <a:t>equivalent</a:t>
            </a:r>
          </a:p>
          <a:p>
            <a:pPr>
              <a:spcAft>
                <a:spcPts val="600"/>
              </a:spcAft>
              <a:buFont typeface="Arial" pitchFamily="34" charset="0"/>
              <a:buChar char="•"/>
              <a:tabLst>
                <a:tab pos="228600" algn="l"/>
              </a:tabLst>
              <a:defRPr/>
            </a:pPr>
            <a:r>
              <a:rPr lang="en-US" sz="2000" dirty="0" smtClean="0">
                <a:solidFill>
                  <a:schemeClr val="tx1">
                    <a:lumMod val="50000"/>
                    <a:lumOff val="50000"/>
                  </a:schemeClr>
                </a:solidFill>
              </a:rPr>
              <a:t> 	High altitude compliant</a:t>
            </a:r>
            <a:endParaRPr lang="en-US" sz="2000" dirty="0">
              <a:solidFill>
                <a:schemeClr val="tx1">
                  <a:lumMod val="50000"/>
                  <a:lumOff val="50000"/>
                </a:schemeClr>
              </a:solidFill>
              <a:latin typeface="+mn-lt"/>
            </a:endParaRPr>
          </a:p>
          <a:p>
            <a:pPr>
              <a:spcAft>
                <a:spcPts val="600"/>
              </a:spcAft>
              <a:buFont typeface="Arial" pitchFamily="34" charset="0"/>
              <a:buChar char="•"/>
              <a:tabLst>
                <a:tab pos="228600" algn="l"/>
              </a:tabLst>
              <a:defRPr/>
            </a:pPr>
            <a:r>
              <a:rPr lang="en-US" sz="2000" dirty="0">
                <a:solidFill>
                  <a:schemeClr val="tx1">
                    <a:lumMod val="50000"/>
                    <a:lumOff val="50000"/>
                  </a:schemeClr>
                </a:solidFill>
                <a:latin typeface="+mn-lt"/>
              </a:rPr>
              <a:t>  Use 2” or 3” PVC, CPVC, or ABS </a:t>
            </a:r>
            <a:r>
              <a:rPr lang="en-US" sz="2000" dirty="0" smtClean="0">
                <a:solidFill>
                  <a:schemeClr val="tx1">
                    <a:lumMod val="50000"/>
                    <a:lumOff val="50000"/>
                  </a:schemeClr>
                </a:solidFill>
                <a:latin typeface="+mn-lt"/>
              </a:rPr>
              <a:t>vent</a:t>
            </a:r>
            <a:endParaRPr lang="en-US" sz="2000" dirty="0">
              <a:solidFill>
                <a:schemeClr val="tx1">
                  <a:lumMod val="50000"/>
                  <a:lumOff val="50000"/>
                </a:schemeClr>
              </a:solidFill>
              <a:latin typeface="+mn-lt"/>
            </a:endParaRPr>
          </a:p>
          <a:p>
            <a:pPr>
              <a:spcAft>
                <a:spcPts val="600"/>
              </a:spcAft>
              <a:buFont typeface="Arial" pitchFamily="34" charset="0"/>
              <a:buChar char="•"/>
              <a:tabLst>
                <a:tab pos="228600" algn="l"/>
              </a:tabLst>
              <a:defRPr/>
            </a:pPr>
            <a:r>
              <a:rPr lang="en-US" sz="2000" dirty="0" smtClean="0">
                <a:solidFill>
                  <a:schemeClr val="tx1">
                    <a:lumMod val="50000"/>
                    <a:lumOff val="50000"/>
                  </a:schemeClr>
                </a:solidFill>
                <a:latin typeface="+mn-lt"/>
              </a:rPr>
              <a:t> 	</a:t>
            </a:r>
            <a:r>
              <a:rPr lang="en-US" sz="2000" dirty="0" smtClean="0">
                <a:solidFill>
                  <a:schemeClr val="tx1">
                    <a:lumMod val="50000"/>
                    <a:lumOff val="50000"/>
                  </a:schemeClr>
                </a:solidFill>
              </a:rPr>
              <a:t>All models are 10ng/J NOx and FVIR compliant </a:t>
            </a:r>
            <a:endParaRPr lang="en-US" sz="2000" dirty="0">
              <a:solidFill>
                <a:schemeClr val="tx1">
                  <a:lumMod val="50000"/>
                  <a:lumOff val="50000"/>
                </a:schemeClr>
              </a:solidFill>
              <a:latin typeface="+mn-lt"/>
            </a:endParaRPr>
          </a:p>
          <a:p>
            <a:pPr>
              <a:defRPr/>
            </a:pPr>
            <a:endParaRPr lang="en-US" dirty="0">
              <a:solidFill>
                <a:schemeClr val="accent3">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009"/>
            <a:ext cx="9144000" cy="1303371"/>
          </a:xfrm>
        </p:spPr>
        <p:txBody>
          <a:bodyPr>
            <a:normAutofit fontScale="90000"/>
          </a:bodyPr>
          <a:lstStyle/>
          <a:p>
            <a:r>
              <a:rPr lang="en-US" sz="4000" dirty="0" smtClean="0"/>
              <a:t>Tankless Gas Water Heaters</a:t>
            </a:r>
            <a:br>
              <a:rPr lang="en-US" sz="4000" dirty="0" smtClean="0"/>
            </a:br>
            <a:r>
              <a:rPr lang="en-US" sz="3000" dirty="0" smtClean="0"/>
              <a:t>Key Features &amp; Operating Costs</a:t>
            </a:r>
            <a:r>
              <a:rPr lang="en-US" dirty="0" smtClean="0"/>
              <a:t/>
            </a:r>
            <a:br>
              <a:rPr lang="en-US" dirty="0" smtClean="0"/>
            </a:br>
            <a:endParaRPr lang="en-US" sz="3000" dirty="0"/>
          </a:p>
        </p:txBody>
      </p:sp>
      <p:sp>
        <p:nvSpPr>
          <p:cNvPr id="3" name="Text Placeholder 2"/>
          <p:cNvSpPr>
            <a:spLocks noGrp="1"/>
          </p:cNvSpPr>
          <p:nvPr>
            <p:ph type="body" idx="1"/>
          </p:nvPr>
        </p:nvSpPr>
        <p:spPr>
          <a:xfrm>
            <a:off x="266700" y="3738750"/>
            <a:ext cx="4040188" cy="639762"/>
          </a:xfrm>
        </p:spPr>
        <p:txBody>
          <a:bodyPr>
            <a:normAutofit/>
          </a:bodyPr>
          <a:lstStyle/>
          <a:p>
            <a:pPr algn="ctr"/>
            <a:r>
              <a:rPr lang="en-US" dirty="0" smtClean="0"/>
              <a:t>High-Efficiency Condensing</a:t>
            </a:r>
            <a:endParaRPr lang="en-US" dirty="0"/>
          </a:p>
        </p:txBody>
      </p:sp>
      <p:sp>
        <p:nvSpPr>
          <p:cNvPr id="4" name="Content Placeholder 3"/>
          <p:cNvSpPr>
            <a:spLocks noGrp="1"/>
          </p:cNvSpPr>
          <p:nvPr>
            <p:ph sz="half" idx="2"/>
          </p:nvPr>
        </p:nvSpPr>
        <p:spPr>
          <a:xfrm>
            <a:off x="390986" y="4311605"/>
            <a:ext cx="3824869" cy="1962227"/>
          </a:xfrm>
        </p:spPr>
        <p:txBody>
          <a:bodyPr>
            <a:normAutofit/>
          </a:bodyPr>
          <a:lstStyle/>
          <a:p>
            <a:pPr marL="234950" indent="-234950">
              <a:spcBef>
                <a:spcPts val="200"/>
              </a:spcBef>
            </a:pPr>
            <a:r>
              <a:rPr lang="en-US" sz="2000" dirty="0" smtClean="0"/>
              <a:t>92 to 94% recovery efficiency</a:t>
            </a:r>
          </a:p>
          <a:p>
            <a:pPr marL="234950" indent="-234950">
              <a:spcBef>
                <a:spcPts val="200"/>
              </a:spcBef>
            </a:pPr>
            <a:r>
              <a:rPr lang="en-US" sz="2000" dirty="0" smtClean="0"/>
              <a:t>2” or 3” PVC venting</a:t>
            </a:r>
          </a:p>
          <a:p>
            <a:pPr marL="234950" indent="-234950">
              <a:spcBef>
                <a:spcPts val="200"/>
              </a:spcBef>
            </a:pPr>
            <a:r>
              <a:rPr lang="en-US" sz="2000" dirty="0" smtClean="0"/>
              <a:t>Integrated condensate </a:t>
            </a:r>
            <a:r>
              <a:rPr lang="en-US" sz="2000" i="1" dirty="0" smtClean="0"/>
              <a:t>neutralizer</a:t>
            </a:r>
          </a:p>
          <a:p>
            <a:pPr marL="234950" indent="-234950">
              <a:spcBef>
                <a:spcPts val="200"/>
              </a:spcBef>
            </a:pPr>
            <a:r>
              <a:rPr lang="en-US" sz="2000" dirty="0" smtClean="0"/>
              <a:t>$174-430 Annual operating cost</a:t>
            </a:r>
          </a:p>
          <a:p>
            <a:pPr>
              <a:spcBef>
                <a:spcPts val="200"/>
              </a:spcBef>
            </a:pPr>
            <a:endParaRPr lang="en-US" dirty="0"/>
          </a:p>
        </p:txBody>
      </p:sp>
      <p:sp>
        <p:nvSpPr>
          <p:cNvPr id="5" name="Text Placeholder 4"/>
          <p:cNvSpPr>
            <a:spLocks noGrp="1"/>
          </p:cNvSpPr>
          <p:nvPr>
            <p:ph type="body" sz="quarter" idx="3"/>
          </p:nvPr>
        </p:nvSpPr>
        <p:spPr>
          <a:xfrm>
            <a:off x="4273550" y="3738750"/>
            <a:ext cx="4041775" cy="639762"/>
          </a:xfrm>
        </p:spPr>
        <p:txBody>
          <a:bodyPr/>
          <a:lstStyle/>
          <a:p>
            <a:pPr algn="ctr"/>
            <a:r>
              <a:rPr lang="en-US" dirty="0" smtClean="0"/>
              <a:t>Mid-Efficiency </a:t>
            </a:r>
            <a:endParaRPr lang="en-US" dirty="0"/>
          </a:p>
        </p:txBody>
      </p:sp>
      <p:sp>
        <p:nvSpPr>
          <p:cNvPr id="6" name="Content Placeholder 5"/>
          <p:cNvSpPr>
            <a:spLocks noGrp="1"/>
          </p:cNvSpPr>
          <p:nvPr>
            <p:ph sz="quarter" idx="4"/>
          </p:nvPr>
        </p:nvSpPr>
        <p:spPr>
          <a:xfrm>
            <a:off x="4630383" y="4289304"/>
            <a:ext cx="3796448" cy="1595133"/>
          </a:xfrm>
        </p:spPr>
        <p:txBody>
          <a:bodyPr>
            <a:normAutofit/>
          </a:bodyPr>
          <a:lstStyle/>
          <a:p>
            <a:pPr marL="234950" indent="-234950">
              <a:spcBef>
                <a:spcPts val="200"/>
              </a:spcBef>
            </a:pPr>
            <a:r>
              <a:rPr lang="en-US" sz="2000" dirty="0" smtClean="0"/>
              <a:t>83-84% Recovery efficiency</a:t>
            </a:r>
          </a:p>
          <a:p>
            <a:pPr marL="234950" indent="-234950">
              <a:spcBef>
                <a:spcPts val="200"/>
              </a:spcBef>
            </a:pPr>
            <a:r>
              <a:rPr lang="en-US" sz="2000" dirty="0" smtClean="0"/>
              <a:t>3”/5” Concentric vent system</a:t>
            </a:r>
          </a:p>
          <a:p>
            <a:pPr marL="234950" indent="-234950">
              <a:spcBef>
                <a:spcPts val="200"/>
              </a:spcBef>
            </a:pPr>
            <a:r>
              <a:rPr lang="en-US" sz="2000" dirty="0" smtClean="0"/>
              <a:t>Integrated condensate </a:t>
            </a:r>
            <a:r>
              <a:rPr lang="en-US" sz="2000" i="1" dirty="0" smtClean="0"/>
              <a:t>collector</a:t>
            </a:r>
          </a:p>
          <a:p>
            <a:pPr marL="234950" indent="-234950">
              <a:spcBef>
                <a:spcPts val="200"/>
              </a:spcBef>
            </a:pPr>
            <a:r>
              <a:rPr lang="en-US" sz="2000" dirty="0" smtClean="0"/>
              <a:t>$199-482 Annual operating cost</a:t>
            </a:r>
            <a:endParaRPr lang="en-US" sz="2000" dirty="0"/>
          </a:p>
        </p:txBody>
      </p:sp>
      <p:pic>
        <p:nvPicPr>
          <p:cNvPr id="7" name="Picture 6" descr="CondHiEff2.png"/>
          <p:cNvPicPr>
            <a:picLocks noChangeAspect="1"/>
          </p:cNvPicPr>
          <p:nvPr/>
        </p:nvPicPr>
        <p:blipFill>
          <a:blip r:embed="rId2"/>
          <a:stretch>
            <a:fillRect/>
          </a:stretch>
        </p:blipFill>
        <p:spPr>
          <a:xfrm>
            <a:off x="811351" y="1456546"/>
            <a:ext cx="2683781" cy="2606116"/>
          </a:xfrm>
          <a:prstGeom prst="rect">
            <a:avLst/>
          </a:prstGeom>
        </p:spPr>
      </p:pic>
      <p:pic>
        <p:nvPicPr>
          <p:cNvPr id="8" name="Picture 2" descr="\\bdataprod1\lbutler\My Documents\Presentations\2011 Presentations\Red_Rheem_Presentation_Template\Marcom Presentations\MidEfficiency2.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39710" y="1456546"/>
            <a:ext cx="2358079" cy="2505757"/>
          </a:xfrm>
          <a:prstGeom prst="rect">
            <a:avLst/>
          </a:prstGeom>
          <a:noFill/>
        </p:spPr>
      </p:pic>
      <p:sp>
        <p:nvSpPr>
          <p:cNvPr id="17"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84</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0" name="Picture 11" descr="ENERGY STAR logo"/>
          <p:cNvPicPr>
            <a:picLocks noChangeAspect="1" noChangeArrowheads="1"/>
          </p:cNvPicPr>
          <p:nvPr/>
        </p:nvPicPr>
        <p:blipFill>
          <a:blip r:embed="rId4"/>
          <a:srcRect/>
          <a:stretch>
            <a:fillRect/>
          </a:stretch>
        </p:blipFill>
        <p:spPr bwMode="auto">
          <a:xfrm>
            <a:off x="8201025" y="1485900"/>
            <a:ext cx="612775" cy="635000"/>
          </a:xfrm>
          <a:prstGeom prst="rect">
            <a:avLst/>
          </a:prstGeom>
          <a:ln>
            <a:noFill/>
          </a:ln>
          <a:effectLst>
            <a:outerShdw blurRad="292100" dist="139700" dir="2700000" algn="tl" rotWithShape="0">
              <a:srgbClr val="333333">
                <a:alpha val="65000"/>
              </a:srgbClr>
            </a:outerShdw>
          </a:effectLst>
        </p:spPr>
      </p:pic>
      <p:pic>
        <p:nvPicPr>
          <p:cNvPr id="12" name="Picture 3"/>
          <p:cNvPicPr>
            <a:picLocks noChangeAspect="1" noChangeArrowheads="1"/>
          </p:cNvPicPr>
          <p:nvPr/>
        </p:nvPicPr>
        <p:blipFill>
          <a:blip r:embed="rId5"/>
          <a:srcRect r="21"/>
          <a:stretch>
            <a:fillRect/>
          </a:stretch>
        </p:blipFill>
        <p:spPr bwMode="auto">
          <a:xfrm rot="962063">
            <a:off x="3626648" y="2462213"/>
            <a:ext cx="1112831" cy="1475460"/>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13" name="Picture 4" descr="\\bdataprod1\lbutler\My Documents\Presentations\2013 Presentations\ProClubIcons\5ProClubPts.png"/>
          <p:cNvPicPr>
            <a:picLocks noChangeAspect="1" noChangeArrowheads="1"/>
          </p:cNvPicPr>
          <p:nvPr/>
        </p:nvPicPr>
        <p:blipFill>
          <a:blip r:embed="rId6"/>
          <a:srcRect/>
          <a:stretch>
            <a:fillRect/>
          </a:stretch>
        </p:blipFill>
        <p:spPr bwMode="auto">
          <a:xfrm>
            <a:off x="3013230" y="3113378"/>
            <a:ext cx="862586" cy="862586"/>
          </a:xfrm>
          <a:prstGeom prst="rect">
            <a:avLst/>
          </a:prstGeom>
          <a:noFill/>
        </p:spPr>
      </p:pic>
      <p:pic>
        <p:nvPicPr>
          <p:cNvPr id="15" name="Picture 3" descr="\\bdataprod1\lbutler\My Documents\Presentations\2013 Presentations\ProClubIcons\2ProClubPts.png"/>
          <p:cNvPicPr>
            <a:picLocks noChangeAspect="1" noChangeArrowheads="1"/>
          </p:cNvPicPr>
          <p:nvPr/>
        </p:nvPicPr>
        <p:blipFill>
          <a:blip r:embed="rId7"/>
          <a:srcRect/>
          <a:stretch>
            <a:fillRect/>
          </a:stretch>
        </p:blipFill>
        <p:spPr bwMode="auto">
          <a:xfrm>
            <a:off x="7130103" y="3165494"/>
            <a:ext cx="862586" cy="862586"/>
          </a:xfrm>
          <a:prstGeom prst="rect">
            <a:avLst/>
          </a:prstGeom>
          <a:noFill/>
        </p:spPr>
      </p:pic>
      <p:sp>
        <p:nvSpPr>
          <p:cNvPr id="16" name="Rectangle 15"/>
          <p:cNvSpPr/>
          <p:nvPr/>
        </p:nvSpPr>
        <p:spPr>
          <a:xfrm>
            <a:off x="2227685" y="6011480"/>
            <a:ext cx="4572000" cy="338554"/>
          </a:xfrm>
          <a:prstGeom prst="rect">
            <a:avLst/>
          </a:prstGeom>
        </p:spPr>
        <p:txBody>
          <a:bodyPr>
            <a:spAutoFit/>
          </a:bodyPr>
          <a:lstStyle/>
          <a:p>
            <a:pPr algn="ctr"/>
            <a:r>
              <a:rPr lang="en-US" sz="800" dirty="0" smtClean="0"/>
              <a:t>2013 Estimated energy cost based on a national average fuel cost of $1.09/therm for natural gas and $2.41/gallon for LP. Energy factor determined by U.S. Department of Energy (DOE) test procedures. </a:t>
            </a:r>
            <a:endParaRPr lang="en-US" sz="8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a:xfrm>
            <a:off x="812800" y="238151"/>
            <a:ext cx="7264400" cy="549275"/>
          </a:xfrm>
        </p:spPr>
        <p:txBody>
          <a:bodyPr>
            <a:normAutofit fontScale="90000"/>
          </a:bodyPr>
          <a:lstStyle/>
          <a:p>
            <a:pPr eaLnBrk="1" hangingPunct="1"/>
            <a:r>
              <a:rPr lang="en-US" sz="4000" dirty="0" smtClean="0"/>
              <a:t>Rheem Advantage</a:t>
            </a:r>
            <a:r>
              <a:rPr lang="en-US" dirty="0" smtClean="0"/>
              <a:t/>
            </a:r>
            <a:br>
              <a:rPr lang="en-US" dirty="0" smtClean="0"/>
            </a:br>
            <a:r>
              <a:rPr lang="en-US" sz="2400" dirty="0" smtClean="0"/>
              <a:t>The Trusted Line of Residential Products</a:t>
            </a:r>
          </a:p>
        </p:txBody>
      </p:sp>
      <p:sp>
        <p:nvSpPr>
          <p:cNvPr id="4100" name="Rectangle 4"/>
          <p:cNvSpPr>
            <a:spLocks noGrp="1" noChangeArrowheads="1"/>
          </p:cNvSpPr>
          <p:nvPr>
            <p:ph type="body" idx="1"/>
          </p:nvPr>
        </p:nvSpPr>
        <p:spPr>
          <a:xfrm>
            <a:off x="769205" y="1294544"/>
            <a:ext cx="7772400" cy="3048856"/>
          </a:xfrm>
        </p:spPr>
        <p:txBody>
          <a:bodyPr>
            <a:normAutofit fontScale="92500" lnSpcReduction="20000"/>
          </a:bodyPr>
          <a:lstStyle/>
          <a:p>
            <a:pPr marL="233363" indent="-233363" eaLnBrk="1" hangingPunct="1">
              <a:lnSpc>
                <a:spcPct val="110000"/>
              </a:lnSpc>
              <a:defRPr/>
            </a:pPr>
            <a:r>
              <a:rPr lang="en-US" sz="2400" dirty="0" smtClean="0">
                <a:solidFill>
                  <a:schemeClr val="tx1">
                    <a:lumMod val="50000"/>
                    <a:lumOff val="50000"/>
                  </a:schemeClr>
                </a:solidFill>
              </a:rPr>
              <a:t>Best known brand</a:t>
            </a:r>
          </a:p>
          <a:p>
            <a:pPr marL="233363" indent="-233363" eaLnBrk="1" hangingPunct="1">
              <a:lnSpc>
                <a:spcPct val="110000"/>
              </a:lnSpc>
              <a:defRPr/>
            </a:pPr>
            <a:r>
              <a:rPr lang="en-US" sz="2400" dirty="0" smtClean="0">
                <a:solidFill>
                  <a:schemeClr val="tx1">
                    <a:lumMod val="50000"/>
                    <a:lumOff val="50000"/>
                  </a:schemeClr>
                </a:solidFill>
              </a:rPr>
              <a:t>Full product lines &amp; parts</a:t>
            </a:r>
          </a:p>
          <a:p>
            <a:pPr marL="233363" indent="-233363" eaLnBrk="1" hangingPunct="1">
              <a:lnSpc>
                <a:spcPct val="110000"/>
              </a:lnSpc>
              <a:defRPr/>
            </a:pPr>
            <a:r>
              <a:rPr lang="en-US" sz="2400" dirty="0" smtClean="0">
                <a:solidFill>
                  <a:schemeClr val="tx1">
                    <a:lumMod val="50000"/>
                    <a:lumOff val="50000"/>
                  </a:schemeClr>
                </a:solidFill>
              </a:rPr>
              <a:t>Enhanced-flow brass drain valves</a:t>
            </a:r>
          </a:p>
          <a:p>
            <a:pPr marL="233363" indent="-233363" eaLnBrk="1" hangingPunct="1">
              <a:lnSpc>
                <a:spcPct val="110000"/>
              </a:lnSpc>
              <a:defRPr/>
            </a:pPr>
            <a:r>
              <a:rPr lang="en-US" sz="2400" dirty="0" smtClean="0">
                <a:solidFill>
                  <a:schemeClr val="tx1">
                    <a:lumMod val="50000"/>
                    <a:lumOff val="50000"/>
                  </a:schemeClr>
                </a:solidFill>
              </a:rPr>
              <a:t>Best FVIR solution</a:t>
            </a:r>
          </a:p>
          <a:p>
            <a:pPr marL="233363" indent="-233363" eaLnBrk="1" hangingPunct="1">
              <a:lnSpc>
                <a:spcPct val="110000"/>
              </a:lnSpc>
              <a:defRPr/>
            </a:pPr>
            <a:r>
              <a:rPr lang="en-US" sz="2400" dirty="0" smtClean="0">
                <a:solidFill>
                  <a:schemeClr val="tx1">
                    <a:lumMod val="50000"/>
                    <a:lumOff val="50000"/>
                  </a:schemeClr>
                </a:solidFill>
              </a:rPr>
              <a:t>Stainless steel element(s)</a:t>
            </a:r>
          </a:p>
          <a:p>
            <a:pPr marL="233363" indent="-233363" eaLnBrk="1" hangingPunct="1">
              <a:lnSpc>
                <a:spcPct val="110000"/>
              </a:lnSpc>
              <a:defRPr/>
            </a:pPr>
            <a:r>
              <a:rPr lang="en-US" sz="2400" dirty="0" smtClean="0">
                <a:solidFill>
                  <a:schemeClr val="tx1">
                    <a:lumMod val="50000"/>
                    <a:lumOff val="50000"/>
                  </a:schemeClr>
                </a:solidFill>
              </a:rPr>
              <a:t>All models low lead compliant</a:t>
            </a:r>
          </a:p>
          <a:p>
            <a:pPr marL="233363" indent="-233363" eaLnBrk="1" hangingPunct="1">
              <a:lnSpc>
                <a:spcPct val="110000"/>
              </a:lnSpc>
              <a:defRPr/>
            </a:pPr>
            <a:r>
              <a:rPr lang="en-US" sz="2400" dirty="0" smtClean="0">
                <a:solidFill>
                  <a:schemeClr val="tx1">
                    <a:lumMod val="50000"/>
                    <a:lumOff val="50000"/>
                  </a:schemeClr>
                </a:solidFill>
              </a:rPr>
              <a:t>Best quality, fewer call backs</a:t>
            </a:r>
          </a:p>
          <a:p>
            <a:pPr marL="233363" indent="-233363" eaLnBrk="1" hangingPunct="1">
              <a:lnSpc>
                <a:spcPct val="110000"/>
              </a:lnSpc>
              <a:defRPr/>
            </a:pPr>
            <a:r>
              <a:rPr lang="en-US" sz="2400" dirty="0" smtClean="0">
                <a:solidFill>
                  <a:schemeClr val="tx1">
                    <a:lumMod val="50000"/>
                    <a:lumOff val="50000"/>
                  </a:schemeClr>
                </a:solidFill>
              </a:rPr>
              <a:t>Largest line of ENERGY STAR</a:t>
            </a:r>
            <a:r>
              <a:rPr lang="en-US" sz="2400" baseline="30000" dirty="0" smtClean="0">
                <a:solidFill>
                  <a:schemeClr val="tx1">
                    <a:lumMod val="50000"/>
                    <a:lumOff val="50000"/>
                  </a:schemeClr>
                </a:solidFill>
              </a:rPr>
              <a:t>®</a:t>
            </a:r>
            <a:r>
              <a:rPr lang="en-US" sz="2400" dirty="0" smtClean="0">
                <a:solidFill>
                  <a:schemeClr val="tx1">
                    <a:lumMod val="50000"/>
                    <a:lumOff val="50000"/>
                  </a:schemeClr>
                </a:solidFill>
              </a:rPr>
              <a:t> water heaters</a:t>
            </a:r>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85</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5" name="Picture 14" descr="Rheem_3D_Color_Logo &amp; Black Tagline_HiRes.jpg"/>
          <p:cNvPicPr>
            <a:picLocks noChangeAspect="1"/>
          </p:cNvPicPr>
          <p:nvPr/>
        </p:nvPicPr>
        <p:blipFill>
          <a:blip r:embed="rId3"/>
          <a:stretch>
            <a:fillRect/>
          </a:stretch>
        </p:blipFill>
        <p:spPr>
          <a:xfrm>
            <a:off x="5593003" y="1568604"/>
            <a:ext cx="2647743" cy="2031406"/>
          </a:xfrm>
          <a:prstGeom prst="rect">
            <a:avLst/>
          </a:prstGeom>
        </p:spPr>
      </p:pic>
      <p:pic>
        <p:nvPicPr>
          <p:cNvPr id="11" name="Picture 2" descr="\\bdataprod1\lbutler\My Documents\MarComm Activity Reports\Images\ProfessionalMods.sm"/>
          <p:cNvPicPr>
            <a:picLocks noChangeAspect="1" noChangeArrowheads="1"/>
          </p:cNvPicPr>
          <p:nvPr/>
        </p:nvPicPr>
        <p:blipFill>
          <a:blip r:embed="rId4">
            <a:clrChange>
              <a:clrFrom>
                <a:srgbClr val="FFFFFF"/>
              </a:clrFrom>
              <a:clrTo>
                <a:srgbClr val="FFFFFF">
                  <a:alpha val="0"/>
                </a:srgbClr>
              </a:clrTo>
            </a:clrChange>
          </a:blip>
          <a:srcRect l="2354" t="8135" r="4843" b="7552"/>
          <a:stretch>
            <a:fillRect/>
          </a:stretch>
        </p:blipFill>
        <p:spPr bwMode="auto">
          <a:xfrm>
            <a:off x="453749" y="4196831"/>
            <a:ext cx="8266045" cy="2412003"/>
          </a:xfrm>
          <a:prstGeom prst="rect">
            <a:avLst/>
          </a:prstGeom>
          <a:noFill/>
        </p:spPr>
      </p:pic>
      <p:grpSp>
        <p:nvGrpSpPr>
          <p:cNvPr id="12" name="Group 11"/>
          <p:cNvGrpSpPr/>
          <p:nvPr/>
        </p:nvGrpSpPr>
        <p:grpSpPr>
          <a:xfrm>
            <a:off x="1105319" y="5280746"/>
            <a:ext cx="1678074" cy="1225715"/>
            <a:chOff x="1105319" y="5280746"/>
            <a:chExt cx="1678074" cy="1225715"/>
          </a:xfrm>
        </p:grpSpPr>
        <p:sp>
          <p:nvSpPr>
            <p:cNvPr id="13" name="Oval 12"/>
            <p:cNvSpPr/>
            <p:nvPr/>
          </p:nvSpPr>
          <p:spPr>
            <a:xfrm>
              <a:off x="1325829" y="5280746"/>
              <a:ext cx="1225715" cy="1225715"/>
            </a:xfrm>
            <a:prstGeom prst="ellipse">
              <a:avLst/>
            </a:prstGeom>
            <a:noFill/>
            <a:ln w="155575">
              <a:solidFill>
                <a:schemeClr val="bg1">
                  <a:lumMod val="95000"/>
                </a:schemeClr>
              </a:solidFill>
            </a:ln>
            <a:effectLst>
              <a:outerShdw blurRad="292100" dist="101600" sx="103000" sy="103000" algn="ctr" rotWithShape="0">
                <a:srgbClr val="000000">
                  <a:alpha val="4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14" name="Oval 13"/>
            <p:cNvSpPr/>
            <p:nvPr/>
          </p:nvSpPr>
          <p:spPr>
            <a:xfrm>
              <a:off x="1406804" y="5359429"/>
              <a:ext cx="1082124" cy="107217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17" name="Title 2"/>
            <p:cNvSpPr txBox="1">
              <a:spLocks/>
            </p:cNvSpPr>
            <p:nvPr/>
          </p:nvSpPr>
          <p:spPr>
            <a:xfrm>
              <a:off x="1105319" y="5576752"/>
              <a:ext cx="1678074" cy="653017"/>
            </a:xfrm>
            <a:prstGeom prst="rect">
              <a:avLst/>
            </a:prstGeom>
            <a:ln>
              <a:noFill/>
            </a:ln>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all" spc="0" normalizeH="0" noProof="0" dirty="0" smtClean="0">
                  <a:ln>
                    <a:noFill/>
                  </a:ln>
                  <a:effectLst/>
                  <a:uLnTx/>
                  <a:uFillTx/>
                  <a:latin typeface="+mj-lt"/>
                  <a:ea typeface="+mj-ea"/>
                  <a:cs typeface="+mj-cs"/>
                </a:rPr>
                <a:t>New</a:t>
              </a:r>
              <a:r>
                <a:rPr kumimoji="0" lang="en-US" sz="1200" b="0" u="none" strike="noStrike" kern="1200" cap="all" spc="0" normalizeH="0" noProof="0" dirty="0" smtClean="0">
                  <a:ln>
                    <a:noFill/>
                  </a:ln>
                  <a:effectLst/>
                  <a:uLnTx/>
                  <a:uFillTx/>
                  <a:latin typeface="+mj-lt"/>
                  <a:ea typeface="+mj-ea"/>
                  <a:cs typeface="+mj-cs"/>
                </a:rPr>
                <a:t> </a:t>
              </a:r>
              <a:br>
                <a:rPr kumimoji="0" lang="en-US" sz="1200" b="0" u="none" strike="noStrike" kern="1200" cap="all" spc="0" normalizeH="0" noProof="0" dirty="0" smtClean="0">
                  <a:ln>
                    <a:noFill/>
                  </a:ln>
                  <a:effectLst/>
                  <a:uLnTx/>
                  <a:uFillTx/>
                  <a:latin typeface="+mj-lt"/>
                  <a:ea typeface="+mj-ea"/>
                  <a:cs typeface="+mj-cs"/>
                </a:rPr>
              </a:br>
              <a:r>
                <a:rPr kumimoji="0" lang="en-US" sz="1300" b="1" u="none" strike="noStrike" kern="1200" cap="all" spc="0" normalizeH="0" noProof="0" dirty="0" smtClean="0">
                  <a:ln>
                    <a:noFill/>
                  </a:ln>
                  <a:effectLst/>
                  <a:uLnTx/>
                  <a:uFillTx/>
                  <a:latin typeface="+mj-lt"/>
                  <a:ea typeface="+mj-ea"/>
                  <a:cs typeface="+mj-cs"/>
                </a:rPr>
                <a:t>Pr</a:t>
              </a:r>
              <a:r>
                <a:rPr lang="en-US" sz="1300" b="1" cap="all" spc="-100" dirty="0" smtClean="0">
                  <a:solidFill>
                    <a:schemeClr val="bg1"/>
                  </a:solidFill>
                  <a:latin typeface="+mj-lt"/>
                  <a:ea typeface="+mj-ea"/>
                  <a:cs typeface="+mj-cs"/>
                </a:rPr>
                <a:t>   </a:t>
              </a:r>
              <a:r>
                <a:rPr kumimoji="0" lang="en-US" sz="1300" b="1" u="none" strike="noStrike" kern="1200" cap="all" spc="0" normalizeH="0" noProof="0" dirty="0" smtClean="0">
                  <a:ln>
                    <a:noFill/>
                  </a:ln>
                  <a:effectLst/>
                  <a:uLnTx/>
                  <a:uFillTx/>
                  <a:latin typeface="+mj-lt"/>
                  <a:ea typeface="+mj-ea"/>
                  <a:cs typeface="+mj-cs"/>
                </a:rPr>
                <a:t>fessional</a:t>
              </a:r>
              <a:r>
                <a:rPr kumimoji="0" lang="en-US" sz="1300" b="0" u="none" strike="noStrike" kern="1200" cap="all" spc="0" normalizeH="0" noProof="0" dirty="0" smtClean="0">
                  <a:ln>
                    <a:noFill/>
                  </a:ln>
                  <a:effectLst/>
                  <a:uLnTx/>
                  <a:uFillTx/>
                  <a:latin typeface="+mj-lt"/>
                  <a:ea typeface="+mj-ea"/>
                  <a:cs typeface="+mj-cs"/>
                </a:rPr>
                <a:t> </a:t>
              </a:r>
              <a:r>
                <a:rPr kumimoji="0" lang="en-US" sz="1200" b="0" u="none" strike="noStrike" kern="1200" cap="all" spc="0" normalizeH="0" noProof="0" dirty="0" smtClean="0">
                  <a:ln>
                    <a:noFill/>
                  </a:ln>
                  <a:effectLst/>
                  <a:uLnTx/>
                  <a:uFillTx/>
                  <a:latin typeface="+mj-lt"/>
                  <a:ea typeface="+mj-ea"/>
                  <a:cs typeface="+mj-cs"/>
                </a:rPr>
                <a:t/>
              </a:r>
              <a:br>
                <a:rPr kumimoji="0" lang="en-US" sz="1200" b="0" u="none" strike="noStrike" kern="1200" cap="all" spc="0" normalizeH="0" noProof="0" dirty="0" smtClean="0">
                  <a:ln>
                    <a:noFill/>
                  </a:ln>
                  <a:effectLst/>
                  <a:uLnTx/>
                  <a:uFillTx/>
                  <a:latin typeface="+mj-lt"/>
                  <a:ea typeface="+mj-ea"/>
                  <a:cs typeface="+mj-cs"/>
                </a:rPr>
              </a:br>
              <a:r>
                <a:rPr kumimoji="0" lang="en-US" sz="1200" b="0" u="none" strike="noStrike" kern="1200" cap="all" spc="0" normalizeH="0" noProof="0" dirty="0" smtClean="0">
                  <a:ln>
                    <a:noFill/>
                  </a:ln>
                  <a:effectLst/>
                  <a:uLnTx/>
                  <a:uFillTx/>
                  <a:latin typeface="+mj-lt"/>
                  <a:ea typeface="+mj-ea"/>
                  <a:cs typeface="+mj-cs"/>
                </a:rPr>
                <a:t>Product Line</a:t>
              </a:r>
            </a:p>
          </p:txBody>
        </p:sp>
        <p:sp>
          <p:nvSpPr>
            <p:cNvPr id="22" name="Oval 21"/>
            <p:cNvSpPr>
              <a:spLocks noChangeAspect="1"/>
            </p:cNvSpPr>
            <p:nvPr/>
          </p:nvSpPr>
          <p:spPr>
            <a:xfrm>
              <a:off x="1616255" y="5817413"/>
              <a:ext cx="64008" cy="608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ln w="38100">
                  <a:solidFill>
                    <a:schemeClr val="tx1"/>
                  </a:solidFill>
                </a:ln>
                <a:solidFill>
                  <a:schemeClr val="tx1">
                    <a:lumMod val="65000"/>
                    <a:lumOff val="35000"/>
                  </a:schemeClr>
                </a:solidFill>
                <a:latin typeface="Arial" pitchFamily="34" charset="0"/>
                <a:cs typeface="Arial"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dHiEff2.png"/>
          <p:cNvPicPr>
            <a:picLocks noChangeAspect="1"/>
          </p:cNvPicPr>
          <p:nvPr/>
        </p:nvPicPr>
        <p:blipFill>
          <a:blip r:embed="rId3"/>
          <a:stretch>
            <a:fillRect/>
          </a:stretch>
        </p:blipFill>
        <p:spPr>
          <a:xfrm>
            <a:off x="6108749" y="4169594"/>
            <a:ext cx="2683781" cy="2606116"/>
          </a:xfrm>
          <a:prstGeom prst="rect">
            <a:avLst/>
          </a:prstGeom>
        </p:spPr>
      </p:pic>
      <p:sp>
        <p:nvSpPr>
          <p:cNvPr id="2" name="Subtitle 1"/>
          <p:cNvSpPr>
            <a:spLocks noGrp="1"/>
          </p:cNvSpPr>
          <p:nvPr>
            <p:ph type="subTitle" idx="1"/>
          </p:nvPr>
        </p:nvSpPr>
        <p:spPr>
          <a:xfrm>
            <a:off x="1336965" y="2425180"/>
            <a:ext cx="6400800" cy="496671"/>
          </a:xfrm>
        </p:spPr>
        <p:txBody>
          <a:bodyPr/>
          <a:lstStyle/>
          <a:p>
            <a:r>
              <a:rPr lang="en-US" sz="1350" dirty="0" smtClean="0"/>
              <a:t>WATER HEATING PRODUCTS</a:t>
            </a:r>
            <a:endParaRPr lang="en-US" sz="1350" dirty="0"/>
          </a:p>
        </p:txBody>
      </p:sp>
      <p:sp>
        <p:nvSpPr>
          <p:cNvPr id="3" name="Title 2"/>
          <p:cNvSpPr>
            <a:spLocks noGrp="1"/>
          </p:cNvSpPr>
          <p:nvPr>
            <p:ph type="ctrTitle"/>
          </p:nvPr>
        </p:nvSpPr>
        <p:spPr>
          <a:xfrm>
            <a:off x="0" y="3405363"/>
            <a:ext cx="9144000" cy="2280745"/>
          </a:xfrm>
        </p:spPr>
        <p:txBody>
          <a:bodyPr>
            <a:normAutofit/>
          </a:bodyPr>
          <a:lstStyle/>
          <a:p>
            <a:pPr>
              <a:spcBef>
                <a:spcPts val="0"/>
              </a:spcBef>
              <a:defRPr/>
            </a:pPr>
            <a:r>
              <a:rPr lang="en-US" dirty="0" smtClean="0"/>
              <a:t>Rheem Tankless Water Heaters</a:t>
            </a:r>
            <a:br>
              <a:rPr lang="en-US" dirty="0" smtClean="0"/>
            </a:br>
            <a:r>
              <a:rPr lang="en-US" sz="3100" dirty="0" smtClean="0">
                <a:solidFill>
                  <a:srgbClr val="C00000"/>
                </a:solidFill>
                <a:effectLst>
                  <a:outerShdw blurRad="38100" dist="38100" dir="2700000" algn="tl">
                    <a:srgbClr val="000000">
                      <a:alpha val="43137"/>
                    </a:srgbClr>
                  </a:outerShdw>
                </a:effectLst>
              </a:rPr>
              <a:t>Gas</a:t>
            </a:r>
            <a:r>
              <a:rPr lang="en-US" sz="3100" dirty="0" smtClean="0">
                <a:solidFill>
                  <a:srgbClr val="C00000"/>
                </a:solidFill>
                <a:effectLst>
                  <a:outerShdw blurRad="38100" dist="38100" dir="2700000" algn="tl">
                    <a:srgbClr val="000000">
                      <a:alpha val="43137"/>
                    </a:srgbClr>
                  </a:outerShdw>
                </a:effectLst>
              </a:rPr>
              <a:t> </a:t>
            </a:r>
            <a:r>
              <a:rPr lang="en-US" sz="3100" dirty="0" smtClean="0">
                <a:solidFill>
                  <a:srgbClr val="C00000"/>
                </a:solidFill>
                <a:effectLst>
                  <a:outerShdw blurRad="38100" dist="38100" dir="2700000" algn="tl">
                    <a:srgbClr val="000000">
                      <a:alpha val="43137"/>
                    </a:srgbClr>
                  </a:outerShdw>
                </a:effectLst>
              </a:rPr>
              <a:t>Models</a:t>
            </a:r>
            <a:r>
              <a:rPr lang="en-US" dirty="0" smtClean="0"/>
              <a:t/>
            </a:r>
            <a:br>
              <a:rPr lang="en-US" dirty="0" smtClean="0"/>
            </a:br>
            <a:r>
              <a:rPr lang="en-US" sz="2400" dirty="0" smtClean="0"/>
              <a:t/>
            </a:r>
            <a:br>
              <a:rPr lang="en-US" sz="2400" dirty="0" smtClean="0"/>
            </a:br>
            <a:endParaRPr lang="en-US" sz="2700" dirty="0" smtClean="0"/>
          </a:p>
        </p:txBody>
      </p:sp>
      <p:sp>
        <p:nvSpPr>
          <p:cNvPr id="12"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86</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3973976771"/>
      </p:ext>
    </p:extLst>
  </p:cSld>
  <p:clrMapOvr>
    <a:masterClrMapping/>
  </p:clrMapOvr>
  <p:transition spd="med">
    <p:zo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12"/>
            <a:ext cx="9144000" cy="1115122"/>
          </a:xfrm>
        </p:spPr>
        <p:txBody>
          <a:bodyPr>
            <a:normAutofit fontScale="90000"/>
          </a:bodyPr>
          <a:lstStyle/>
          <a:p>
            <a:r>
              <a:rPr lang="en-US" sz="4000" dirty="0" smtClean="0"/>
              <a:t>Key Features &amp; Operating Costs</a:t>
            </a:r>
            <a:r>
              <a:rPr lang="en-US" dirty="0" smtClean="0"/>
              <a:t/>
            </a:r>
            <a:br>
              <a:rPr lang="en-US" dirty="0" smtClean="0"/>
            </a:br>
            <a:r>
              <a:rPr lang="en-US" sz="3000" dirty="0" smtClean="0"/>
              <a:t>High- and Mid-Efficiency Models</a:t>
            </a:r>
            <a:endParaRPr lang="en-US" sz="3000" dirty="0"/>
          </a:p>
        </p:txBody>
      </p:sp>
      <p:sp>
        <p:nvSpPr>
          <p:cNvPr id="3" name="Text Placeholder 2"/>
          <p:cNvSpPr>
            <a:spLocks noGrp="1"/>
          </p:cNvSpPr>
          <p:nvPr>
            <p:ph type="body" idx="1"/>
          </p:nvPr>
        </p:nvSpPr>
        <p:spPr>
          <a:xfrm>
            <a:off x="457200" y="3621787"/>
            <a:ext cx="4040188" cy="639762"/>
          </a:xfrm>
        </p:spPr>
        <p:txBody>
          <a:bodyPr>
            <a:normAutofit/>
          </a:bodyPr>
          <a:lstStyle/>
          <a:p>
            <a:pPr algn="ctr"/>
            <a:r>
              <a:rPr lang="en-US" dirty="0" smtClean="0"/>
              <a:t>High-Efficiency Condensing</a:t>
            </a:r>
            <a:endParaRPr lang="en-US" dirty="0"/>
          </a:p>
        </p:txBody>
      </p:sp>
      <p:sp>
        <p:nvSpPr>
          <p:cNvPr id="4" name="Content Placeholder 3"/>
          <p:cNvSpPr>
            <a:spLocks noGrp="1"/>
          </p:cNvSpPr>
          <p:nvPr>
            <p:ph sz="half" idx="2"/>
          </p:nvPr>
        </p:nvSpPr>
        <p:spPr>
          <a:xfrm>
            <a:off x="591011" y="4194642"/>
            <a:ext cx="4215451" cy="1962227"/>
          </a:xfrm>
        </p:spPr>
        <p:txBody>
          <a:bodyPr>
            <a:normAutofit/>
          </a:bodyPr>
          <a:lstStyle/>
          <a:p>
            <a:pPr marL="234950" indent="-234950">
              <a:spcBef>
                <a:spcPts val="200"/>
              </a:spcBef>
            </a:pPr>
            <a:r>
              <a:rPr lang="en-US" sz="2000" dirty="0" smtClean="0"/>
              <a:t>94% Energy efficient</a:t>
            </a:r>
          </a:p>
          <a:p>
            <a:pPr marL="234950" indent="-234950">
              <a:spcBef>
                <a:spcPts val="200"/>
              </a:spcBef>
            </a:pPr>
            <a:r>
              <a:rPr lang="en-US" sz="2000" dirty="0" smtClean="0"/>
              <a:t>2” or 3” PVC venting</a:t>
            </a:r>
          </a:p>
          <a:p>
            <a:pPr marL="234950" indent="-234950">
              <a:spcBef>
                <a:spcPts val="200"/>
              </a:spcBef>
            </a:pPr>
            <a:r>
              <a:rPr lang="en-US" sz="2000" dirty="0" smtClean="0"/>
              <a:t>Integrated condensate </a:t>
            </a:r>
            <a:r>
              <a:rPr lang="en-US" sz="2000" i="1" dirty="0" smtClean="0"/>
              <a:t>neutralizer</a:t>
            </a:r>
          </a:p>
          <a:p>
            <a:pPr marL="234950" indent="-234950">
              <a:spcBef>
                <a:spcPts val="200"/>
              </a:spcBef>
            </a:pPr>
            <a:r>
              <a:rPr lang="en-US" sz="2000" dirty="0" smtClean="0"/>
              <a:t>$178-430 Annual operating cost</a:t>
            </a:r>
          </a:p>
          <a:p>
            <a:pPr>
              <a:spcBef>
                <a:spcPts val="200"/>
              </a:spcBef>
            </a:pPr>
            <a:endParaRPr lang="en-US" dirty="0"/>
          </a:p>
        </p:txBody>
      </p:sp>
      <p:sp>
        <p:nvSpPr>
          <p:cNvPr id="5" name="Text Placeholder 4"/>
          <p:cNvSpPr>
            <a:spLocks noGrp="1"/>
          </p:cNvSpPr>
          <p:nvPr>
            <p:ph type="body" sz="quarter" idx="3"/>
          </p:nvPr>
        </p:nvSpPr>
        <p:spPr>
          <a:xfrm>
            <a:off x="4645025" y="3621787"/>
            <a:ext cx="4041775" cy="639762"/>
          </a:xfrm>
        </p:spPr>
        <p:txBody>
          <a:bodyPr/>
          <a:lstStyle/>
          <a:p>
            <a:pPr algn="ctr"/>
            <a:r>
              <a:rPr lang="en-US" dirty="0" smtClean="0"/>
              <a:t>Mid-Efficiency </a:t>
            </a:r>
            <a:endParaRPr lang="en-US" dirty="0"/>
          </a:p>
        </p:txBody>
      </p:sp>
      <p:sp>
        <p:nvSpPr>
          <p:cNvPr id="6" name="Content Placeholder 5"/>
          <p:cNvSpPr>
            <a:spLocks noGrp="1"/>
          </p:cNvSpPr>
          <p:nvPr>
            <p:ph sz="quarter" idx="4"/>
          </p:nvPr>
        </p:nvSpPr>
        <p:spPr>
          <a:xfrm>
            <a:off x="5001858" y="4172341"/>
            <a:ext cx="3796448" cy="1595133"/>
          </a:xfrm>
        </p:spPr>
        <p:txBody>
          <a:bodyPr>
            <a:normAutofit/>
          </a:bodyPr>
          <a:lstStyle/>
          <a:p>
            <a:pPr marL="234950" indent="-234950">
              <a:spcBef>
                <a:spcPts val="200"/>
              </a:spcBef>
            </a:pPr>
            <a:r>
              <a:rPr lang="en-US" sz="2000" dirty="0" smtClean="0"/>
              <a:t>82% Energy efficient</a:t>
            </a:r>
          </a:p>
          <a:p>
            <a:pPr marL="234950" indent="-234950">
              <a:spcBef>
                <a:spcPts val="200"/>
              </a:spcBef>
            </a:pPr>
            <a:r>
              <a:rPr lang="en-US" sz="2000" dirty="0" smtClean="0"/>
              <a:t>3”/5” Concentric vent system</a:t>
            </a:r>
          </a:p>
          <a:p>
            <a:pPr marL="234950" indent="-234950">
              <a:spcBef>
                <a:spcPts val="200"/>
              </a:spcBef>
            </a:pPr>
            <a:r>
              <a:rPr lang="en-US" sz="2000" dirty="0" smtClean="0"/>
              <a:t>Integrated condensate </a:t>
            </a:r>
            <a:r>
              <a:rPr lang="en-US" sz="2000" i="1" dirty="0" smtClean="0"/>
              <a:t>collector</a:t>
            </a:r>
          </a:p>
          <a:p>
            <a:pPr marL="234950" indent="-234950">
              <a:spcBef>
                <a:spcPts val="200"/>
              </a:spcBef>
            </a:pPr>
            <a:r>
              <a:rPr lang="en-US" sz="2000" dirty="0" smtClean="0"/>
              <a:t>$199-482 Annual operating cost</a:t>
            </a:r>
            <a:endParaRPr lang="en-US" sz="2000" dirty="0"/>
          </a:p>
        </p:txBody>
      </p:sp>
      <p:pic>
        <p:nvPicPr>
          <p:cNvPr id="7" name="Picture 6" descr="CondHiEff2.png"/>
          <p:cNvPicPr>
            <a:picLocks noChangeAspect="1"/>
          </p:cNvPicPr>
          <p:nvPr/>
        </p:nvPicPr>
        <p:blipFill>
          <a:blip r:embed="rId2"/>
          <a:stretch>
            <a:fillRect/>
          </a:stretch>
        </p:blipFill>
        <p:spPr>
          <a:xfrm>
            <a:off x="1011376" y="1339583"/>
            <a:ext cx="2683781" cy="2606116"/>
          </a:xfrm>
          <a:prstGeom prst="rect">
            <a:avLst/>
          </a:prstGeom>
        </p:spPr>
      </p:pic>
      <p:pic>
        <p:nvPicPr>
          <p:cNvPr id="8" name="Picture 2" descr="\\bdataprod1\lbutler\My Documents\Presentations\2011 Presentations\Red_Rheem_Presentation_Template\Marcom Presentations\MidEfficiency2.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611185" y="1506849"/>
            <a:ext cx="2200671" cy="2338491"/>
          </a:xfrm>
          <a:prstGeom prst="rect">
            <a:avLst/>
          </a:prstGeom>
          <a:noFill/>
        </p:spPr>
      </p:pic>
      <p:pic>
        <p:nvPicPr>
          <p:cNvPr id="16" name="Picture 15" descr="94Efficient.png"/>
          <p:cNvPicPr>
            <a:picLocks noChangeAspect="1"/>
          </p:cNvPicPr>
          <p:nvPr/>
        </p:nvPicPr>
        <p:blipFill>
          <a:blip r:embed="rId4">
            <a:clrChange>
              <a:clrFrom>
                <a:srgbClr val="FFFFFF"/>
              </a:clrFrom>
              <a:clrTo>
                <a:srgbClr val="FFFFFF">
                  <a:alpha val="0"/>
                </a:srgbClr>
              </a:clrTo>
            </a:clrChange>
          </a:blip>
          <a:stretch>
            <a:fillRect/>
          </a:stretch>
        </p:blipFill>
        <p:spPr>
          <a:xfrm>
            <a:off x="892646" y="1339583"/>
            <a:ext cx="1006348" cy="557507"/>
          </a:xfrm>
          <a:prstGeom prst="rect">
            <a:avLst/>
          </a:prstGeom>
        </p:spPr>
      </p:pic>
      <p:sp>
        <p:nvSpPr>
          <p:cNvPr id="17"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87</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pSp>
        <p:nvGrpSpPr>
          <p:cNvPr id="21" name="Group 20"/>
          <p:cNvGrpSpPr/>
          <p:nvPr/>
        </p:nvGrpSpPr>
        <p:grpSpPr>
          <a:xfrm>
            <a:off x="2440605" y="5550671"/>
            <a:ext cx="4475759" cy="948618"/>
            <a:chOff x="2440605" y="5550671"/>
            <a:chExt cx="4475759" cy="948618"/>
          </a:xfrm>
        </p:grpSpPr>
        <p:pic>
          <p:nvPicPr>
            <p:cNvPr id="14" name="Picture 13" descr="CertLogos.png"/>
            <p:cNvPicPr>
              <a:picLocks noChangeAspect="1"/>
            </p:cNvPicPr>
            <p:nvPr/>
          </p:nvPicPr>
          <p:blipFill>
            <a:blip r:embed="rId5">
              <a:clrChange>
                <a:clrFrom>
                  <a:srgbClr val="FFFFFF"/>
                </a:clrFrom>
                <a:clrTo>
                  <a:srgbClr val="FFFFFF">
                    <a:alpha val="0"/>
                  </a:srgbClr>
                </a:clrTo>
              </a:clrChange>
            </a:blip>
            <a:srcRect l="74177"/>
            <a:stretch>
              <a:fillRect/>
            </a:stretch>
          </p:blipFill>
          <p:spPr>
            <a:xfrm>
              <a:off x="4486925" y="5550671"/>
              <a:ext cx="895929" cy="948618"/>
            </a:xfrm>
            <a:prstGeom prst="rect">
              <a:avLst/>
            </a:prstGeom>
          </p:spPr>
        </p:pic>
        <p:pic>
          <p:nvPicPr>
            <p:cNvPr id="15" name="Picture 6" descr="\\bdataprod1\lbutler\My Documents\LEED Points\Leed Logos\JPEG - Print\member_logo_blk.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120179" y="5712572"/>
              <a:ext cx="525350" cy="525350"/>
            </a:xfrm>
            <a:prstGeom prst="rect">
              <a:avLst/>
            </a:prstGeom>
            <a:noFill/>
          </p:spPr>
        </p:pic>
        <p:pic>
          <p:nvPicPr>
            <p:cNvPr id="13" name="Picture 2" descr="View Image">
              <a:hlinkClick r:id="rId7"/>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91945" y="5767474"/>
              <a:ext cx="424419" cy="433081"/>
            </a:xfrm>
            <a:prstGeom prst="rect">
              <a:avLst/>
            </a:prstGeom>
            <a:ln>
              <a:noFill/>
            </a:ln>
            <a:effectLst/>
          </p:spPr>
        </p:pic>
        <p:pic>
          <p:nvPicPr>
            <p:cNvPr id="18" name="Picture 17" descr="AHRIcert_www-Black.jpg"/>
            <p:cNvPicPr>
              <a:picLocks noChangeAspect="1"/>
            </p:cNvPicPr>
            <p:nvPr/>
          </p:nvPicPr>
          <p:blipFill>
            <a:blip r:embed="rId9"/>
            <a:stretch>
              <a:fillRect/>
            </a:stretch>
          </p:blipFill>
          <p:spPr>
            <a:xfrm>
              <a:off x="5713231" y="5835501"/>
              <a:ext cx="761101" cy="233503"/>
            </a:xfrm>
            <a:prstGeom prst="rect">
              <a:avLst/>
            </a:prstGeom>
          </p:spPr>
        </p:pic>
        <p:pic>
          <p:nvPicPr>
            <p:cNvPr id="19" name="Picture 18" descr="CertLogos.png"/>
            <p:cNvPicPr>
              <a:picLocks noChangeAspect="1"/>
            </p:cNvPicPr>
            <p:nvPr/>
          </p:nvPicPr>
          <p:blipFill>
            <a:blip r:embed="rId5">
              <a:clrChange>
                <a:clrFrom>
                  <a:srgbClr val="FFFFFF"/>
                </a:clrFrom>
                <a:clrTo>
                  <a:srgbClr val="FFFFFF">
                    <a:alpha val="0"/>
                  </a:srgbClr>
                </a:clrTo>
              </a:clrChange>
            </a:blip>
            <a:srcRect r="40718"/>
            <a:stretch>
              <a:fillRect/>
            </a:stretch>
          </p:blipFill>
          <p:spPr>
            <a:xfrm>
              <a:off x="2440605" y="5550671"/>
              <a:ext cx="2056783" cy="948618"/>
            </a:xfrm>
            <a:prstGeom prst="rect">
              <a:avLst/>
            </a:prstGeom>
          </p:spPr>
        </p:pic>
        <p:sp>
          <p:nvSpPr>
            <p:cNvPr id="20" name="TextBox 19"/>
            <p:cNvSpPr txBox="1"/>
            <p:nvPr/>
          </p:nvSpPr>
          <p:spPr>
            <a:xfrm>
              <a:off x="5645529" y="6022478"/>
              <a:ext cx="184666" cy="215444"/>
            </a:xfrm>
            <a:prstGeom prst="rect">
              <a:avLst/>
            </a:prstGeom>
            <a:noFill/>
          </p:spPr>
          <p:txBody>
            <a:bodyPr wrap="none" rtlCol="0">
              <a:spAutoFit/>
            </a:bodyPr>
            <a:lstStyle/>
            <a:p>
              <a:endParaRPr lang="en-US" sz="800" dirty="0"/>
            </a:p>
          </p:txBody>
        </p:sp>
      </p:grpSp>
      <p:pic>
        <p:nvPicPr>
          <p:cNvPr id="22" name="Picture 3"/>
          <p:cNvPicPr>
            <a:picLocks noChangeAspect="1" noChangeArrowheads="1"/>
          </p:cNvPicPr>
          <p:nvPr/>
        </p:nvPicPr>
        <p:blipFill>
          <a:blip r:embed="rId10"/>
          <a:srcRect r="21"/>
          <a:stretch>
            <a:fillRect/>
          </a:stretch>
        </p:blipFill>
        <p:spPr bwMode="auto">
          <a:xfrm rot="962063">
            <a:off x="4297208" y="2300288"/>
            <a:ext cx="1112831" cy="1475460"/>
          </a:xfrm>
          <a:prstGeom prst="rect">
            <a:avLst/>
          </a:prstGeom>
          <a:ln w="6350">
            <a:solidFill>
              <a:schemeClr val="tx1">
                <a:lumMod val="50000"/>
                <a:lumOff val="50000"/>
              </a:schemeClr>
            </a:solidFill>
          </a:ln>
          <a:effectLst>
            <a:outerShdw blurRad="50800" dist="38100" dir="2700000" algn="tl" rotWithShape="0">
              <a:srgbClr val="333333">
                <a:alpha val="40000"/>
              </a:srgbClr>
            </a:outerShdw>
          </a:effectLst>
        </p:spPr>
      </p:pic>
      <p:pic>
        <p:nvPicPr>
          <p:cNvPr id="23" name="Picture 4" descr="\\bdataprod1\lbutler\My Documents\Presentations\2013 Presentations\ProClubIcons\5ProClubPts.png"/>
          <p:cNvPicPr>
            <a:picLocks noChangeAspect="1" noChangeArrowheads="1"/>
          </p:cNvPicPr>
          <p:nvPr/>
        </p:nvPicPr>
        <p:blipFill>
          <a:blip r:embed="rId11"/>
          <a:srcRect/>
          <a:stretch>
            <a:fillRect/>
          </a:stretch>
        </p:blipFill>
        <p:spPr bwMode="auto">
          <a:xfrm>
            <a:off x="3260880" y="2951453"/>
            <a:ext cx="862586" cy="862586"/>
          </a:xfrm>
          <a:prstGeom prst="rect">
            <a:avLst/>
          </a:prstGeom>
          <a:noFill/>
        </p:spPr>
      </p:pic>
      <p:pic>
        <p:nvPicPr>
          <p:cNvPr id="24" name="Picture 3" descr="\\bdataprod1\lbutler\My Documents\Presentations\2013 Presentations\ProClubIcons\2ProClubPts.png"/>
          <p:cNvPicPr>
            <a:picLocks noChangeAspect="1" noChangeArrowheads="1"/>
          </p:cNvPicPr>
          <p:nvPr/>
        </p:nvPicPr>
        <p:blipFill>
          <a:blip r:embed="rId12"/>
          <a:srcRect/>
          <a:stretch>
            <a:fillRect/>
          </a:stretch>
        </p:blipFill>
        <p:spPr bwMode="auto">
          <a:xfrm>
            <a:off x="7377753" y="3003569"/>
            <a:ext cx="862586" cy="862586"/>
          </a:xfrm>
          <a:prstGeom prst="rect">
            <a:avLst/>
          </a:prstGeom>
          <a:noFill/>
        </p:spPr>
      </p:pic>
    </p:spTree>
  </p:cSld>
  <p:clrMapOvr>
    <a:masterClrMapping/>
  </p:clrMapOvr>
  <p:transition>
    <p:pull/>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ondHiEff2.png"/>
          <p:cNvPicPr>
            <a:picLocks noChangeAspect="1"/>
          </p:cNvPicPr>
          <p:nvPr/>
        </p:nvPicPr>
        <p:blipFill>
          <a:blip r:embed="rId3"/>
          <a:stretch>
            <a:fillRect/>
          </a:stretch>
        </p:blipFill>
        <p:spPr>
          <a:xfrm>
            <a:off x="6665046" y="1331217"/>
            <a:ext cx="2330308" cy="2262872"/>
          </a:xfrm>
          <a:prstGeom prst="rect">
            <a:avLst/>
          </a:prstGeom>
        </p:spPr>
      </p:pic>
      <p:sp>
        <p:nvSpPr>
          <p:cNvPr id="9" name="Slide Number Placeholder 3"/>
          <p:cNvSpPr>
            <a:spLocks noGrp="1"/>
          </p:cNvSpPr>
          <p:nvPr>
            <p:ph type="sldNum" sz="quarter" idx="4294967295"/>
          </p:nvPr>
        </p:nvSpPr>
        <p:spPr>
          <a:xfrm>
            <a:off x="8719794" y="6538886"/>
            <a:ext cx="424205" cy="243698"/>
          </a:xfrm>
          <a:prstGeom prst="rect">
            <a:avLst/>
          </a:prstGeom>
        </p:spPr>
        <p:txBody>
          <a:bodyPr/>
          <a:lstStyle/>
          <a:p>
            <a:pPr algn="ctr"/>
            <a:fld id="{A5EAA6B6-8107-4770-BC28-18890C0CDAE5}" type="slidenum">
              <a:rPr lang="en-US" sz="1000" smtClean="0">
                <a:solidFill>
                  <a:schemeClr val="tx1">
                    <a:lumMod val="65000"/>
                    <a:lumOff val="35000"/>
                  </a:schemeClr>
                </a:solidFill>
              </a:rPr>
              <a:pPr algn="ctr"/>
              <a:t>88</a:t>
            </a:fld>
            <a:endParaRPr lang="en-US" sz="1000" dirty="0">
              <a:solidFill>
                <a:schemeClr val="tx1">
                  <a:lumMod val="65000"/>
                  <a:lumOff val="35000"/>
                </a:schemeClr>
              </a:solidFill>
            </a:endParaRPr>
          </a:p>
        </p:txBody>
      </p:sp>
      <p:sp>
        <p:nvSpPr>
          <p:cNvPr id="11" name="Rectangle 3"/>
          <p:cNvSpPr txBox="1">
            <a:spLocks noChangeArrowheads="1"/>
          </p:cNvSpPr>
          <p:nvPr/>
        </p:nvSpPr>
        <p:spPr bwMode="auto">
          <a:xfrm>
            <a:off x="755495" y="1484583"/>
            <a:ext cx="6203193"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indent="-231775" fontAlgn="base">
              <a:spcBef>
                <a:spcPct val="20000"/>
              </a:spcBef>
              <a:spcAft>
                <a:spcPct val="0"/>
              </a:spcAft>
              <a:buFont typeface="Arial"/>
              <a:buChar char="•"/>
              <a:defRPr/>
            </a:pPr>
            <a:r>
              <a:rPr lang="en-US" sz="2400" dirty="0" smtClean="0">
                <a:solidFill>
                  <a:schemeClr val="tx1">
                    <a:lumMod val="65000"/>
                    <a:lumOff val="35000"/>
                  </a:schemeClr>
                </a:solidFill>
              </a:rPr>
              <a:t>Prestige™ RTGH high-efficiency condensing models</a:t>
            </a:r>
          </a:p>
          <a:p>
            <a:pPr marL="231775" lvl="0" indent="-231775" fontAlgn="base">
              <a:spcBef>
                <a:spcPct val="20000"/>
              </a:spcBef>
              <a:spcAft>
                <a:spcPct val="0"/>
              </a:spcAft>
              <a:buFont typeface="Arial"/>
              <a:buChar char="•"/>
              <a:defRPr/>
            </a:pPr>
            <a:r>
              <a:rPr lang="en-US" sz="2400" dirty="0" smtClean="0">
                <a:solidFill>
                  <a:schemeClr val="tx1">
                    <a:lumMod val="65000"/>
                    <a:lumOff val="35000"/>
                  </a:schemeClr>
                </a:solidFill>
              </a:rPr>
              <a:t>New design for RTG mid-efficiency models</a:t>
            </a:r>
          </a:p>
          <a:p>
            <a:pPr marL="231775" lvl="0" indent="-231775" fontAlgn="base">
              <a:spcBef>
                <a:spcPct val="20000"/>
              </a:spcBef>
              <a:spcAft>
                <a:spcPct val="0"/>
              </a:spcAft>
              <a:buFont typeface="Arial"/>
              <a:buChar char="•"/>
              <a:defRPr/>
            </a:pPr>
            <a:r>
              <a:rPr lang="en-US" sz="2400" dirty="0" smtClean="0">
                <a:solidFill>
                  <a:schemeClr val="tx1">
                    <a:lumMod val="65000"/>
                    <a:lumOff val="35000"/>
                  </a:schemeClr>
                </a:solidFill>
              </a:rPr>
              <a:t>Improved design and serviceability </a:t>
            </a:r>
          </a:p>
          <a:p>
            <a:pPr marL="231775" lvl="0" indent="-231775" fontAlgn="base">
              <a:spcBef>
                <a:spcPct val="20000"/>
              </a:spcBef>
              <a:spcAft>
                <a:spcPct val="0"/>
              </a:spcAft>
              <a:buFont typeface="Arial"/>
              <a:buChar char="•"/>
              <a:defRPr/>
            </a:pPr>
            <a:r>
              <a:rPr lang="en-US" sz="2400" dirty="0" smtClean="0">
                <a:solidFill>
                  <a:schemeClr val="tx1">
                    <a:lumMod val="65000"/>
                    <a:lumOff val="35000"/>
                  </a:schemeClr>
                </a:solidFill>
              </a:rPr>
              <a:t>Improved handling of installation variables</a:t>
            </a:r>
          </a:p>
          <a:p>
            <a:pPr marL="231775" indent="-231775" fontAlgn="base">
              <a:spcBef>
                <a:spcPct val="20000"/>
              </a:spcBef>
              <a:spcAft>
                <a:spcPct val="0"/>
              </a:spcAft>
              <a:buFont typeface="Arial"/>
              <a:buChar char="•"/>
              <a:defRPr/>
            </a:pPr>
            <a:r>
              <a:rPr lang="en-US" sz="2400" dirty="0" smtClean="0">
                <a:solidFill>
                  <a:schemeClr val="tx1">
                    <a:lumMod val="65000"/>
                    <a:lumOff val="35000"/>
                  </a:schemeClr>
                </a:solidFill>
              </a:rPr>
              <a:t>Installer friendly features</a:t>
            </a:r>
          </a:p>
          <a:p>
            <a:pPr marL="687388" lvl="1" indent="-230188" fontAlgn="base">
              <a:spcBef>
                <a:spcPct val="20000"/>
              </a:spcBef>
              <a:spcAft>
                <a:spcPct val="0"/>
              </a:spcAft>
              <a:buFont typeface="Calibri" pitchFamily="34" charset="0"/>
              <a:buChar char="–"/>
              <a:defRPr/>
            </a:pPr>
            <a:r>
              <a:rPr lang="en-US" sz="2000" dirty="0" smtClean="0">
                <a:solidFill>
                  <a:schemeClr val="tx1">
                    <a:lumMod val="65000"/>
                    <a:lumOff val="35000"/>
                  </a:schemeClr>
                </a:solidFill>
              </a:rPr>
              <a:t>Remote connection on the bottom of unit</a:t>
            </a:r>
          </a:p>
          <a:p>
            <a:pPr marL="687388" lvl="1" indent="-230188" fontAlgn="base">
              <a:spcBef>
                <a:spcPct val="20000"/>
              </a:spcBef>
              <a:spcAft>
                <a:spcPct val="0"/>
              </a:spcAft>
              <a:buFont typeface="Calibri" pitchFamily="34" charset="0"/>
              <a:buChar char="–"/>
              <a:defRPr/>
            </a:pPr>
            <a:r>
              <a:rPr lang="en-US" sz="2000" dirty="0" smtClean="0">
                <a:solidFill>
                  <a:schemeClr val="tx1">
                    <a:lumMod val="65000"/>
                    <a:lumOff val="35000"/>
                  </a:schemeClr>
                </a:solidFill>
              </a:rPr>
              <a:t>Gas pressure tap on inlet</a:t>
            </a:r>
          </a:p>
          <a:p>
            <a:pPr marL="687388" lvl="1" indent="-230188" fontAlgn="base">
              <a:spcBef>
                <a:spcPct val="20000"/>
              </a:spcBef>
              <a:spcAft>
                <a:spcPct val="0"/>
              </a:spcAft>
              <a:buFont typeface="Calibri" pitchFamily="34" charset="0"/>
              <a:buChar char="–"/>
              <a:defRPr/>
            </a:pPr>
            <a:r>
              <a:rPr lang="en-US" sz="2000" dirty="0" smtClean="0">
                <a:solidFill>
                  <a:schemeClr val="tx1">
                    <a:lumMod val="65000"/>
                    <a:lumOff val="35000"/>
                  </a:schemeClr>
                </a:solidFill>
              </a:rPr>
              <a:t>2” or 3” PVC venting on RTGH Series</a:t>
            </a:r>
          </a:p>
          <a:p>
            <a:pPr marL="687388" lvl="1" indent="-230188" fontAlgn="base">
              <a:spcBef>
                <a:spcPct val="20000"/>
              </a:spcBef>
              <a:spcAft>
                <a:spcPct val="0"/>
              </a:spcAft>
              <a:buFont typeface="Calibri" pitchFamily="34" charset="0"/>
              <a:buChar char="–"/>
              <a:defRPr/>
            </a:pPr>
            <a:r>
              <a:rPr lang="en-US" sz="2000" dirty="0" smtClean="0">
                <a:solidFill>
                  <a:schemeClr val="tx1">
                    <a:lumMod val="65000"/>
                    <a:lumOff val="35000"/>
                  </a:schemeClr>
                </a:solidFill>
              </a:rPr>
              <a:t>3”/5” Concentric venting on RTG Series</a:t>
            </a:r>
          </a:p>
          <a:p>
            <a:pPr marL="234950" lvl="0" indent="-234950" eaLnBrk="0" fontAlgn="base" hangingPunct="0">
              <a:spcBef>
                <a:spcPct val="20000"/>
              </a:spcBef>
              <a:spcAft>
                <a:spcPct val="0"/>
              </a:spcAft>
              <a:defRPr/>
            </a:pPr>
            <a:endParaRPr lang="en-US" sz="2800" kern="0" dirty="0" smtClean="0">
              <a:solidFill>
                <a:prstClr val="black"/>
              </a:solidFill>
              <a:latin typeface="+mj-lt"/>
            </a:endParaRPr>
          </a:p>
        </p:txBody>
      </p:sp>
      <p:sp>
        <p:nvSpPr>
          <p:cNvPr id="18" name="Rectangle 17"/>
          <p:cNvSpPr/>
          <p:nvPr/>
        </p:nvSpPr>
        <p:spPr>
          <a:xfrm>
            <a:off x="6690728" y="3407436"/>
            <a:ext cx="2471892" cy="461665"/>
          </a:xfrm>
          <a:prstGeom prst="rect">
            <a:avLst/>
          </a:prstGeom>
        </p:spPr>
        <p:txBody>
          <a:bodyPr wrap="square">
            <a:spAutoFit/>
          </a:bodyPr>
          <a:lstStyle/>
          <a:p>
            <a:pPr algn="ctr"/>
            <a:r>
              <a:rPr lang="en-US" sz="1200" b="1" dirty="0" smtClean="0">
                <a:solidFill>
                  <a:schemeClr val="tx1">
                    <a:lumMod val="65000"/>
                    <a:lumOff val="35000"/>
                  </a:schemeClr>
                </a:solidFill>
              </a:rPr>
              <a:t>RTGH High-Efficiency</a:t>
            </a:r>
            <a:br>
              <a:rPr lang="en-US" sz="1200" b="1" dirty="0" smtClean="0">
                <a:solidFill>
                  <a:schemeClr val="tx1">
                    <a:lumMod val="65000"/>
                    <a:lumOff val="35000"/>
                  </a:schemeClr>
                </a:solidFill>
              </a:rPr>
            </a:br>
            <a:r>
              <a:rPr lang="en-US" sz="1200" dirty="0" smtClean="0">
                <a:solidFill>
                  <a:schemeClr val="tx1">
                    <a:lumMod val="65000"/>
                    <a:lumOff val="35000"/>
                  </a:schemeClr>
                </a:solidFill>
              </a:rPr>
              <a:t>Indoor and Outdoor Models</a:t>
            </a:r>
          </a:p>
        </p:txBody>
      </p:sp>
      <p:sp>
        <p:nvSpPr>
          <p:cNvPr id="19" name="Rectangle 18"/>
          <p:cNvSpPr/>
          <p:nvPr/>
        </p:nvSpPr>
        <p:spPr>
          <a:xfrm>
            <a:off x="6795734" y="5806311"/>
            <a:ext cx="2052140" cy="461665"/>
          </a:xfrm>
          <a:prstGeom prst="rect">
            <a:avLst/>
          </a:prstGeom>
        </p:spPr>
        <p:txBody>
          <a:bodyPr wrap="square">
            <a:spAutoFit/>
          </a:bodyPr>
          <a:lstStyle/>
          <a:p>
            <a:pPr algn="ctr"/>
            <a:r>
              <a:rPr lang="en-US" sz="1200" b="1" dirty="0" smtClean="0">
                <a:solidFill>
                  <a:schemeClr val="tx1">
                    <a:lumMod val="65000"/>
                    <a:lumOff val="35000"/>
                  </a:schemeClr>
                </a:solidFill>
              </a:rPr>
              <a:t>RTG Mid-Efficiency </a:t>
            </a:r>
          </a:p>
          <a:p>
            <a:pPr algn="ctr"/>
            <a:r>
              <a:rPr lang="en-US" sz="1200" dirty="0" smtClean="0">
                <a:solidFill>
                  <a:schemeClr val="tx1">
                    <a:lumMod val="65000"/>
                    <a:lumOff val="35000"/>
                  </a:schemeClr>
                </a:solidFill>
              </a:rPr>
              <a:t>Indoor and Outdoor Models</a:t>
            </a:r>
          </a:p>
        </p:txBody>
      </p:sp>
      <p:sp>
        <p:nvSpPr>
          <p:cNvPr id="20" name="Title 19"/>
          <p:cNvSpPr>
            <a:spLocks noGrp="1"/>
          </p:cNvSpPr>
          <p:nvPr>
            <p:ph type="title"/>
          </p:nvPr>
        </p:nvSpPr>
        <p:spPr>
          <a:xfrm>
            <a:off x="0" y="262537"/>
            <a:ext cx="9144000" cy="570368"/>
          </a:xfrm>
        </p:spPr>
        <p:txBody>
          <a:bodyPr>
            <a:normAutofit fontScale="90000"/>
          </a:bodyPr>
          <a:lstStyle/>
          <a:p>
            <a:pPr lvl="0"/>
            <a:r>
              <a:rPr lang="en-US" sz="4000" dirty="0" smtClean="0"/>
              <a:t>     New Tankless Products and Upgrades</a:t>
            </a:r>
            <a:endParaRPr lang="en-US" dirty="0"/>
          </a:p>
        </p:txBody>
      </p:sp>
      <p:pic>
        <p:nvPicPr>
          <p:cNvPr id="2050" name="Picture 2" descr="\\bdataprod1\lbutler\My Documents\Presentations\2011 Presentations\Red_Rheem_Presentation_Template\Marcom Presentations\MidEfficiency2.pn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88161" y="3832752"/>
            <a:ext cx="2041005" cy="2168826"/>
          </a:xfrm>
          <a:prstGeom prst="rect">
            <a:avLst/>
          </a:prstGeom>
          <a:noFill/>
        </p:spPr>
      </p:pic>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2" y="-1"/>
            <a:ext cx="8697957" cy="1226633"/>
          </a:xfrm>
        </p:spPr>
        <p:txBody>
          <a:bodyPr>
            <a:normAutofit/>
          </a:bodyPr>
          <a:lstStyle/>
          <a:p>
            <a:r>
              <a:rPr lang="en-US" dirty="0" smtClean="0"/>
              <a:t>Inside High-Efficiency Condensing Units</a:t>
            </a:r>
            <a:br>
              <a:rPr lang="en-US" dirty="0" smtClean="0"/>
            </a:br>
            <a:r>
              <a:rPr lang="en-US" sz="2700" dirty="0" smtClean="0"/>
              <a:t>Prestige™ Indoor and Outdoor Models</a:t>
            </a:r>
            <a:endParaRPr lang="en-US" sz="2700" dirty="0"/>
          </a:p>
        </p:txBody>
      </p:sp>
      <p:sp>
        <p:nvSpPr>
          <p:cNvPr id="3" name="Content Placeholder 2"/>
          <p:cNvSpPr>
            <a:spLocks noGrp="1"/>
          </p:cNvSpPr>
          <p:nvPr>
            <p:ph idx="1"/>
          </p:nvPr>
        </p:nvSpPr>
        <p:spPr>
          <a:xfrm>
            <a:off x="446043" y="1438505"/>
            <a:ext cx="3512635" cy="5497552"/>
          </a:xfrm>
        </p:spPr>
        <p:txBody>
          <a:bodyPr>
            <a:normAutofit/>
          </a:bodyPr>
          <a:lstStyle/>
          <a:p>
            <a:pPr>
              <a:buNone/>
            </a:pPr>
            <a:r>
              <a:rPr lang="en-US" sz="2400" b="1" dirty="0" smtClean="0"/>
              <a:t>Feature Packed…</a:t>
            </a:r>
            <a:br>
              <a:rPr lang="en-US" sz="2400" b="1" dirty="0" smtClean="0"/>
            </a:br>
            <a:endParaRPr lang="en-US" sz="800" b="1" dirty="0" smtClean="0"/>
          </a:p>
          <a:p>
            <a:pPr marL="290513" indent="-290513">
              <a:spcBef>
                <a:spcPts val="200"/>
              </a:spcBef>
              <a:spcAft>
                <a:spcPts val="200"/>
              </a:spcAft>
              <a:buClr>
                <a:srgbClr val="339966"/>
              </a:buClr>
              <a:buFont typeface="+mj-lt"/>
              <a:buAutoNum type="arabicPeriod"/>
            </a:pPr>
            <a:r>
              <a:rPr lang="en-US" sz="2000" dirty="0" smtClean="0"/>
              <a:t>Stainless steel secondary </a:t>
            </a:r>
            <a:br>
              <a:rPr lang="en-US" sz="2000" dirty="0" smtClean="0"/>
            </a:br>
            <a:r>
              <a:rPr lang="en-US" sz="2000" dirty="0" smtClean="0"/>
              <a:t>heat exchanger</a:t>
            </a:r>
          </a:p>
          <a:p>
            <a:pPr marL="290513" indent="-290513">
              <a:spcBef>
                <a:spcPts val="200"/>
              </a:spcBef>
              <a:spcAft>
                <a:spcPts val="200"/>
              </a:spcAft>
              <a:buClr>
                <a:srgbClr val="339966"/>
              </a:buClr>
              <a:buFont typeface="+mj-lt"/>
              <a:buAutoNum type="arabicPeriod"/>
            </a:pPr>
            <a:r>
              <a:rPr lang="en-US" sz="2000" dirty="0" smtClean="0"/>
              <a:t>All-copper primary heat exchanger</a:t>
            </a:r>
          </a:p>
          <a:p>
            <a:pPr marL="290513" indent="-290513">
              <a:spcBef>
                <a:spcPts val="200"/>
              </a:spcBef>
              <a:spcAft>
                <a:spcPts val="200"/>
              </a:spcAft>
              <a:buClr>
                <a:srgbClr val="339966"/>
              </a:buClr>
              <a:buFont typeface="+mj-lt"/>
              <a:buAutoNum type="arabicPeriod"/>
            </a:pPr>
            <a:r>
              <a:rPr lang="en-US" sz="2000" dirty="0" smtClean="0"/>
              <a:t>Over heat film wrap</a:t>
            </a:r>
          </a:p>
          <a:p>
            <a:pPr marL="290513" indent="-290513">
              <a:spcBef>
                <a:spcPts val="200"/>
              </a:spcBef>
              <a:spcAft>
                <a:spcPts val="200"/>
              </a:spcAft>
              <a:buClr>
                <a:srgbClr val="339966"/>
              </a:buClr>
              <a:buFont typeface="+mj-lt"/>
              <a:buAutoNum type="arabicPeriod"/>
            </a:pPr>
            <a:r>
              <a:rPr lang="en-US" sz="2000" dirty="0" smtClean="0"/>
              <a:t>Electronic spark ignition</a:t>
            </a:r>
          </a:p>
          <a:p>
            <a:pPr marL="290513" indent="-290513">
              <a:spcBef>
                <a:spcPts val="200"/>
              </a:spcBef>
              <a:spcAft>
                <a:spcPts val="200"/>
              </a:spcAft>
              <a:buClr>
                <a:srgbClr val="339966"/>
              </a:buClr>
              <a:buFont typeface="+mj-lt"/>
              <a:buAutoNum type="arabicPeriod"/>
            </a:pPr>
            <a:r>
              <a:rPr lang="en-US" sz="2000" dirty="0" smtClean="0"/>
              <a:t>11,000-199,900 Btu/h </a:t>
            </a:r>
          </a:p>
          <a:p>
            <a:pPr marL="290513" indent="-290513">
              <a:spcBef>
                <a:spcPts val="200"/>
              </a:spcBef>
              <a:spcAft>
                <a:spcPts val="200"/>
              </a:spcAft>
              <a:buClr>
                <a:srgbClr val="339966"/>
              </a:buClr>
              <a:buFont typeface="+mj-lt"/>
              <a:buAutoNum type="arabicPeriod"/>
            </a:pPr>
            <a:r>
              <a:rPr lang="en-US" sz="2000" dirty="0" smtClean="0"/>
              <a:t>Electronic control board</a:t>
            </a:r>
          </a:p>
          <a:p>
            <a:pPr marL="290513" indent="-290513">
              <a:spcBef>
                <a:spcPts val="200"/>
              </a:spcBef>
              <a:spcAft>
                <a:spcPts val="200"/>
              </a:spcAft>
              <a:buClr>
                <a:srgbClr val="339966"/>
              </a:buClr>
              <a:buFont typeface="+mj-lt"/>
              <a:buAutoNum type="arabicPeriod"/>
            </a:pPr>
            <a:r>
              <a:rPr lang="en-US" sz="2000" dirty="0" smtClean="0"/>
              <a:t>Condensate neutralizer</a:t>
            </a:r>
          </a:p>
          <a:p>
            <a:pPr marL="290513" indent="-290513">
              <a:spcBef>
                <a:spcPts val="200"/>
              </a:spcBef>
              <a:spcAft>
                <a:spcPts val="200"/>
              </a:spcAft>
              <a:buClr>
                <a:srgbClr val="339966"/>
              </a:buClr>
              <a:buFont typeface="+mj-lt"/>
              <a:buAutoNum type="arabicPeriod"/>
            </a:pPr>
            <a:r>
              <a:rPr lang="en-US" sz="2000" dirty="0" smtClean="0"/>
              <a:t>Variable speed fan</a:t>
            </a:r>
          </a:p>
          <a:p>
            <a:pPr marL="290513" indent="-290513">
              <a:spcBef>
                <a:spcPts val="200"/>
              </a:spcBef>
              <a:spcAft>
                <a:spcPts val="200"/>
              </a:spcAft>
              <a:buClr>
                <a:srgbClr val="339966"/>
              </a:buClr>
              <a:buFont typeface="+mj-lt"/>
              <a:buAutoNum type="arabicPeriod"/>
            </a:pPr>
            <a:r>
              <a:rPr lang="en-US" sz="2000" dirty="0" smtClean="0"/>
              <a:t>Water flow control system</a:t>
            </a:r>
          </a:p>
          <a:p>
            <a:pPr marL="290513" indent="-290513">
              <a:spcBef>
                <a:spcPts val="200"/>
              </a:spcBef>
              <a:spcAft>
                <a:spcPts val="200"/>
              </a:spcAft>
              <a:buClr>
                <a:srgbClr val="339966"/>
              </a:buClr>
              <a:buFont typeface="+mj-lt"/>
              <a:buAutoNum type="arabicPeriod"/>
            </a:pPr>
            <a:r>
              <a:rPr lang="en-US" sz="2000" dirty="0" smtClean="0"/>
              <a:t>Modulating gas valve </a:t>
            </a:r>
            <a:endParaRPr lang="en-US" sz="2000" dirty="0"/>
          </a:p>
        </p:txBody>
      </p:sp>
      <p:pic>
        <p:nvPicPr>
          <p:cNvPr id="3074" name="Picture 2" descr="\\bdataprod1\lbutler\My Documents\Presentations\2011 Presentations\Red_Rheem_Presentation_Template\Marcom Presentations\DVcutaway.png"/>
          <p:cNvPicPr>
            <a:picLocks noChangeAspect="1" noChangeArrowheads="1"/>
          </p:cNvPicPr>
          <p:nvPr/>
        </p:nvPicPr>
        <p:blipFill>
          <a:blip r:embed="rId2">
            <a:clrChange>
              <a:clrFrom>
                <a:srgbClr val="FFFFFF"/>
              </a:clrFrom>
              <a:clrTo>
                <a:srgbClr val="FFFFFF">
                  <a:alpha val="0"/>
                </a:srgbClr>
              </a:clrTo>
            </a:clrChange>
          </a:blip>
          <a:srcRect b="11"/>
          <a:stretch>
            <a:fillRect/>
          </a:stretch>
        </p:blipFill>
        <p:spPr bwMode="auto">
          <a:xfrm>
            <a:off x="3406203" y="1427354"/>
            <a:ext cx="2985757" cy="4829054"/>
          </a:xfrm>
          <a:prstGeom prst="rect">
            <a:avLst/>
          </a:prstGeom>
          <a:noFill/>
        </p:spPr>
      </p:pic>
      <p:pic>
        <p:nvPicPr>
          <p:cNvPr id="3075" name="Picture 3" descr="\\bdataprod1\lbutler\My Documents\Presentations\2011 Presentations\Red_Rheem_Presentation_Template\Marcom Presentations\OutdoorCutaway.png"/>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6190824" y="1623512"/>
            <a:ext cx="2828034" cy="4658492"/>
          </a:xfrm>
          <a:prstGeom prst="rect">
            <a:avLst/>
          </a:prstGeom>
          <a:noFill/>
        </p:spPr>
      </p:pic>
      <p:sp>
        <p:nvSpPr>
          <p:cNvPr id="6"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89</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a:xfrm>
            <a:off x="812800" y="238151"/>
            <a:ext cx="7264400" cy="549275"/>
          </a:xfrm>
        </p:spPr>
        <p:txBody>
          <a:bodyPr>
            <a:normAutofit fontScale="90000"/>
          </a:bodyPr>
          <a:lstStyle/>
          <a:p>
            <a:pPr eaLnBrk="1" hangingPunct="1"/>
            <a:r>
              <a:rPr lang="en-US" sz="4000" dirty="0" smtClean="0"/>
              <a:t>Rheem Advantage</a:t>
            </a:r>
            <a:r>
              <a:rPr lang="en-US" dirty="0" smtClean="0"/>
              <a:t/>
            </a:r>
            <a:br>
              <a:rPr lang="en-US" dirty="0" smtClean="0"/>
            </a:br>
            <a:r>
              <a:rPr lang="en-US" sz="2400" dirty="0" smtClean="0"/>
              <a:t>The Trusted Line of Residential Products</a:t>
            </a:r>
          </a:p>
        </p:txBody>
      </p:sp>
      <p:sp>
        <p:nvSpPr>
          <p:cNvPr id="4100" name="Rectangle 4"/>
          <p:cNvSpPr>
            <a:spLocks noGrp="1" noChangeArrowheads="1"/>
          </p:cNvSpPr>
          <p:nvPr>
            <p:ph type="body" idx="1"/>
          </p:nvPr>
        </p:nvSpPr>
        <p:spPr>
          <a:xfrm>
            <a:off x="769205" y="1294544"/>
            <a:ext cx="7772400" cy="3048856"/>
          </a:xfrm>
        </p:spPr>
        <p:txBody>
          <a:bodyPr>
            <a:normAutofit fontScale="92500" lnSpcReduction="20000"/>
          </a:bodyPr>
          <a:lstStyle/>
          <a:p>
            <a:pPr marL="233363" indent="-233363" eaLnBrk="1" hangingPunct="1">
              <a:lnSpc>
                <a:spcPct val="110000"/>
              </a:lnSpc>
              <a:defRPr/>
            </a:pPr>
            <a:r>
              <a:rPr lang="en-US" sz="2400" dirty="0" smtClean="0">
                <a:solidFill>
                  <a:schemeClr val="tx1">
                    <a:lumMod val="50000"/>
                    <a:lumOff val="50000"/>
                  </a:schemeClr>
                </a:solidFill>
              </a:rPr>
              <a:t>Best known brand</a:t>
            </a:r>
          </a:p>
          <a:p>
            <a:pPr marL="233363" indent="-233363" eaLnBrk="1" hangingPunct="1">
              <a:lnSpc>
                <a:spcPct val="110000"/>
              </a:lnSpc>
              <a:defRPr/>
            </a:pPr>
            <a:r>
              <a:rPr lang="en-US" sz="2400" dirty="0" smtClean="0">
                <a:solidFill>
                  <a:schemeClr val="tx1">
                    <a:lumMod val="50000"/>
                    <a:lumOff val="50000"/>
                  </a:schemeClr>
                </a:solidFill>
              </a:rPr>
              <a:t>Full product lines &amp; parts</a:t>
            </a:r>
          </a:p>
          <a:p>
            <a:pPr marL="233363" indent="-233363" eaLnBrk="1" hangingPunct="1">
              <a:lnSpc>
                <a:spcPct val="110000"/>
              </a:lnSpc>
              <a:defRPr/>
            </a:pPr>
            <a:r>
              <a:rPr lang="en-US" sz="2400" dirty="0" smtClean="0">
                <a:solidFill>
                  <a:schemeClr val="tx1">
                    <a:lumMod val="50000"/>
                    <a:lumOff val="50000"/>
                  </a:schemeClr>
                </a:solidFill>
              </a:rPr>
              <a:t>Enhanced-flow brass drain valves</a:t>
            </a:r>
          </a:p>
          <a:p>
            <a:pPr marL="233363" indent="-233363" eaLnBrk="1" hangingPunct="1">
              <a:lnSpc>
                <a:spcPct val="110000"/>
              </a:lnSpc>
              <a:defRPr/>
            </a:pPr>
            <a:r>
              <a:rPr lang="en-US" sz="2400" dirty="0" smtClean="0">
                <a:solidFill>
                  <a:schemeClr val="tx1">
                    <a:lumMod val="50000"/>
                    <a:lumOff val="50000"/>
                  </a:schemeClr>
                </a:solidFill>
              </a:rPr>
              <a:t>Best FVIR solution, maintenance free</a:t>
            </a:r>
          </a:p>
          <a:p>
            <a:pPr marL="233363" indent="-233363" eaLnBrk="1" hangingPunct="1">
              <a:lnSpc>
                <a:spcPct val="110000"/>
              </a:lnSpc>
              <a:defRPr/>
            </a:pPr>
            <a:r>
              <a:rPr lang="en-US" sz="2400" dirty="0" smtClean="0">
                <a:solidFill>
                  <a:schemeClr val="tx1">
                    <a:lumMod val="50000"/>
                    <a:lumOff val="50000"/>
                  </a:schemeClr>
                </a:solidFill>
              </a:rPr>
              <a:t>Stainless steel element(s)</a:t>
            </a:r>
          </a:p>
          <a:p>
            <a:pPr marL="233363" indent="-233363" eaLnBrk="1" hangingPunct="1">
              <a:lnSpc>
                <a:spcPct val="110000"/>
              </a:lnSpc>
              <a:defRPr/>
            </a:pPr>
            <a:r>
              <a:rPr lang="en-US" sz="2400" dirty="0" smtClean="0">
                <a:solidFill>
                  <a:schemeClr val="tx1">
                    <a:lumMod val="50000"/>
                    <a:lumOff val="50000"/>
                  </a:schemeClr>
                </a:solidFill>
              </a:rPr>
              <a:t>All models low-lead compliant</a:t>
            </a:r>
          </a:p>
          <a:p>
            <a:pPr marL="233363" indent="-233363" eaLnBrk="1" hangingPunct="1">
              <a:lnSpc>
                <a:spcPct val="110000"/>
              </a:lnSpc>
              <a:defRPr/>
            </a:pPr>
            <a:r>
              <a:rPr lang="en-US" sz="2400" dirty="0" smtClean="0">
                <a:solidFill>
                  <a:schemeClr val="tx1">
                    <a:lumMod val="50000"/>
                    <a:lumOff val="50000"/>
                  </a:schemeClr>
                </a:solidFill>
              </a:rPr>
              <a:t>Best quality, fewer call backs</a:t>
            </a:r>
          </a:p>
          <a:p>
            <a:pPr marL="233363" indent="-233363" eaLnBrk="1" hangingPunct="1">
              <a:lnSpc>
                <a:spcPct val="110000"/>
              </a:lnSpc>
              <a:defRPr/>
            </a:pPr>
            <a:r>
              <a:rPr lang="en-US" sz="2400" dirty="0" smtClean="0">
                <a:solidFill>
                  <a:schemeClr val="tx1">
                    <a:lumMod val="50000"/>
                    <a:lumOff val="50000"/>
                  </a:schemeClr>
                </a:solidFill>
              </a:rPr>
              <a:t>Largest line of ENERGY STAR</a:t>
            </a:r>
            <a:r>
              <a:rPr lang="en-US" sz="2400" baseline="30000" dirty="0" smtClean="0">
                <a:solidFill>
                  <a:schemeClr val="tx1">
                    <a:lumMod val="50000"/>
                    <a:lumOff val="50000"/>
                  </a:schemeClr>
                </a:solidFill>
              </a:rPr>
              <a:t>®</a:t>
            </a:r>
            <a:r>
              <a:rPr lang="en-US" sz="2400" dirty="0" smtClean="0">
                <a:solidFill>
                  <a:schemeClr val="tx1">
                    <a:lumMod val="50000"/>
                    <a:lumOff val="50000"/>
                  </a:schemeClr>
                </a:solidFill>
              </a:rPr>
              <a:t> water heaters</a:t>
            </a:r>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5" name="Picture 14" descr="Rheem_3D_Color_Logo &amp; Black Tagline_HiRes.jpg"/>
          <p:cNvPicPr>
            <a:picLocks noChangeAspect="1"/>
          </p:cNvPicPr>
          <p:nvPr/>
        </p:nvPicPr>
        <p:blipFill>
          <a:blip r:embed="rId3"/>
          <a:stretch>
            <a:fillRect/>
          </a:stretch>
        </p:blipFill>
        <p:spPr>
          <a:xfrm>
            <a:off x="5593003" y="1568604"/>
            <a:ext cx="2647743" cy="2031406"/>
          </a:xfrm>
          <a:prstGeom prst="rect">
            <a:avLst/>
          </a:prstGeom>
        </p:spPr>
      </p:pic>
      <p:pic>
        <p:nvPicPr>
          <p:cNvPr id="11" name="Picture 2" descr="\\bdataprod1\lbutler\My Documents\MarComm Activity Reports\Images\ProfessionalMods.sm"/>
          <p:cNvPicPr>
            <a:picLocks noChangeAspect="1" noChangeArrowheads="1"/>
          </p:cNvPicPr>
          <p:nvPr/>
        </p:nvPicPr>
        <p:blipFill>
          <a:blip r:embed="rId4">
            <a:clrChange>
              <a:clrFrom>
                <a:srgbClr val="FFFFFF"/>
              </a:clrFrom>
              <a:clrTo>
                <a:srgbClr val="FFFFFF">
                  <a:alpha val="0"/>
                </a:srgbClr>
              </a:clrTo>
            </a:clrChange>
          </a:blip>
          <a:srcRect l="2354" t="8135" r="4843" b="7552"/>
          <a:stretch>
            <a:fillRect/>
          </a:stretch>
        </p:blipFill>
        <p:spPr bwMode="auto">
          <a:xfrm>
            <a:off x="453749" y="4196831"/>
            <a:ext cx="8266045" cy="2412003"/>
          </a:xfrm>
          <a:prstGeom prst="rect">
            <a:avLst/>
          </a:prstGeom>
          <a:noFill/>
        </p:spPr>
      </p:pic>
      <p:grpSp>
        <p:nvGrpSpPr>
          <p:cNvPr id="16" name="Group 15"/>
          <p:cNvGrpSpPr/>
          <p:nvPr/>
        </p:nvGrpSpPr>
        <p:grpSpPr>
          <a:xfrm>
            <a:off x="1105319" y="5280746"/>
            <a:ext cx="1678074" cy="1225715"/>
            <a:chOff x="1105319" y="5280746"/>
            <a:chExt cx="1678074" cy="1225715"/>
          </a:xfrm>
        </p:grpSpPr>
        <p:sp>
          <p:nvSpPr>
            <p:cNvPr id="13" name="Oval 12"/>
            <p:cNvSpPr/>
            <p:nvPr/>
          </p:nvSpPr>
          <p:spPr>
            <a:xfrm>
              <a:off x="1325829" y="5280746"/>
              <a:ext cx="1225715" cy="1225715"/>
            </a:xfrm>
            <a:prstGeom prst="ellipse">
              <a:avLst/>
            </a:prstGeom>
            <a:noFill/>
            <a:ln w="155575">
              <a:solidFill>
                <a:schemeClr val="bg1">
                  <a:lumMod val="95000"/>
                </a:schemeClr>
              </a:solidFill>
            </a:ln>
            <a:effectLst>
              <a:outerShdw blurRad="292100" dist="101600" sx="103000" sy="103000" algn="ctr" rotWithShape="0">
                <a:srgbClr val="000000">
                  <a:alpha val="4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14" name="Oval 13"/>
            <p:cNvSpPr/>
            <p:nvPr/>
          </p:nvSpPr>
          <p:spPr>
            <a:xfrm>
              <a:off x="1406804" y="5359429"/>
              <a:ext cx="1082124" cy="107217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17" name="Title 2"/>
            <p:cNvSpPr txBox="1">
              <a:spLocks/>
            </p:cNvSpPr>
            <p:nvPr/>
          </p:nvSpPr>
          <p:spPr>
            <a:xfrm>
              <a:off x="1105319" y="5576752"/>
              <a:ext cx="1678074" cy="653017"/>
            </a:xfrm>
            <a:prstGeom prst="rect">
              <a:avLst/>
            </a:prstGeom>
            <a:ln>
              <a:noFill/>
            </a:ln>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all" spc="0" normalizeH="0" noProof="0" dirty="0" smtClean="0">
                  <a:ln>
                    <a:noFill/>
                  </a:ln>
                  <a:effectLst/>
                  <a:uLnTx/>
                  <a:uFillTx/>
                  <a:latin typeface="+mj-lt"/>
                  <a:ea typeface="+mj-ea"/>
                  <a:cs typeface="+mj-cs"/>
                </a:rPr>
                <a:t>New</a:t>
              </a:r>
              <a:r>
                <a:rPr kumimoji="0" lang="en-US" sz="1200" b="0" u="none" strike="noStrike" kern="1200" cap="all" spc="0" normalizeH="0" noProof="0" dirty="0" smtClean="0">
                  <a:ln>
                    <a:noFill/>
                  </a:ln>
                  <a:effectLst/>
                  <a:uLnTx/>
                  <a:uFillTx/>
                  <a:latin typeface="+mj-lt"/>
                  <a:ea typeface="+mj-ea"/>
                  <a:cs typeface="+mj-cs"/>
                </a:rPr>
                <a:t> </a:t>
              </a:r>
              <a:br>
                <a:rPr kumimoji="0" lang="en-US" sz="1200" b="0" u="none" strike="noStrike" kern="1200" cap="all" spc="0" normalizeH="0" noProof="0" dirty="0" smtClean="0">
                  <a:ln>
                    <a:noFill/>
                  </a:ln>
                  <a:effectLst/>
                  <a:uLnTx/>
                  <a:uFillTx/>
                  <a:latin typeface="+mj-lt"/>
                  <a:ea typeface="+mj-ea"/>
                  <a:cs typeface="+mj-cs"/>
                </a:rPr>
              </a:br>
              <a:r>
                <a:rPr kumimoji="0" lang="en-US" sz="1300" b="1" u="none" strike="noStrike" kern="1200" cap="all" spc="0" normalizeH="0" noProof="0" dirty="0" smtClean="0">
                  <a:ln>
                    <a:noFill/>
                  </a:ln>
                  <a:effectLst/>
                  <a:uLnTx/>
                  <a:uFillTx/>
                  <a:latin typeface="+mj-lt"/>
                  <a:ea typeface="+mj-ea"/>
                  <a:cs typeface="+mj-cs"/>
                </a:rPr>
                <a:t>Pr</a:t>
              </a:r>
              <a:r>
                <a:rPr lang="en-US" sz="1300" b="1" cap="all" spc="-100" dirty="0" smtClean="0">
                  <a:solidFill>
                    <a:schemeClr val="bg1"/>
                  </a:solidFill>
                  <a:latin typeface="+mj-lt"/>
                  <a:ea typeface="+mj-ea"/>
                  <a:cs typeface="+mj-cs"/>
                </a:rPr>
                <a:t>   </a:t>
              </a:r>
              <a:r>
                <a:rPr kumimoji="0" lang="en-US" sz="1300" b="1" u="none" strike="noStrike" kern="1200" cap="all" spc="0" normalizeH="0" noProof="0" dirty="0" smtClean="0">
                  <a:ln>
                    <a:noFill/>
                  </a:ln>
                  <a:effectLst/>
                  <a:uLnTx/>
                  <a:uFillTx/>
                  <a:latin typeface="+mj-lt"/>
                  <a:ea typeface="+mj-ea"/>
                  <a:cs typeface="+mj-cs"/>
                </a:rPr>
                <a:t>fessional</a:t>
              </a:r>
              <a:r>
                <a:rPr kumimoji="0" lang="en-US" sz="1300" b="0" u="none" strike="noStrike" kern="1200" cap="all" spc="0" normalizeH="0" noProof="0" dirty="0" smtClean="0">
                  <a:ln>
                    <a:noFill/>
                  </a:ln>
                  <a:effectLst/>
                  <a:uLnTx/>
                  <a:uFillTx/>
                  <a:latin typeface="+mj-lt"/>
                  <a:ea typeface="+mj-ea"/>
                  <a:cs typeface="+mj-cs"/>
                </a:rPr>
                <a:t> </a:t>
              </a:r>
              <a:r>
                <a:rPr kumimoji="0" lang="en-US" sz="1200" b="0" u="none" strike="noStrike" kern="1200" cap="all" spc="0" normalizeH="0" noProof="0" dirty="0" smtClean="0">
                  <a:ln>
                    <a:noFill/>
                  </a:ln>
                  <a:effectLst/>
                  <a:uLnTx/>
                  <a:uFillTx/>
                  <a:latin typeface="+mj-lt"/>
                  <a:ea typeface="+mj-ea"/>
                  <a:cs typeface="+mj-cs"/>
                </a:rPr>
                <a:t/>
              </a:r>
              <a:br>
                <a:rPr kumimoji="0" lang="en-US" sz="1200" b="0" u="none" strike="noStrike" kern="1200" cap="all" spc="0" normalizeH="0" noProof="0" dirty="0" smtClean="0">
                  <a:ln>
                    <a:noFill/>
                  </a:ln>
                  <a:effectLst/>
                  <a:uLnTx/>
                  <a:uFillTx/>
                  <a:latin typeface="+mj-lt"/>
                  <a:ea typeface="+mj-ea"/>
                  <a:cs typeface="+mj-cs"/>
                </a:rPr>
              </a:br>
              <a:r>
                <a:rPr kumimoji="0" lang="en-US" sz="1200" b="0" u="none" strike="noStrike" kern="1200" cap="all" spc="0" normalizeH="0" noProof="0" dirty="0" smtClean="0">
                  <a:ln>
                    <a:noFill/>
                  </a:ln>
                  <a:effectLst/>
                  <a:uLnTx/>
                  <a:uFillTx/>
                  <a:latin typeface="+mj-lt"/>
                  <a:ea typeface="+mj-ea"/>
                  <a:cs typeface="+mj-cs"/>
                </a:rPr>
                <a:t>Product Line</a:t>
              </a:r>
            </a:p>
          </p:txBody>
        </p:sp>
        <p:sp>
          <p:nvSpPr>
            <p:cNvPr id="22" name="Oval 21"/>
            <p:cNvSpPr>
              <a:spLocks noChangeAspect="1"/>
            </p:cNvSpPr>
            <p:nvPr/>
          </p:nvSpPr>
          <p:spPr>
            <a:xfrm>
              <a:off x="1637037" y="5817413"/>
              <a:ext cx="64008" cy="608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ln w="38100">
                  <a:solidFill>
                    <a:schemeClr val="tx1"/>
                  </a:solidFill>
                </a:ln>
                <a:solidFill>
                  <a:schemeClr val="tx1">
                    <a:lumMod val="65000"/>
                    <a:lumOff val="35000"/>
                  </a:schemeClr>
                </a:solidFill>
                <a:latin typeface="Arial" pitchFamily="34" charset="0"/>
                <a:cs typeface="Arial"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1000"/>
                                        <p:tgtEl>
                                          <p:spTgt spid="15"/>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4294967295"/>
          </p:nvPr>
        </p:nvSpPr>
        <p:spPr>
          <a:xfrm>
            <a:off x="8719794" y="6538886"/>
            <a:ext cx="424205" cy="243698"/>
          </a:xfrm>
          <a:prstGeom prst="rect">
            <a:avLst/>
          </a:prstGeom>
        </p:spPr>
        <p:txBody>
          <a:bodyPr/>
          <a:lstStyle/>
          <a:p>
            <a:pPr algn="ctr"/>
            <a:fld id="{A5EAA6B6-8107-4770-BC28-18890C0CDAE5}" type="slidenum">
              <a:rPr lang="en-US" sz="1000" smtClean="0">
                <a:solidFill>
                  <a:schemeClr val="tx1">
                    <a:lumMod val="65000"/>
                    <a:lumOff val="35000"/>
                  </a:schemeClr>
                </a:solidFill>
              </a:rPr>
              <a:pPr algn="ctr"/>
              <a:t>90</a:t>
            </a:fld>
            <a:endParaRPr lang="en-US" sz="1000" dirty="0">
              <a:solidFill>
                <a:schemeClr val="tx1">
                  <a:lumMod val="65000"/>
                  <a:lumOff val="35000"/>
                </a:schemeClr>
              </a:solidFill>
            </a:endParaRPr>
          </a:p>
        </p:txBody>
      </p:sp>
      <p:sp>
        <p:nvSpPr>
          <p:cNvPr id="11" name="Rectangle 3"/>
          <p:cNvSpPr txBox="1">
            <a:spLocks noChangeArrowheads="1"/>
          </p:cNvSpPr>
          <p:nvPr/>
        </p:nvSpPr>
        <p:spPr bwMode="auto">
          <a:xfrm>
            <a:off x="796027" y="1427353"/>
            <a:ext cx="3857454" cy="48366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6688" lvl="0" indent="-166688" fontAlgn="base">
              <a:spcBef>
                <a:spcPct val="20000"/>
              </a:spcBef>
              <a:spcAft>
                <a:spcPct val="0"/>
              </a:spcAft>
              <a:defRPr/>
            </a:pPr>
            <a:r>
              <a:rPr lang="en-US" sz="1600" b="1" dirty="0" smtClean="0">
                <a:solidFill>
                  <a:schemeClr val="tx1">
                    <a:lumMod val="65000"/>
                    <a:lumOff val="35000"/>
                  </a:schemeClr>
                </a:solidFill>
              </a:rPr>
              <a:t>New Generation Burner </a:t>
            </a:r>
            <a:r>
              <a:rPr lang="en-US" sz="1600" dirty="0" smtClean="0">
                <a:solidFill>
                  <a:schemeClr val="tx1">
                    <a:lumMod val="65000"/>
                    <a:lumOff val="35000"/>
                  </a:schemeClr>
                </a:solidFill>
              </a:rPr>
              <a:t>- Natural Gas &amp; LP</a:t>
            </a:r>
          </a:p>
          <a:p>
            <a:pPr marL="166688" lvl="0" indent="-166688" fontAlgn="base">
              <a:spcBef>
                <a:spcPct val="20000"/>
              </a:spcBef>
              <a:spcAft>
                <a:spcPct val="0"/>
              </a:spcAft>
              <a:buFont typeface="Arial"/>
              <a:buChar char="•"/>
              <a:defRPr/>
            </a:pPr>
            <a:r>
              <a:rPr lang="en-US" sz="1600" dirty="0" smtClean="0">
                <a:solidFill>
                  <a:schemeClr val="tx1">
                    <a:lumMod val="65000"/>
                    <a:lumOff val="35000"/>
                  </a:schemeClr>
                </a:solidFill>
              </a:rPr>
              <a:t>Modulating burner reduces fuel cost</a:t>
            </a:r>
          </a:p>
          <a:p>
            <a:pPr marL="166688" lvl="0" indent="-166688" fontAlgn="base">
              <a:spcBef>
                <a:spcPct val="20000"/>
              </a:spcBef>
              <a:spcAft>
                <a:spcPct val="0"/>
              </a:spcAft>
              <a:buFont typeface="Arial"/>
              <a:buChar char="•"/>
              <a:defRPr/>
            </a:pPr>
            <a:r>
              <a:rPr lang="en-US" sz="1600" dirty="0" smtClean="0">
                <a:solidFill>
                  <a:schemeClr val="tx1">
                    <a:lumMod val="65000"/>
                    <a:lumOff val="35000"/>
                  </a:schemeClr>
                </a:solidFill>
              </a:rPr>
              <a:t>Low </a:t>
            </a:r>
            <a:r>
              <a:rPr lang="en-US" sz="1600" dirty="0" err="1" smtClean="0">
                <a:solidFill>
                  <a:schemeClr val="tx1">
                    <a:lumMod val="65000"/>
                    <a:lumOff val="35000"/>
                  </a:schemeClr>
                </a:solidFill>
              </a:rPr>
              <a:t>NOx</a:t>
            </a:r>
            <a:r>
              <a:rPr lang="en-US" sz="1600" dirty="0" smtClean="0">
                <a:solidFill>
                  <a:schemeClr val="tx1">
                    <a:lumMod val="65000"/>
                    <a:lumOff val="35000"/>
                  </a:schemeClr>
                </a:solidFill>
              </a:rPr>
              <a:t> burner meets SCAQMD rule 1146 requirements</a:t>
            </a:r>
          </a:p>
          <a:p>
            <a:pPr marL="166688" indent="-166688" fontAlgn="base">
              <a:spcBef>
                <a:spcPct val="20000"/>
              </a:spcBef>
              <a:spcAft>
                <a:spcPct val="0"/>
              </a:spcAft>
              <a:defRPr/>
            </a:pPr>
            <a:r>
              <a:rPr lang="en-US" sz="1600" i="1" dirty="0" smtClean="0">
                <a:solidFill>
                  <a:schemeClr val="tx1">
                    <a:lumMod val="65000"/>
                    <a:lumOff val="35000"/>
                  </a:schemeClr>
                </a:solidFill>
              </a:rPr>
              <a:t>	Exclusive! </a:t>
            </a:r>
            <a:r>
              <a:rPr lang="en-US" sz="1600" dirty="0" smtClean="0">
                <a:solidFill>
                  <a:schemeClr val="tx1">
                    <a:lumMod val="65000"/>
                    <a:lumOff val="35000"/>
                  </a:schemeClr>
                </a:solidFill>
              </a:rPr>
              <a:t>Guardian overheat film wrap</a:t>
            </a:r>
          </a:p>
          <a:p>
            <a:pPr marL="166688" lvl="0" indent="-166688" fontAlgn="base">
              <a:spcBef>
                <a:spcPct val="20000"/>
              </a:spcBef>
              <a:spcAft>
                <a:spcPct val="0"/>
              </a:spcAft>
              <a:defRPr/>
            </a:pPr>
            <a:r>
              <a:rPr lang="en-US" sz="1600" b="1" dirty="0" smtClean="0">
                <a:solidFill>
                  <a:schemeClr val="tx1">
                    <a:lumMod val="65000"/>
                    <a:lumOff val="35000"/>
                  </a:schemeClr>
                </a:solidFill>
              </a:rPr>
              <a:t>Activation and Flow Rates</a:t>
            </a:r>
          </a:p>
          <a:p>
            <a:pPr marL="166688" lvl="0" indent="-166688" fontAlgn="base">
              <a:spcBef>
                <a:spcPct val="20000"/>
              </a:spcBef>
              <a:spcAft>
                <a:spcPct val="0"/>
              </a:spcAft>
              <a:buFont typeface="Arial"/>
              <a:buChar char="•"/>
              <a:defRPr/>
            </a:pPr>
            <a:r>
              <a:rPr lang="en-US" sz="1600" dirty="0" smtClean="0">
                <a:solidFill>
                  <a:schemeClr val="tx1">
                    <a:lumMod val="65000"/>
                    <a:lumOff val="35000"/>
                  </a:schemeClr>
                </a:solidFill>
              </a:rPr>
              <a:t>Lowest activation and flow rates</a:t>
            </a:r>
          </a:p>
          <a:p>
            <a:pPr marL="457200" lvl="2" indent="-222250" fontAlgn="base">
              <a:spcBef>
                <a:spcPct val="20000"/>
              </a:spcBef>
              <a:spcAft>
                <a:spcPct val="0"/>
              </a:spcAft>
              <a:buFont typeface="Calibri" pitchFamily="34" charset="0"/>
              <a:buChar char="–"/>
              <a:defRPr/>
            </a:pPr>
            <a:r>
              <a:rPr lang="en-US" sz="1400" dirty="0" smtClean="0">
                <a:solidFill>
                  <a:schemeClr val="tx1">
                    <a:lumMod val="65000"/>
                    <a:lumOff val="35000"/>
                  </a:schemeClr>
                </a:solidFill>
              </a:rPr>
              <a:t>0.26 GPM Minimum Flow</a:t>
            </a:r>
          </a:p>
          <a:p>
            <a:pPr marL="457200" lvl="2" indent="-222250" fontAlgn="base">
              <a:spcBef>
                <a:spcPct val="20000"/>
              </a:spcBef>
              <a:spcAft>
                <a:spcPct val="0"/>
              </a:spcAft>
              <a:buFont typeface="Calibri" pitchFamily="34" charset="0"/>
              <a:buChar char="–"/>
              <a:defRPr/>
            </a:pPr>
            <a:r>
              <a:rPr lang="en-US" sz="1400" dirty="0" smtClean="0">
                <a:solidFill>
                  <a:schemeClr val="tx1">
                    <a:lumMod val="65000"/>
                    <a:lumOff val="35000"/>
                  </a:schemeClr>
                </a:solidFill>
              </a:rPr>
              <a:t>0.40 GPM Minimum Activation</a:t>
            </a:r>
          </a:p>
          <a:p>
            <a:pPr marL="166688" indent="-166688" fontAlgn="base">
              <a:spcBef>
                <a:spcPct val="20000"/>
              </a:spcBef>
              <a:spcAft>
                <a:spcPct val="0"/>
              </a:spcAft>
              <a:defRPr/>
            </a:pPr>
            <a:r>
              <a:rPr lang="en-US" sz="1600" b="1" dirty="0" smtClean="0">
                <a:solidFill>
                  <a:schemeClr val="tx1">
                    <a:lumMod val="65000"/>
                    <a:lumOff val="35000"/>
                  </a:schemeClr>
                </a:solidFill>
              </a:rPr>
              <a:t>Digital Controls</a:t>
            </a:r>
          </a:p>
          <a:p>
            <a:pPr marL="166688" indent="-166688" fontAlgn="base">
              <a:spcBef>
                <a:spcPct val="20000"/>
              </a:spcBef>
              <a:spcAft>
                <a:spcPct val="0"/>
              </a:spcAft>
              <a:buFont typeface="Arial"/>
              <a:buChar char="•"/>
              <a:defRPr/>
            </a:pPr>
            <a:r>
              <a:rPr lang="en-US" sz="1600" dirty="0" smtClean="0">
                <a:solidFill>
                  <a:schemeClr val="tx1">
                    <a:lumMod val="65000"/>
                    <a:lumOff val="35000"/>
                  </a:schemeClr>
                </a:solidFill>
              </a:rPr>
              <a:t>Remote control included</a:t>
            </a:r>
          </a:p>
          <a:p>
            <a:pPr marL="166688" indent="-166688" fontAlgn="base">
              <a:spcBef>
                <a:spcPct val="20000"/>
              </a:spcBef>
              <a:spcAft>
                <a:spcPct val="0"/>
              </a:spcAft>
              <a:buFont typeface="Arial"/>
              <a:buChar char="•"/>
              <a:defRPr/>
            </a:pPr>
            <a:r>
              <a:rPr lang="en-US" sz="1600" dirty="0" smtClean="0">
                <a:solidFill>
                  <a:schemeClr val="tx1">
                    <a:lumMod val="65000"/>
                    <a:lumOff val="35000"/>
                  </a:schemeClr>
                </a:solidFill>
              </a:rPr>
              <a:t>Displays temperature setting and maintenance codes</a:t>
            </a:r>
          </a:p>
          <a:p>
            <a:pPr marL="166688" indent="-166688" fontAlgn="base">
              <a:spcBef>
                <a:spcPct val="20000"/>
              </a:spcBef>
              <a:spcAft>
                <a:spcPct val="0"/>
              </a:spcAft>
              <a:buFont typeface="Arial"/>
              <a:buChar char="•"/>
              <a:defRPr/>
            </a:pPr>
            <a:r>
              <a:rPr lang="en-US" sz="1600" dirty="0" smtClean="0">
                <a:solidFill>
                  <a:schemeClr val="tx1">
                    <a:lumMod val="65000"/>
                    <a:lumOff val="35000"/>
                  </a:schemeClr>
                </a:solidFill>
              </a:rPr>
              <a:t>Intelligent electronic controls designed to increase energy efficiency and safety</a:t>
            </a:r>
          </a:p>
          <a:p>
            <a:pPr marL="166688" indent="-166688" fontAlgn="base">
              <a:spcBef>
                <a:spcPct val="20000"/>
              </a:spcBef>
              <a:spcAft>
                <a:spcPct val="0"/>
              </a:spcAft>
              <a:defRPr/>
            </a:pPr>
            <a:endParaRPr lang="en-US" sz="1600" dirty="0" smtClean="0">
              <a:solidFill>
                <a:schemeClr val="tx1">
                  <a:lumMod val="65000"/>
                  <a:lumOff val="35000"/>
                </a:schemeClr>
              </a:solidFill>
            </a:endParaRPr>
          </a:p>
          <a:p>
            <a:pPr marL="231775" indent="-231775" fontAlgn="base">
              <a:spcBef>
                <a:spcPct val="20000"/>
              </a:spcBef>
              <a:spcAft>
                <a:spcPct val="0"/>
              </a:spcAft>
              <a:buFont typeface="Arial"/>
              <a:buChar char="•"/>
              <a:defRPr/>
            </a:pPr>
            <a:endParaRPr lang="en-US" sz="1400" dirty="0" smtClean="0">
              <a:solidFill>
                <a:schemeClr val="tx1">
                  <a:lumMod val="65000"/>
                  <a:lumOff val="35000"/>
                </a:schemeClr>
              </a:solidFill>
            </a:endParaRPr>
          </a:p>
          <a:p>
            <a:pPr marL="231775" indent="-231775" fontAlgn="base">
              <a:spcBef>
                <a:spcPct val="20000"/>
              </a:spcBef>
              <a:spcAft>
                <a:spcPct val="0"/>
              </a:spcAft>
              <a:buFont typeface="Arial"/>
              <a:buChar char="•"/>
              <a:defRPr/>
            </a:pPr>
            <a:endParaRPr lang="en-US" sz="1400" dirty="0" smtClean="0">
              <a:solidFill>
                <a:schemeClr val="tx1">
                  <a:lumMod val="65000"/>
                  <a:lumOff val="35000"/>
                </a:schemeClr>
              </a:solidFill>
            </a:endParaRPr>
          </a:p>
          <a:p>
            <a:pPr marL="234950" lvl="0" indent="-234950" eaLnBrk="0" fontAlgn="base" hangingPunct="0">
              <a:spcBef>
                <a:spcPct val="20000"/>
              </a:spcBef>
              <a:spcAft>
                <a:spcPct val="0"/>
              </a:spcAft>
              <a:buFontTx/>
              <a:buChar char="•"/>
              <a:defRPr/>
            </a:pPr>
            <a:endParaRPr lang="en-US" sz="1400" kern="0" dirty="0" smtClean="0">
              <a:solidFill>
                <a:prstClr val="black"/>
              </a:solidFill>
              <a:latin typeface="+mj-lt"/>
            </a:endParaRPr>
          </a:p>
        </p:txBody>
      </p:sp>
      <p:sp>
        <p:nvSpPr>
          <p:cNvPr id="20" name="Title 19"/>
          <p:cNvSpPr>
            <a:spLocks noGrp="1"/>
          </p:cNvSpPr>
          <p:nvPr>
            <p:ph type="title"/>
          </p:nvPr>
        </p:nvSpPr>
        <p:spPr>
          <a:xfrm>
            <a:off x="0" y="45265"/>
            <a:ext cx="9144000" cy="1114461"/>
          </a:xfrm>
        </p:spPr>
        <p:txBody>
          <a:bodyPr>
            <a:normAutofit/>
          </a:bodyPr>
          <a:lstStyle/>
          <a:p>
            <a:r>
              <a:rPr lang="en-US" dirty="0" smtClean="0"/>
              <a:t>Features, Benefits &amp; Warranties</a:t>
            </a:r>
            <a:br>
              <a:rPr lang="en-US" dirty="0" smtClean="0"/>
            </a:br>
            <a:r>
              <a:rPr lang="en-US" sz="2400" dirty="0" smtClean="0"/>
              <a:t>Available on All Tankless Gas Models</a:t>
            </a:r>
            <a:endParaRPr lang="en-US" sz="2400" dirty="0"/>
          </a:p>
        </p:txBody>
      </p:sp>
      <p:sp>
        <p:nvSpPr>
          <p:cNvPr id="27" name="Rectangle 3"/>
          <p:cNvSpPr txBox="1">
            <a:spLocks noChangeArrowheads="1"/>
          </p:cNvSpPr>
          <p:nvPr/>
        </p:nvSpPr>
        <p:spPr bwMode="auto">
          <a:xfrm>
            <a:off x="4995746" y="1427354"/>
            <a:ext cx="3490332" cy="4259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6688" indent="-166688" fontAlgn="base">
              <a:spcBef>
                <a:spcPct val="20000"/>
              </a:spcBef>
              <a:spcAft>
                <a:spcPct val="0"/>
              </a:spcAft>
              <a:defRPr/>
            </a:pPr>
            <a:r>
              <a:rPr lang="en-US" sz="1600" b="1" dirty="0" smtClean="0">
                <a:solidFill>
                  <a:schemeClr val="tx1">
                    <a:lumMod val="65000"/>
                    <a:lumOff val="35000"/>
                  </a:schemeClr>
                </a:solidFill>
              </a:rPr>
              <a:t>Multiple Unit Installation Options</a:t>
            </a:r>
          </a:p>
          <a:p>
            <a:pPr marL="166688" indent="-166688" fontAlgn="base">
              <a:spcBef>
                <a:spcPct val="20000"/>
              </a:spcBef>
              <a:spcAft>
                <a:spcPct val="0"/>
              </a:spcAft>
              <a:buFont typeface="Arial"/>
              <a:buChar char="•"/>
              <a:defRPr/>
            </a:pPr>
            <a:r>
              <a:rPr lang="en-US" sz="1600" dirty="0" smtClean="0">
                <a:solidFill>
                  <a:schemeClr val="tx1">
                    <a:lumMod val="65000"/>
                    <a:lumOff val="35000"/>
                  </a:schemeClr>
                </a:solidFill>
              </a:rPr>
              <a:t>EZ-Link cable connects two units</a:t>
            </a:r>
          </a:p>
          <a:p>
            <a:pPr marL="166688" indent="-166688" fontAlgn="base">
              <a:spcBef>
                <a:spcPct val="20000"/>
              </a:spcBef>
              <a:spcAft>
                <a:spcPct val="0"/>
              </a:spcAft>
              <a:buFont typeface="Arial"/>
              <a:buChar char="•"/>
              <a:defRPr/>
            </a:pPr>
            <a:r>
              <a:rPr lang="en-US" sz="1600" dirty="0" smtClean="0">
                <a:solidFill>
                  <a:schemeClr val="tx1">
                    <a:lumMod val="65000"/>
                    <a:lumOff val="35000"/>
                  </a:schemeClr>
                </a:solidFill>
              </a:rPr>
              <a:t>Manifold connects 2 to 6 with optional MIC-6 control board</a:t>
            </a:r>
          </a:p>
          <a:p>
            <a:pPr marL="166688" indent="-166688" fontAlgn="base">
              <a:spcBef>
                <a:spcPct val="20000"/>
              </a:spcBef>
              <a:spcAft>
                <a:spcPct val="0"/>
              </a:spcAft>
              <a:buFont typeface="Arial"/>
              <a:buChar char="•"/>
              <a:defRPr/>
            </a:pPr>
            <a:r>
              <a:rPr lang="en-US" sz="1600" dirty="0" smtClean="0">
                <a:solidFill>
                  <a:schemeClr val="tx1">
                    <a:lumMod val="65000"/>
                    <a:lumOff val="35000"/>
                  </a:schemeClr>
                </a:solidFill>
              </a:rPr>
              <a:t>Link from 2 to 20 units with optional MIC-185 manifold control assembly</a:t>
            </a:r>
          </a:p>
          <a:p>
            <a:pPr marL="166688" indent="-166688" fontAlgn="base">
              <a:spcBef>
                <a:spcPct val="20000"/>
              </a:spcBef>
              <a:spcAft>
                <a:spcPct val="0"/>
              </a:spcAft>
              <a:defRPr/>
            </a:pPr>
            <a:r>
              <a:rPr lang="en-US" sz="1600" b="1" dirty="0" smtClean="0">
                <a:solidFill>
                  <a:schemeClr val="tx1">
                    <a:lumMod val="65000"/>
                    <a:lumOff val="35000"/>
                  </a:schemeClr>
                </a:solidFill>
              </a:rPr>
              <a:t>Other Features</a:t>
            </a:r>
          </a:p>
          <a:p>
            <a:pPr marL="166688" indent="-166688" fontAlgn="base">
              <a:spcBef>
                <a:spcPct val="20000"/>
              </a:spcBef>
              <a:spcAft>
                <a:spcPct val="0"/>
              </a:spcAft>
              <a:buFont typeface="Arial"/>
              <a:buChar char="•"/>
              <a:defRPr/>
            </a:pPr>
            <a:r>
              <a:rPr lang="en-US" sz="1600" dirty="0" smtClean="0">
                <a:solidFill>
                  <a:schemeClr val="tx1">
                    <a:lumMod val="65000"/>
                    <a:lumOff val="35000"/>
                  </a:schemeClr>
                </a:solidFill>
              </a:rPr>
              <a:t>High altitude capability, up to 9,840 feet above seal level</a:t>
            </a:r>
          </a:p>
          <a:p>
            <a:pPr marL="166688" indent="-166688" fontAlgn="base">
              <a:spcBef>
                <a:spcPct val="20000"/>
              </a:spcBef>
              <a:spcAft>
                <a:spcPct val="0"/>
              </a:spcAft>
              <a:buFont typeface="Arial"/>
              <a:buChar char="•"/>
              <a:defRPr/>
            </a:pPr>
            <a:r>
              <a:rPr lang="en-US" sz="1600" dirty="0" smtClean="0">
                <a:solidFill>
                  <a:schemeClr val="tx1">
                    <a:lumMod val="65000"/>
                    <a:lumOff val="35000"/>
                  </a:schemeClr>
                </a:solidFill>
              </a:rPr>
              <a:t>Optional commercial conversion </a:t>
            </a:r>
            <a:br>
              <a:rPr lang="en-US" sz="1600" dirty="0" smtClean="0">
                <a:solidFill>
                  <a:schemeClr val="tx1">
                    <a:lumMod val="65000"/>
                    <a:lumOff val="35000"/>
                  </a:schemeClr>
                </a:solidFill>
              </a:rPr>
            </a:br>
            <a:r>
              <a:rPr lang="en-US" sz="1600" dirty="0" smtClean="0">
                <a:solidFill>
                  <a:schemeClr val="tx1">
                    <a:lumMod val="65000"/>
                    <a:lumOff val="35000"/>
                  </a:schemeClr>
                </a:solidFill>
              </a:rPr>
              <a:t>kits (185</a:t>
            </a:r>
            <a:r>
              <a:rPr lang="en-US" sz="1600" baseline="30000" dirty="0" smtClean="0">
                <a:solidFill>
                  <a:schemeClr val="tx1">
                    <a:lumMod val="65000"/>
                    <a:lumOff val="35000"/>
                  </a:schemeClr>
                </a:solidFill>
              </a:rPr>
              <a:t>o</a:t>
            </a:r>
            <a:r>
              <a:rPr lang="en-US" sz="1600" dirty="0" smtClean="0">
                <a:solidFill>
                  <a:schemeClr val="tx1">
                    <a:lumMod val="65000"/>
                    <a:lumOff val="35000"/>
                  </a:schemeClr>
                </a:solidFill>
              </a:rPr>
              <a:t> F)</a:t>
            </a:r>
          </a:p>
          <a:p>
            <a:pPr marL="166688" indent="-166688" fontAlgn="base">
              <a:spcBef>
                <a:spcPct val="20000"/>
              </a:spcBef>
              <a:spcAft>
                <a:spcPct val="0"/>
              </a:spcAft>
              <a:defRPr/>
            </a:pPr>
            <a:r>
              <a:rPr lang="en-US" sz="1600" b="1" dirty="0" smtClean="0">
                <a:solidFill>
                  <a:schemeClr val="tx1">
                    <a:lumMod val="65000"/>
                    <a:lumOff val="35000"/>
                  </a:schemeClr>
                </a:solidFill>
              </a:rPr>
              <a:t>Warranties</a:t>
            </a:r>
          </a:p>
          <a:p>
            <a:pPr marL="166688" lvl="0" indent="-166688" fontAlgn="base">
              <a:spcBef>
                <a:spcPct val="20000"/>
              </a:spcBef>
              <a:spcAft>
                <a:spcPct val="0"/>
              </a:spcAft>
              <a:buFont typeface="Arial"/>
              <a:buChar char="•"/>
              <a:defRPr/>
            </a:pPr>
            <a:r>
              <a:rPr lang="en-US" sz="1600" dirty="0" smtClean="0">
                <a:solidFill>
                  <a:schemeClr val="tx1">
                    <a:lumMod val="65000"/>
                    <a:lumOff val="35000"/>
                  </a:schemeClr>
                </a:solidFill>
              </a:rPr>
              <a:t>12 Year heat exchanger</a:t>
            </a:r>
          </a:p>
          <a:p>
            <a:pPr marL="166688" lvl="0" indent="-166688" fontAlgn="base">
              <a:spcBef>
                <a:spcPct val="20000"/>
              </a:spcBef>
              <a:spcAft>
                <a:spcPct val="0"/>
              </a:spcAft>
              <a:buFont typeface="Arial"/>
              <a:buChar char="•"/>
              <a:defRPr/>
            </a:pPr>
            <a:r>
              <a:rPr lang="en-US" sz="1600" dirty="0" smtClean="0">
                <a:solidFill>
                  <a:schemeClr val="tx1">
                    <a:lumMod val="65000"/>
                    <a:lumOff val="35000"/>
                  </a:schemeClr>
                </a:solidFill>
              </a:rPr>
              <a:t>5 Year parts </a:t>
            </a:r>
          </a:p>
          <a:p>
            <a:pPr marL="166688" lvl="0" indent="-166688" fontAlgn="base">
              <a:spcBef>
                <a:spcPct val="20000"/>
              </a:spcBef>
              <a:spcAft>
                <a:spcPct val="0"/>
              </a:spcAft>
              <a:buFont typeface="Arial"/>
              <a:buChar char="•"/>
              <a:defRPr/>
            </a:pPr>
            <a:r>
              <a:rPr lang="en-US" sz="1600" dirty="0" smtClean="0">
                <a:solidFill>
                  <a:schemeClr val="tx1">
                    <a:lumMod val="65000"/>
                    <a:lumOff val="35000"/>
                  </a:schemeClr>
                </a:solidFill>
              </a:rPr>
              <a:t>1 Year in-home labor</a:t>
            </a:r>
          </a:p>
          <a:p>
            <a:pPr marL="231775" indent="-231775" fontAlgn="base">
              <a:spcBef>
                <a:spcPct val="20000"/>
              </a:spcBef>
              <a:spcAft>
                <a:spcPct val="0"/>
              </a:spcAft>
              <a:buFont typeface="Arial"/>
              <a:buChar char="•"/>
              <a:defRPr/>
            </a:pPr>
            <a:endParaRPr lang="en-US" sz="1400" dirty="0" smtClean="0">
              <a:solidFill>
                <a:schemeClr val="tx1">
                  <a:lumMod val="65000"/>
                  <a:lumOff val="35000"/>
                </a:schemeClr>
              </a:solidFill>
            </a:endParaRPr>
          </a:p>
          <a:p>
            <a:pPr marL="231775" indent="-231775" fontAlgn="base">
              <a:spcBef>
                <a:spcPct val="20000"/>
              </a:spcBef>
              <a:spcAft>
                <a:spcPct val="0"/>
              </a:spcAft>
              <a:buFont typeface="Arial"/>
              <a:buChar char="•"/>
              <a:defRPr/>
            </a:pPr>
            <a:endParaRPr lang="en-US" sz="1400" dirty="0" smtClean="0">
              <a:solidFill>
                <a:schemeClr val="tx1">
                  <a:lumMod val="65000"/>
                  <a:lumOff val="35000"/>
                </a:schemeClr>
              </a:solidFill>
            </a:endParaRPr>
          </a:p>
          <a:p>
            <a:pPr marL="234950" lvl="0" indent="-234950" eaLnBrk="0" fontAlgn="base" hangingPunct="0">
              <a:spcBef>
                <a:spcPct val="20000"/>
              </a:spcBef>
              <a:spcAft>
                <a:spcPct val="0"/>
              </a:spcAft>
              <a:buFontTx/>
              <a:buChar char="•"/>
              <a:defRPr/>
            </a:pPr>
            <a:endParaRPr lang="en-US" sz="1400" kern="0" dirty="0" smtClean="0">
              <a:solidFill>
                <a:prstClr val="black"/>
              </a:solidFill>
              <a:latin typeface="+mj-lt"/>
            </a:endParaRPr>
          </a:p>
        </p:txBody>
      </p:sp>
      <p:sp>
        <p:nvSpPr>
          <p:cNvPr id="34" name="TextBox 33"/>
          <p:cNvSpPr txBox="1"/>
          <p:nvPr/>
        </p:nvSpPr>
        <p:spPr>
          <a:xfrm>
            <a:off x="796027" y="5654586"/>
            <a:ext cx="7522783" cy="738664"/>
          </a:xfrm>
          <a:prstGeom prst="rect">
            <a:avLst/>
          </a:prstGeom>
          <a:noFill/>
        </p:spPr>
        <p:txBody>
          <a:bodyPr wrap="square" rtlCol="0">
            <a:spAutoFit/>
          </a:bodyPr>
          <a:lstStyle/>
          <a:p>
            <a:r>
              <a:rPr lang="en-US" sz="1200" b="1" dirty="0">
                <a:solidFill>
                  <a:schemeClr val="tx1">
                    <a:lumMod val="65000"/>
                    <a:lumOff val="35000"/>
                  </a:schemeClr>
                </a:solidFill>
              </a:rPr>
              <a:t>S</a:t>
            </a:r>
            <a:r>
              <a:rPr lang="en-US" sz="1200" b="1" dirty="0" smtClean="0">
                <a:solidFill>
                  <a:schemeClr val="tx1">
                    <a:lumMod val="65000"/>
                    <a:lumOff val="35000"/>
                  </a:schemeClr>
                </a:solidFill>
              </a:rPr>
              <a:t>tate, local, and utility rebates and incentives may be available in your area. Go to  www.dsireusa.org for more information.  LEED Points: 2</a:t>
            </a:r>
          </a:p>
          <a:p>
            <a:endParaRPr lang="en-US" dirty="0"/>
          </a:p>
        </p:txBody>
      </p:sp>
      <p:pic>
        <p:nvPicPr>
          <p:cNvPr id="7" name="Picture 6" descr="member_logo_blk.jpg"/>
          <p:cNvPicPr>
            <a:picLocks noChangeAspect="1"/>
          </p:cNvPicPr>
          <p:nvPr/>
        </p:nvPicPr>
        <p:blipFill>
          <a:blip r:embed="rId3">
            <a:clrChange>
              <a:clrFrom>
                <a:srgbClr val="FFFFFF"/>
              </a:clrFrom>
              <a:clrTo>
                <a:srgbClr val="FFFFFF">
                  <a:alpha val="0"/>
                </a:srgbClr>
              </a:clrTo>
            </a:clrChange>
          </a:blip>
          <a:stretch>
            <a:fillRect/>
          </a:stretch>
        </p:blipFill>
        <p:spPr>
          <a:xfrm>
            <a:off x="8079029" y="5632284"/>
            <a:ext cx="551985" cy="551985"/>
          </a:xfrm>
          <a:prstGeom prst="rect">
            <a:avLst/>
          </a:prstGeom>
        </p:spPr>
      </p:pic>
    </p:spTree>
  </p:cSld>
  <p:clrMapOvr>
    <a:masterClrMapping/>
  </p:clrMapOvr>
  <p:transition>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 y="97206"/>
            <a:ext cx="9143997" cy="1120464"/>
          </a:xfrm>
          <a:prstGeom prst="rect">
            <a:avLst/>
          </a:prstGeom>
        </p:spPr>
        <p:txBody>
          <a:bodyPr vert="horz" lIns="91440" tIns="45720" rIns="91440" bIns="45720" rtlCol="0" anchor="ctr">
            <a:normAutofit fontScale="90000" lnSpcReduction="10000"/>
          </a:bodyPr>
          <a:lstStyle/>
          <a:p>
            <a:pPr lvl="0" algn="ctr">
              <a:spcBef>
                <a:spcPct val="0"/>
              </a:spcBef>
              <a:defRPr/>
            </a:pPr>
            <a:r>
              <a:rPr kumimoji="0" lang="en-US" sz="4000" b="0" i="0" u="none" strike="noStrike" kern="1200" cap="none" spc="0" normalizeH="0" baseline="0" noProof="0" dirty="0" smtClean="0">
                <a:ln>
                  <a:noFill/>
                </a:ln>
                <a:solidFill>
                  <a:schemeClr val="bg1">
                    <a:lumMod val="85000"/>
                  </a:schemeClr>
                </a:solidFill>
                <a:effectLst/>
                <a:uLnTx/>
                <a:uFillTx/>
                <a:latin typeface="+mj-lt"/>
                <a:ea typeface="+mj-ea"/>
                <a:cs typeface="+mj-cs"/>
              </a:rPr>
              <a:t>Prestige Series - RTGH</a:t>
            </a:r>
            <a:br>
              <a:rPr kumimoji="0" lang="en-US" sz="4000" b="0" i="0" u="none" strike="noStrike" kern="1200" cap="none" spc="0" normalizeH="0" baseline="0" noProof="0" dirty="0" smtClean="0">
                <a:ln>
                  <a:noFill/>
                </a:ln>
                <a:solidFill>
                  <a:schemeClr val="bg1">
                    <a:lumMod val="85000"/>
                  </a:schemeClr>
                </a:solidFill>
                <a:effectLst/>
                <a:uLnTx/>
                <a:uFillTx/>
                <a:latin typeface="+mj-lt"/>
                <a:ea typeface="+mj-ea"/>
                <a:cs typeface="+mj-cs"/>
              </a:rPr>
            </a:br>
            <a:r>
              <a:rPr lang="en-US" sz="4000" dirty="0" smtClean="0">
                <a:solidFill>
                  <a:schemeClr val="tx1">
                    <a:lumMod val="65000"/>
                    <a:lumOff val="35000"/>
                  </a:schemeClr>
                </a:solidFill>
              </a:rPr>
              <a:t> </a:t>
            </a:r>
            <a:r>
              <a:rPr lang="en-US" sz="3000" dirty="0" smtClean="0">
                <a:solidFill>
                  <a:schemeClr val="bg1">
                    <a:lumMod val="85000"/>
                  </a:schemeClr>
                </a:solidFill>
              </a:rPr>
              <a:t>High-Efficiency Condensing Tankless </a:t>
            </a:r>
            <a:endParaRPr kumimoji="0" lang="en-US" sz="3000" b="0" i="0" u="none" strike="noStrike" kern="1200" cap="none" spc="0" normalizeH="0" baseline="0" noProof="0" dirty="0" smtClean="0">
              <a:ln>
                <a:noFill/>
              </a:ln>
              <a:solidFill>
                <a:schemeClr val="bg1">
                  <a:lumMod val="85000"/>
                </a:schemeClr>
              </a:solidFill>
              <a:effectLst/>
              <a:uLnTx/>
              <a:uFillTx/>
              <a:latin typeface="+mj-lt"/>
              <a:ea typeface="+mj-ea"/>
              <a:cs typeface="+mj-cs"/>
            </a:endParaRPr>
          </a:p>
        </p:txBody>
      </p:sp>
      <p:sp>
        <p:nvSpPr>
          <p:cNvPr id="9" name="TextBox 8"/>
          <p:cNvSpPr txBox="1"/>
          <p:nvPr/>
        </p:nvSpPr>
        <p:spPr>
          <a:xfrm>
            <a:off x="822420" y="1499116"/>
            <a:ext cx="5593070" cy="4462760"/>
          </a:xfrm>
          <a:prstGeom prst="rect">
            <a:avLst/>
          </a:prstGeom>
          <a:noFill/>
        </p:spPr>
        <p:txBody>
          <a:bodyPr wrap="none" rtlCol="0">
            <a:spAutoFit/>
          </a:bodyPr>
          <a:lstStyle/>
          <a:p>
            <a:r>
              <a:rPr lang="en-US" sz="2400" b="1" dirty="0" smtClean="0">
                <a:solidFill>
                  <a:schemeClr val="tx1">
                    <a:lumMod val="65000"/>
                    <a:lumOff val="35000"/>
                  </a:schemeClr>
                </a:solidFill>
                <a:latin typeface="Calibri" pitchFamily="34" charset="0"/>
              </a:rPr>
              <a:t>Industry-Leading Features &amp; Performance!</a:t>
            </a:r>
          </a:p>
          <a:p>
            <a:pPr marL="168275" indent="-168275">
              <a:buFont typeface="Arial" pitchFamily="34" charset="0"/>
              <a:buChar char="•"/>
            </a:pPr>
            <a:r>
              <a:rPr lang="en-US" sz="2000" dirty="0">
                <a:solidFill>
                  <a:schemeClr val="tx1">
                    <a:lumMod val="65000"/>
                    <a:lumOff val="35000"/>
                  </a:schemeClr>
                </a:solidFill>
                <a:latin typeface="Calibri" pitchFamily="34" charset="0"/>
              </a:rPr>
              <a:t> </a:t>
            </a:r>
            <a:r>
              <a:rPr lang="en-US" sz="2000" dirty="0" smtClean="0">
                <a:solidFill>
                  <a:schemeClr val="tx1">
                    <a:lumMod val="65000"/>
                    <a:lumOff val="35000"/>
                  </a:schemeClr>
                </a:solidFill>
                <a:latin typeface="Calibri" pitchFamily="34" charset="0"/>
              </a:rPr>
              <a:t>199,900 Btu/h with 9.5 GPM max flow</a:t>
            </a:r>
          </a:p>
          <a:p>
            <a:pPr marL="168275" indent="-168275">
              <a:buFont typeface="Arial" pitchFamily="34" charset="0"/>
              <a:buChar char="•"/>
            </a:pPr>
            <a:r>
              <a:rPr lang="en-US" sz="2000" dirty="0" smtClean="0">
                <a:solidFill>
                  <a:schemeClr val="tx1">
                    <a:lumMod val="65000"/>
                    <a:lumOff val="35000"/>
                  </a:schemeClr>
                </a:solidFill>
                <a:latin typeface="Calibri" pitchFamily="34" charset="0"/>
              </a:rPr>
              <a:t> 157,000 Btu/h with 8.4 GPM max flow</a:t>
            </a:r>
          </a:p>
          <a:p>
            <a:pPr marL="168275" indent="-168275">
              <a:buFont typeface="Arial" pitchFamily="34" charset="0"/>
              <a:buChar char="•"/>
            </a:pPr>
            <a:r>
              <a:rPr lang="en-US" sz="2000" dirty="0">
                <a:solidFill>
                  <a:schemeClr val="tx1">
                    <a:lumMod val="65000"/>
                    <a:lumOff val="35000"/>
                  </a:schemeClr>
                </a:solidFill>
                <a:latin typeface="Calibri" pitchFamily="34" charset="0"/>
              </a:rPr>
              <a:t> </a:t>
            </a:r>
            <a:r>
              <a:rPr lang="en-US" sz="2000" dirty="0" smtClean="0">
                <a:solidFill>
                  <a:schemeClr val="tx1">
                    <a:lumMod val="65000"/>
                    <a:lumOff val="35000"/>
                  </a:schemeClr>
                </a:solidFill>
                <a:latin typeface="Calibri" pitchFamily="34" charset="0"/>
              </a:rPr>
              <a:t>Indoor direct vent or outdoor models</a:t>
            </a:r>
          </a:p>
          <a:p>
            <a:pPr marL="168275" indent="-168275">
              <a:buFont typeface="Arial" pitchFamily="34" charset="0"/>
              <a:buChar char="•"/>
            </a:pPr>
            <a:r>
              <a:rPr lang="en-US" sz="2000" dirty="0" smtClean="0">
                <a:solidFill>
                  <a:schemeClr val="tx1">
                    <a:lumMod val="65000"/>
                    <a:lumOff val="35000"/>
                  </a:schemeClr>
                </a:solidFill>
                <a:latin typeface="Calibri" pitchFamily="34" charset="0"/>
              </a:rPr>
              <a:t> Indoor models vent with 2” or 3” PVC</a:t>
            </a:r>
          </a:p>
          <a:p>
            <a:pPr marL="168275" indent="-168275">
              <a:buFont typeface="Arial" pitchFamily="34" charset="0"/>
              <a:buChar char="•"/>
            </a:pPr>
            <a:r>
              <a:rPr lang="en-US" sz="2000" dirty="0" smtClean="0">
                <a:solidFill>
                  <a:schemeClr val="tx1">
                    <a:lumMod val="65000"/>
                    <a:lumOff val="35000"/>
                  </a:schemeClr>
                </a:solidFill>
                <a:latin typeface="Calibri" pitchFamily="34" charset="0"/>
              </a:rPr>
              <a:t> Up to 39 feet of 3” venting</a:t>
            </a:r>
          </a:p>
          <a:p>
            <a:pPr marL="168275" indent="-168275">
              <a:buFont typeface="Arial" pitchFamily="34" charset="0"/>
              <a:buChar char="•"/>
            </a:pPr>
            <a:r>
              <a:rPr lang="en-US" sz="2000" dirty="0" smtClean="0">
                <a:solidFill>
                  <a:schemeClr val="tx1">
                    <a:lumMod val="65000"/>
                    <a:lumOff val="35000"/>
                  </a:schemeClr>
                </a:solidFill>
                <a:latin typeface="Calibri" pitchFamily="34" charset="0"/>
              </a:rPr>
              <a:t> Up to 94% Recovery efficiency </a:t>
            </a:r>
          </a:p>
          <a:p>
            <a:pPr marL="168275" indent="-168275">
              <a:buFont typeface="Arial" pitchFamily="34" charset="0"/>
              <a:buChar char="•"/>
            </a:pPr>
            <a:r>
              <a:rPr lang="en-US" sz="2000" dirty="0" smtClean="0">
                <a:solidFill>
                  <a:schemeClr val="tx1">
                    <a:lumMod val="65000"/>
                    <a:lumOff val="35000"/>
                  </a:schemeClr>
                </a:solidFill>
                <a:latin typeface="Calibri" pitchFamily="34" charset="0"/>
              </a:rPr>
              <a:t> 0.94 Energy Factor (EF)</a:t>
            </a:r>
          </a:p>
          <a:p>
            <a:pPr marL="168275" indent="-168275">
              <a:buFont typeface="Arial" pitchFamily="34" charset="0"/>
              <a:buChar char="•"/>
            </a:pPr>
            <a:r>
              <a:rPr lang="en-US" sz="2000" dirty="0" smtClean="0">
                <a:solidFill>
                  <a:schemeClr val="tx1">
                    <a:lumMod val="65000"/>
                    <a:lumOff val="35000"/>
                  </a:schemeClr>
                </a:solidFill>
                <a:latin typeface="Calibri" pitchFamily="34" charset="0"/>
              </a:rPr>
              <a:t> 0.26 GPM min flow rate</a:t>
            </a:r>
          </a:p>
          <a:p>
            <a:pPr marL="168275" indent="-168275">
              <a:buFont typeface="Arial" pitchFamily="34" charset="0"/>
              <a:buChar char="•"/>
            </a:pPr>
            <a:r>
              <a:rPr lang="en-US" sz="2000" dirty="0" smtClean="0">
                <a:solidFill>
                  <a:schemeClr val="tx1">
                    <a:lumMod val="65000"/>
                    <a:lumOff val="35000"/>
                  </a:schemeClr>
                </a:solidFill>
                <a:latin typeface="Calibri" pitchFamily="34" charset="0"/>
              </a:rPr>
              <a:t> 0.40 GPM activation flow rate</a:t>
            </a:r>
          </a:p>
          <a:p>
            <a:pPr marL="168275" indent="-168275">
              <a:buFont typeface="Arial" pitchFamily="34" charset="0"/>
              <a:buChar char="•"/>
            </a:pPr>
            <a:r>
              <a:rPr lang="en-US" sz="2000" dirty="0">
                <a:solidFill>
                  <a:schemeClr val="tx1">
                    <a:lumMod val="65000"/>
                    <a:lumOff val="35000"/>
                  </a:schemeClr>
                </a:solidFill>
                <a:latin typeface="Calibri" pitchFamily="34" charset="0"/>
              </a:rPr>
              <a:t> </a:t>
            </a:r>
            <a:r>
              <a:rPr lang="en-US" sz="2000" dirty="0" smtClean="0">
                <a:solidFill>
                  <a:schemeClr val="tx1">
                    <a:lumMod val="65000"/>
                    <a:lumOff val="35000"/>
                  </a:schemeClr>
                </a:solidFill>
                <a:latin typeface="Calibri" pitchFamily="34" charset="0"/>
              </a:rPr>
              <a:t>Integrated condensate neutralizer</a:t>
            </a:r>
          </a:p>
          <a:p>
            <a:pPr marL="168275" indent="-168275">
              <a:buFont typeface="Arial" pitchFamily="34" charset="0"/>
              <a:buChar char="•"/>
            </a:pPr>
            <a:r>
              <a:rPr lang="en-US" sz="2000" dirty="0" smtClean="0">
                <a:solidFill>
                  <a:schemeClr val="tx1">
                    <a:lumMod val="65000"/>
                    <a:lumOff val="35000"/>
                  </a:schemeClr>
                </a:solidFill>
                <a:latin typeface="Calibri" pitchFamily="34" charset="0"/>
              </a:rPr>
              <a:t> Stainless steel secondary heat exchanger</a:t>
            </a:r>
          </a:p>
          <a:p>
            <a:pPr marL="168275" indent="-168275">
              <a:buFont typeface="Arial" pitchFamily="34" charset="0"/>
              <a:buChar char="•"/>
            </a:pPr>
            <a:r>
              <a:rPr lang="en-US" sz="2000" dirty="0" smtClean="0">
                <a:solidFill>
                  <a:schemeClr val="tx1">
                    <a:lumMod val="65000"/>
                    <a:lumOff val="35000"/>
                  </a:schemeClr>
                </a:solidFill>
                <a:latin typeface="Calibri" pitchFamily="34" charset="0"/>
              </a:rPr>
              <a:t> Multi-unit capability</a:t>
            </a:r>
          </a:p>
          <a:p>
            <a:pPr marL="168275" indent="-168275">
              <a:buFont typeface="Arial" pitchFamily="34" charset="0"/>
              <a:buChar char="•"/>
            </a:pPr>
            <a:r>
              <a:rPr lang="en-US" sz="2000" dirty="0" smtClean="0">
                <a:solidFill>
                  <a:schemeClr val="tx1">
                    <a:lumMod val="65000"/>
                    <a:lumOff val="35000"/>
                  </a:schemeClr>
                </a:solidFill>
                <a:latin typeface="Calibri" pitchFamily="34" charset="0"/>
              </a:rPr>
              <a:t>Commercial conversion kit option (185</a:t>
            </a:r>
            <a:r>
              <a:rPr lang="en-US" sz="2000" baseline="30000" dirty="0" smtClean="0">
                <a:solidFill>
                  <a:schemeClr val="tx1">
                    <a:lumMod val="65000"/>
                    <a:lumOff val="35000"/>
                  </a:schemeClr>
                </a:solidFill>
                <a:latin typeface="Calibri" pitchFamily="34" charset="0"/>
              </a:rPr>
              <a:t>o</a:t>
            </a:r>
            <a:r>
              <a:rPr lang="en-US" sz="2000" dirty="0" smtClean="0">
                <a:solidFill>
                  <a:schemeClr val="tx1">
                    <a:lumMod val="65000"/>
                    <a:lumOff val="35000"/>
                  </a:schemeClr>
                </a:solidFill>
                <a:latin typeface="Calibri" pitchFamily="34" charset="0"/>
              </a:rPr>
              <a:t> F)</a:t>
            </a:r>
          </a:p>
        </p:txBody>
      </p:sp>
      <p:sp>
        <p:nvSpPr>
          <p:cNvPr id="7"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91</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1" name="Picture 10" descr="Condensing2.png"/>
          <p:cNvPicPr>
            <a:picLocks noChangeAspect="1"/>
          </p:cNvPicPr>
          <p:nvPr/>
        </p:nvPicPr>
        <p:blipFill>
          <a:blip r:embed="rId3">
            <a:clrChange>
              <a:clrFrom>
                <a:srgbClr val="FFFFFF"/>
              </a:clrFrom>
              <a:clrTo>
                <a:srgbClr val="FFFFFF">
                  <a:alpha val="0"/>
                </a:srgbClr>
              </a:clrTo>
            </a:clrChange>
          </a:blip>
          <a:stretch>
            <a:fillRect/>
          </a:stretch>
        </p:blipFill>
        <p:spPr>
          <a:xfrm>
            <a:off x="5630708" y="1255980"/>
            <a:ext cx="3440868" cy="3634330"/>
          </a:xfrm>
          <a:prstGeom prst="rect">
            <a:avLst/>
          </a:prstGeom>
        </p:spPr>
      </p:pic>
      <p:sp>
        <p:nvSpPr>
          <p:cNvPr id="15" name="TextBox 14"/>
          <p:cNvSpPr txBox="1"/>
          <p:nvPr/>
        </p:nvSpPr>
        <p:spPr>
          <a:xfrm>
            <a:off x="6239358" y="4804463"/>
            <a:ext cx="2333296" cy="861774"/>
          </a:xfrm>
          <a:prstGeom prst="rect">
            <a:avLst/>
          </a:prstGeom>
          <a:noFill/>
        </p:spPr>
        <p:txBody>
          <a:bodyPr wrap="square" rtlCol="0">
            <a:spAutoFit/>
          </a:bodyPr>
          <a:lstStyle/>
          <a:p>
            <a:pPr algn="ctr"/>
            <a:r>
              <a:rPr lang="en-US" b="1" dirty="0" smtClean="0"/>
              <a:t>Warranty</a:t>
            </a:r>
          </a:p>
          <a:p>
            <a:pPr marL="115888" indent="-115888" algn="ctr"/>
            <a:r>
              <a:rPr lang="en-US" sz="1600" dirty="0" smtClean="0">
                <a:latin typeface="Arial Narrow" pitchFamily="34" charset="0"/>
              </a:rPr>
              <a:t>12-Year Heat Exchanger,</a:t>
            </a:r>
          </a:p>
          <a:p>
            <a:pPr marL="115888" indent="-115888" algn="ctr"/>
            <a:r>
              <a:rPr lang="en-US" sz="1600" dirty="0" smtClean="0">
                <a:latin typeface="Arial Narrow" pitchFamily="34" charset="0"/>
              </a:rPr>
              <a:t>5-Year Parts &amp; 1-Year Labor</a:t>
            </a:r>
            <a:endParaRPr lang="en-US" dirty="0">
              <a:latin typeface="Arial Narrow" pitchFamily="34" charset="0"/>
            </a:endParaRPr>
          </a:p>
        </p:txBody>
      </p:sp>
      <p:pic>
        <p:nvPicPr>
          <p:cNvPr id="16" name="Picture 15" descr="94Efficient.png"/>
          <p:cNvPicPr>
            <a:picLocks noChangeAspect="1"/>
          </p:cNvPicPr>
          <p:nvPr/>
        </p:nvPicPr>
        <p:blipFill>
          <a:blip r:embed="rId4">
            <a:clrChange>
              <a:clrFrom>
                <a:srgbClr val="FFFFFF"/>
              </a:clrFrom>
              <a:clrTo>
                <a:srgbClr val="FFFFFF">
                  <a:alpha val="0"/>
                </a:srgbClr>
              </a:clrTo>
            </a:clrChange>
          </a:blip>
          <a:stretch>
            <a:fillRect/>
          </a:stretch>
        </p:blipFill>
        <p:spPr>
          <a:xfrm>
            <a:off x="4858951" y="3208367"/>
            <a:ext cx="1307983" cy="724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375153" y="4550979"/>
            <a:ext cx="2333296" cy="861774"/>
          </a:xfrm>
          <a:prstGeom prst="rect">
            <a:avLst/>
          </a:prstGeom>
          <a:noFill/>
        </p:spPr>
        <p:txBody>
          <a:bodyPr wrap="square" rtlCol="0">
            <a:spAutoFit/>
          </a:bodyPr>
          <a:lstStyle/>
          <a:p>
            <a:pPr algn="ctr"/>
            <a:r>
              <a:rPr lang="en-US" b="1" dirty="0" smtClean="0"/>
              <a:t>Warranty</a:t>
            </a:r>
          </a:p>
          <a:p>
            <a:pPr marL="115888" indent="-115888" algn="ctr"/>
            <a:r>
              <a:rPr lang="en-US" sz="1600" dirty="0" smtClean="0">
                <a:latin typeface="Arial Narrow" pitchFamily="34" charset="0"/>
              </a:rPr>
              <a:t>12-Year Heat Exchanger</a:t>
            </a:r>
          </a:p>
          <a:p>
            <a:pPr marL="115888" indent="-115888" algn="ctr"/>
            <a:r>
              <a:rPr lang="en-US" sz="1600" dirty="0" smtClean="0">
                <a:latin typeface="Arial Narrow" pitchFamily="34" charset="0"/>
              </a:rPr>
              <a:t>5-Year Parts &amp; 1-Year Labor</a:t>
            </a:r>
            <a:endParaRPr lang="en-US" dirty="0">
              <a:latin typeface="Arial Narrow" pitchFamily="34" charset="0"/>
            </a:endParaRPr>
          </a:p>
        </p:txBody>
      </p:sp>
      <p:sp>
        <p:nvSpPr>
          <p:cNvPr id="10" name="Rectangle 2"/>
          <p:cNvSpPr txBox="1">
            <a:spLocks noChangeArrowheads="1"/>
          </p:cNvSpPr>
          <p:nvPr/>
        </p:nvSpPr>
        <p:spPr>
          <a:xfrm>
            <a:off x="0" y="90928"/>
            <a:ext cx="9144000" cy="1058862"/>
          </a:xfrm>
          <a:prstGeom prst="rect">
            <a:avLst/>
          </a:prstGeom>
        </p:spPr>
        <p:txBody>
          <a:bodyPr vert="horz" lIns="91440" tIns="45720" rIns="91440" bIns="45720" rtlCol="0" anchor="ctr">
            <a:normAutofit fontScale="97500" lnSpcReduction="10000"/>
          </a:bodyPr>
          <a:lstStyle/>
          <a:p>
            <a:pPr lvl="0" algn="ctr">
              <a:spcBef>
                <a:spcPct val="0"/>
              </a:spcBef>
              <a:defRPr/>
            </a:pPr>
            <a:r>
              <a:rPr lang="en-US" sz="4000" dirty="0" smtClean="0">
                <a:solidFill>
                  <a:schemeClr val="bg1">
                    <a:lumMod val="85000"/>
                  </a:schemeClr>
                </a:solidFill>
              </a:rPr>
              <a:t>RTG</a:t>
            </a:r>
          </a:p>
          <a:p>
            <a:pPr lvl="0" algn="ctr">
              <a:spcBef>
                <a:spcPct val="0"/>
              </a:spcBef>
              <a:defRPr/>
            </a:pPr>
            <a:r>
              <a:rPr lang="en-US" sz="3000" dirty="0" smtClean="0">
                <a:solidFill>
                  <a:schemeClr val="bg1">
                    <a:lumMod val="85000"/>
                  </a:schemeClr>
                </a:solidFill>
              </a:rPr>
              <a:t>Mid-Efficiency Tankless</a:t>
            </a:r>
          </a:p>
        </p:txBody>
      </p:sp>
      <p:sp>
        <p:nvSpPr>
          <p:cNvPr id="11"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92</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8" name="TextBox 7"/>
          <p:cNvSpPr txBox="1"/>
          <p:nvPr/>
        </p:nvSpPr>
        <p:spPr>
          <a:xfrm>
            <a:off x="789948" y="1468590"/>
            <a:ext cx="7014134" cy="4493538"/>
          </a:xfrm>
          <a:prstGeom prst="rect">
            <a:avLst/>
          </a:prstGeom>
          <a:noFill/>
        </p:spPr>
        <p:txBody>
          <a:bodyPr wrap="square" rtlCol="0">
            <a:spAutoFit/>
          </a:bodyPr>
          <a:lstStyle/>
          <a:p>
            <a:r>
              <a:rPr lang="en-US" sz="2400" b="1" dirty="0" smtClean="0">
                <a:solidFill>
                  <a:schemeClr val="tx1">
                    <a:lumMod val="65000"/>
                    <a:lumOff val="35000"/>
                  </a:schemeClr>
                </a:solidFill>
                <a:latin typeface="Calibri" pitchFamily="34" charset="0"/>
              </a:rPr>
              <a:t>Industry-Leading Features &amp; Performance!</a:t>
            </a:r>
          </a:p>
          <a:p>
            <a:pPr marL="168275" indent="-168275">
              <a:buFont typeface="Arial" pitchFamily="34" charset="0"/>
              <a:buChar char="•"/>
            </a:pPr>
            <a:r>
              <a:rPr lang="en-US" sz="2000" dirty="0">
                <a:solidFill>
                  <a:schemeClr val="tx1">
                    <a:lumMod val="65000"/>
                    <a:lumOff val="35000"/>
                  </a:schemeClr>
                </a:solidFill>
                <a:latin typeface="Calibri" pitchFamily="34" charset="0"/>
              </a:rPr>
              <a:t> </a:t>
            </a:r>
            <a:r>
              <a:rPr lang="en-US" sz="2200" dirty="0" smtClean="0">
                <a:solidFill>
                  <a:schemeClr val="tx1">
                    <a:lumMod val="65000"/>
                    <a:lumOff val="35000"/>
                  </a:schemeClr>
                </a:solidFill>
                <a:latin typeface="Calibri" pitchFamily="34" charset="0"/>
              </a:rPr>
              <a:t>199,900 Btu/h with 9.5 GPM max flow</a:t>
            </a:r>
          </a:p>
          <a:p>
            <a:pPr marL="168275" indent="-168275">
              <a:buFont typeface="Arial" pitchFamily="34" charset="0"/>
              <a:buChar char="•"/>
            </a:pPr>
            <a:r>
              <a:rPr lang="en-US" sz="2200" dirty="0" smtClean="0">
                <a:solidFill>
                  <a:schemeClr val="tx1">
                    <a:lumMod val="65000"/>
                    <a:lumOff val="35000"/>
                  </a:schemeClr>
                </a:solidFill>
                <a:latin typeface="Calibri" pitchFamily="34" charset="0"/>
              </a:rPr>
              <a:t> 180,000 Btu/h with 8.4 GPM max flow</a:t>
            </a:r>
          </a:p>
          <a:p>
            <a:pPr marL="168275" indent="-168275">
              <a:buFont typeface="Arial" pitchFamily="34" charset="0"/>
              <a:buChar char="•"/>
            </a:pPr>
            <a:r>
              <a:rPr lang="en-US" sz="2200" dirty="0" smtClean="0">
                <a:solidFill>
                  <a:schemeClr val="tx1">
                    <a:lumMod val="65000"/>
                    <a:lumOff val="35000"/>
                  </a:schemeClr>
                </a:solidFill>
                <a:latin typeface="Calibri" pitchFamily="34" charset="0"/>
              </a:rPr>
              <a:t> 150,000 Btu/h with 6.4 GPM max flow</a:t>
            </a:r>
          </a:p>
          <a:p>
            <a:pPr marL="168275" indent="-168275">
              <a:buFont typeface="Arial" pitchFamily="34" charset="0"/>
              <a:buChar char="•"/>
            </a:pPr>
            <a:r>
              <a:rPr lang="en-US" sz="2200" dirty="0">
                <a:solidFill>
                  <a:schemeClr val="tx1">
                    <a:lumMod val="65000"/>
                    <a:lumOff val="35000"/>
                  </a:schemeClr>
                </a:solidFill>
                <a:latin typeface="Calibri" pitchFamily="34" charset="0"/>
              </a:rPr>
              <a:t> </a:t>
            </a:r>
            <a:r>
              <a:rPr lang="en-US" sz="2200" dirty="0" smtClean="0">
                <a:solidFill>
                  <a:schemeClr val="tx1">
                    <a:lumMod val="65000"/>
                    <a:lumOff val="35000"/>
                  </a:schemeClr>
                </a:solidFill>
                <a:latin typeface="Calibri" pitchFamily="34" charset="0"/>
              </a:rPr>
              <a:t>Indoor direct vent or outdoor models</a:t>
            </a:r>
          </a:p>
          <a:p>
            <a:pPr marL="168275" indent="-168275">
              <a:buFont typeface="Arial" pitchFamily="34" charset="0"/>
              <a:buChar char="•"/>
            </a:pPr>
            <a:r>
              <a:rPr lang="en-US" sz="2200" dirty="0" smtClean="0">
                <a:solidFill>
                  <a:schemeClr val="tx1">
                    <a:lumMod val="65000"/>
                    <a:lumOff val="35000"/>
                  </a:schemeClr>
                </a:solidFill>
                <a:latin typeface="Calibri" pitchFamily="34" charset="0"/>
              </a:rPr>
              <a:t> Indoor vents with 3”/5” concentric stainless</a:t>
            </a:r>
          </a:p>
          <a:p>
            <a:pPr marL="687388" lvl="1" indent="-230188">
              <a:buFont typeface="Calibri" pitchFamily="34" charset="0"/>
              <a:buChar char="–"/>
            </a:pPr>
            <a:r>
              <a:rPr lang="en-US" sz="2000" dirty="0" smtClean="0">
                <a:solidFill>
                  <a:schemeClr val="tx1">
                    <a:lumMod val="65000"/>
                    <a:lumOff val="35000"/>
                  </a:schemeClr>
                </a:solidFill>
                <a:latin typeface="Calibri" pitchFamily="34" charset="0"/>
              </a:rPr>
              <a:t>Fits Metal </a:t>
            </a:r>
            <a:r>
              <a:rPr lang="en-US" sz="2000" dirty="0" err="1" smtClean="0">
                <a:solidFill>
                  <a:schemeClr val="tx1">
                    <a:lumMod val="65000"/>
                    <a:lumOff val="35000"/>
                  </a:schemeClr>
                </a:solidFill>
                <a:latin typeface="Calibri" pitchFamily="34" charset="0"/>
              </a:rPr>
              <a:t>Fab</a:t>
            </a:r>
            <a:r>
              <a:rPr lang="en-US" sz="2000" dirty="0" smtClean="0">
                <a:solidFill>
                  <a:schemeClr val="tx1">
                    <a:lumMod val="65000"/>
                    <a:lumOff val="35000"/>
                  </a:schemeClr>
                </a:solidFill>
                <a:latin typeface="Calibri" pitchFamily="34" charset="0"/>
              </a:rPr>
              <a:t> Core Guard without adapter</a:t>
            </a:r>
          </a:p>
          <a:p>
            <a:pPr marL="168275" indent="-168275">
              <a:buFont typeface="Arial" pitchFamily="34" charset="0"/>
              <a:buChar char="•"/>
            </a:pPr>
            <a:r>
              <a:rPr lang="en-US" sz="2200" dirty="0" smtClean="0">
                <a:solidFill>
                  <a:schemeClr val="tx1">
                    <a:lumMod val="65000"/>
                    <a:lumOff val="35000"/>
                  </a:schemeClr>
                </a:solidFill>
                <a:latin typeface="Calibri" pitchFamily="34" charset="0"/>
              </a:rPr>
              <a:t> Up to 84% Recovery efficiency </a:t>
            </a:r>
          </a:p>
          <a:p>
            <a:pPr marL="168275" indent="-168275">
              <a:buFont typeface="Arial" pitchFamily="34" charset="0"/>
              <a:buChar char="•"/>
            </a:pPr>
            <a:r>
              <a:rPr lang="en-US" sz="2200" dirty="0" smtClean="0">
                <a:solidFill>
                  <a:schemeClr val="tx1">
                    <a:lumMod val="65000"/>
                    <a:lumOff val="35000"/>
                  </a:schemeClr>
                </a:solidFill>
                <a:latin typeface="Calibri" pitchFamily="34" charset="0"/>
              </a:rPr>
              <a:t> 0.82 Energy Factor (EF)</a:t>
            </a:r>
          </a:p>
          <a:p>
            <a:pPr marL="168275" indent="-168275">
              <a:buFont typeface="Arial" pitchFamily="34" charset="0"/>
              <a:buChar char="•"/>
            </a:pPr>
            <a:r>
              <a:rPr lang="en-US" sz="2200" dirty="0" smtClean="0">
                <a:solidFill>
                  <a:schemeClr val="tx1">
                    <a:lumMod val="65000"/>
                    <a:lumOff val="35000"/>
                  </a:schemeClr>
                </a:solidFill>
                <a:latin typeface="Calibri" pitchFamily="34" charset="0"/>
              </a:rPr>
              <a:t> 0.26 GPM min flow rate</a:t>
            </a:r>
          </a:p>
          <a:p>
            <a:pPr marL="168275" indent="-168275">
              <a:buFont typeface="Arial" pitchFamily="34" charset="0"/>
              <a:buChar char="•"/>
            </a:pPr>
            <a:r>
              <a:rPr lang="en-US" sz="2200" dirty="0" smtClean="0">
                <a:solidFill>
                  <a:schemeClr val="tx1">
                    <a:lumMod val="65000"/>
                    <a:lumOff val="35000"/>
                  </a:schemeClr>
                </a:solidFill>
                <a:latin typeface="Calibri" pitchFamily="34" charset="0"/>
              </a:rPr>
              <a:t> 0.40 GPM activation flow rate</a:t>
            </a:r>
          </a:p>
          <a:p>
            <a:pPr marL="168275" indent="-168275">
              <a:buFont typeface="Arial" pitchFamily="34" charset="0"/>
              <a:buChar char="•"/>
            </a:pPr>
            <a:r>
              <a:rPr lang="en-US" sz="2200" dirty="0">
                <a:solidFill>
                  <a:schemeClr val="tx1">
                    <a:lumMod val="65000"/>
                    <a:lumOff val="35000"/>
                  </a:schemeClr>
                </a:solidFill>
                <a:latin typeface="Calibri" pitchFamily="34" charset="0"/>
              </a:rPr>
              <a:t> </a:t>
            </a:r>
            <a:r>
              <a:rPr lang="en-US" sz="2200" dirty="0" smtClean="0">
                <a:solidFill>
                  <a:schemeClr val="tx1">
                    <a:lumMod val="65000"/>
                    <a:lumOff val="35000"/>
                  </a:schemeClr>
                </a:solidFill>
                <a:latin typeface="Calibri" pitchFamily="34" charset="0"/>
              </a:rPr>
              <a:t>Multi-unit installation capability</a:t>
            </a:r>
          </a:p>
          <a:p>
            <a:pPr marL="168275" indent="-168275">
              <a:buFont typeface="Arial" pitchFamily="34" charset="0"/>
              <a:buChar char="•"/>
            </a:pPr>
            <a:r>
              <a:rPr lang="en-US" sz="2200" dirty="0" smtClean="0">
                <a:solidFill>
                  <a:schemeClr val="tx1">
                    <a:lumMod val="65000"/>
                    <a:lumOff val="35000"/>
                  </a:schemeClr>
                </a:solidFill>
                <a:latin typeface="Calibri" pitchFamily="34" charset="0"/>
              </a:rPr>
              <a:t>Commercial conversion kit option (185</a:t>
            </a:r>
            <a:r>
              <a:rPr lang="en-US" sz="2200" baseline="30000" dirty="0" smtClean="0">
                <a:solidFill>
                  <a:schemeClr val="tx1">
                    <a:lumMod val="65000"/>
                    <a:lumOff val="35000"/>
                  </a:schemeClr>
                </a:solidFill>
                <a:latin typeface="Calibri" pitchFamily="34" charset="0"/>
              </a:rPr>
              <a:t>o</a:t>
            </a:r>
            <a:r>
              <a:rPr lang="en-US" sz="2200" dirty="0" smtClean="0">
                <a:solidFill>
                  <a:schemeClr val="tx1">
                    <a:lumMod val="65000"/>
                    <a:lumOff val="35000"/>
                  </a:schemeClr>
                </a:solidFill>
                <a:latin typeface="Calibri" pitchFamily="34" charset="0"/>
              </a:rPr>
              <a:t> F)</a:t>
            </a:r>
          </a:p>
        </p:txBody>
      </p:sp>
      <p:pic>
        <p:nvPicPr>
          <p:cNvPr id="12" name="Picture 2" descr="\\bdataprod1\lbutler\My Documents\Presentations\2011 Presentations\Red_Rheem_Presentation_Template\Marcom Presentations\MidEfficiency2.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63419" y="1450484"/>
            <a:ext cx="2961469" cy="314693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755"/>
            <a:ext cx="9144000" cy="972564"/>
          </a:xfrm>
        </p:spPr>
        <p:txBody>
          <a:bodyPr/>
          <a:lstStyle/>
          <a:p>
            <a:r>
              <a:rPr lang="en-US" dirty="0" smtClean="0"/>
              <a:t>Venting Options and Installations</a:t>
            </a:r>
            <a:endParaRPr lang="en-US" dirty="0"/>
          </a:p>
        </p:txBody>
      </p:sp>
      <p:pic>
        <p:nvPicPr>
          <p:cNvPr id="4" name="Picture 3" descr="3VentingDrawings.png"/>
          <p:cNvPicPr>
            <a:picLocks noChangeAspect="1"/>
          </p:cNvPicPr>
          <p:nvPr/>
        </p:nvPicPr>
        <p:blipFill>
          <a:blip r:embed="rId2"/>
          <a:stretch>
            <a:fillRect/>
          </a:stretch>
        </p:blipFill>
        <p:spPr>
          <a:xfrm>
            <a:off x="748571" y="2133600"/>
            <a:ext cx="7443110" cy="3098892"/>
          </a:xfrm>
          <a:prstGeom prst="rect">
            <a:avLst/>
          </a:prstGeom>
        </p:spPr>
      </p:pic>
      <p:pic>
        <p:nvPicPr>
          <p:cNvPr id="4098" name="Picture 2" descr="\\bdataprod1\lbutler\My Documents\Presentations\2011 Presentations\Red_Rheem_Presentation_Template\Marcom Presentations\VentingOption.png"/>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3858315" y="5028883"/>
            <a:ext cx="1438513" cy="825207"/>
          </a:xfrm>
          <a:prstGeom prst="rect">
            <a:avLst/>
          </a:prstGeom>
          <a:noFill/>
        </p:spPr>
      </p:pic>
      <p:sp>
        <p:nvSpPr>
          <p:cNvPr id="3" name="Content Placeholder 2"/>
          <p:cNvSpPr>
            <a:spLocks noGrp="1"/>
          </p:cNvSpPr>
          <p:nvPr>
            <p:ph idx="1"/>
          </p:nvPr>
        </p:nvSpPr>
        <p:spPr>
          <a:xfrm>
            <a:off x="748571" y="1596481"/>
            <a:ext cx="2552186" cy="641195"/>
          </a:xfrm>
        </p:spPr>
        <p:txBody>
          <a:bodyPr>
            <a:normAutofit/>
          </a:bodyPr>
          <a:lstStyle/>
          <a:p>
            <a:pPr marL="0" indent="0" algn="ctr">
              <a:buNone/>
            </a:pPr>
            <a:r>
              <a:rPr lang="en-US" sz="1600" b="1" dirty="0" smtClean="0"/>
              <a:t>3”/5” Stainless Steel Vent </a:t>
            </a:r>
            <a:r>
              <a:rPr lang="en-US" sz="1300" b="1" dirty="0" smtClean="0"/>
              <a:t/>
            </a:r>
            <a:br>
              <a:rPr lang="en-US" sz="1300" b="1" dirty="0" smtClean="0"/>
            </a:br>
            <a:r>
              <a:rPr lang="en-US" sz="1100" b="1" dirty="0" smtClean="0"/>
              <a:t>Direct Vent for </a:t>
            </a:r>
            <a:r>
              <a:rPr lang="en-US" sz="1100" b="1" u="sng" dirty="0" smtClean="0"/>
              <a:t>Non-Condensing</a:t>
            </a:r>
            <a:r>
              <a:rPr lang="en-US" sz="1100" b="1" dirty="0" smtClean="0"/>
              <a:t> Models</a:t>
            </a:r>
            <a:endParaRPr lang="en-US" sz="1100" b="1" dirty="0"/>
          </a:p>
        </p:txBody>
      </p:sp>
      <p:sp>
        <p:nvSpPr>
          <p:cNvPr id="5" name="Content Placeholder 2"/>
          <p:cNvSpPr txBox="1">
            <a:spLocks/>
          </p:cNvSpPr>
          <p:nvPr/>
        </p:nvSpPr>
        <p:spPr>
          <a:xfrm>
            <a:off x="3186821" y="1596481"/>
            <a:ext cx="2598344" cy="641195"/>
          </a:xfrm>
          <a:prstGeom prst="rect">
            <a:avLst/>
          </a:prstGeom>
        </p:spPr>
        <p:txBody>
          <a:bodyPr vert="horz" lIns="91440" tIns="45720" rIns="91440" bIns="45720" rtlCol="0">
            <a:normAutofit/>
          </a:bodyPr>
          <a:lstStyle/>
          <a:p>
            <a:pPr marR="0" lvl="0" algn="ctr"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2” or 3” PVC Vent </a:t>
            </a:r>
            <a:r>
              <a:rPr kumimoji="0" lang="en-US" sz="1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r>
            <a:br>
              <a:rPr kumimoji="0" lang="en-US" sz="1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br>
            <a:r>
              <a:rPr kumimoji="0" lang="en-US" sz="11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Direct Vent for </a:t>
            </a:r>
            <a:r>
              <a:rPr kumimoji="0" lang="en-US" sz="1100" b="1" i="0" u="sng" strike="noStrike" kern="1200" cap="none" spc="0" normalizeH="0" baseline="0" noProof="0" dirty="0" smtClean="0">
                <a:ln>
                  <a:noFill/>
                </a:ln>
                <a:solidFill>
                  <a:schemeClr val="tx1">
                    <a:lumMod val="65000"/>
                    <a:lumOff val="35000"/>
                  </a:schemeClr>
                </a:solidFill>
                <a:effectLst/>
                <a:uLnTx/>
                <a:uFillTx/>
                <a:latin typeface="+mn-lt"/>
                <a:ea typeface="+mn-ea"/>
                <a:cs typeface="+mn-cs"/>
              </a:rPr>
              <a:t>Condensing</a:t>
            </a:r>
            <a:r>
              <a:rPr kumimoji="0" lang="en-US" sz="11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Models</a:t>
            </a:r>
            <a:endParaRPr kumimoji="0" lang="en-US" sz="11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6" name="Content Placeholder 2"/>
          <p:cNvSpPr txBox="1">
            <a:spLocks/>
          </p:cNvSpPr>
          <p:nvPr/>
        </p:nvSpPr>
        <p:spPr>
          <a:xfrm>
            <a:off x="5785164" y="1596481"/>
            <a:ext cx="2406517" cy="641195"/>
          </a:xfrm>
          <a:prstGeom prst="rect">
            <a:avLst/>
          </a:prstGeom>
        </p:spPr>
        <p:txBody>
          <a:bodyPr vert="horz" lIns="91440" tIns="45720" rIns="91440" bIns="45720" rtlCol="0">
            <a:normAutofit/>
          </a:bodyPr>
          <a:lstStyle/>
          <a:p>
            <a:pPr lvl="0" algn="ctr">
              <a:spcBef>
                <a:spcPct val="20000"/>
              </a:spcBef>
            </a:pPr>
            <a:r>
              <a:rPr kumimoji="0" lang="en-US" sz="16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No Venting Materials</a:t>
            </a:r>
            <a:r>
              <a:rPr kumimoji="0" lang="en-US" sz="1600" b="1" i="0" u="none" strike="noStrike" kern="1200" cap="none" spc="0" normalizeH="0" noProof="0" dirty="0" smtClean="0">
                <a:ln>
                  <a:noFill/>
                </a:ln>
                <a:solidFill>
                  <a:schemeClr val="tx1">
                    <a:lumMod val="65000"/>
                    <a:lumOff val="35000"/>
                  </a:schemeClr>
                </a:solidFill>
                <a:effectLst/>
                <a:uLnTx/>
                <a:uFillTx/>
                <a:latin typeface="+mn-lt"/>
                <a:ea typeface="+mn-ea"/>
                <a:cs typeface="+mn-cs"/>
              </a:rPr>
              <a:t> </a:t>
            </a:r>
            <a:r>
              <a:rPr kumimoji="0" lang="en-US" sz="1500" b="1" i="0" u="none" strike="noStrike" kern="1200" cap="none" spc="0" normalizeH="0" noProof="0" dirty="0" smtClean="0">
                <a:ln>
                  <a:noFill/>
                </a:ln>
                <a:solidFill>
                  <a:schemeClr val="tx1">
                    <a:lumMod val="65000"/>
                    <a:lumOff val="35000"/>
                  </a:schemeClr>
                </a:solidFill>
                <a:effectLst/>
                <a:uLnTx/>
                <a:uFillTx/>
                <a:latin typeface="+mn-lt"/>
                <a:ea typeface="+mn-ea"/>
                <a:cs typeface="+mn-cs"/>
              </a:rPr>
              <a:t/>
            </a:r>
            <a:br>
              <a:rPr kumimoji="0" lang="en-US" sz="1500" b="1" i="0" u="none" strike="noStrike" kern="1200" cap="none" spc="0" normalizeH="0" noProof="0" dirty="0" smtClean="0">
                <a:ln>
                  <a:noFill/>
                </a:ln>
                <a:solidFill>
                  <a:schemeClr val="tx1">
                    <a:lumMod val="65000"/>
                    <a:lumOff val="35000"/>
                  </a:schemeClr>
                </a:solidFill>
                <a:effectLst/>
                <a:uLnTx/>
                <a:uFillTx/>
                <a:latin typeface="+mn-lt"/>
                <a:ea typeface="+mn-ea"/>
                <a:cs typeface="+mn-cs"/>
              </a:rPr>
            </a:br>
            <a:r>
              <a:rPr lang="en-US" sz="1100" b="1" dirty="0" smtClean="0">
                <a:solidFill>
                  <a:schemeClr val="tx1">
                    <a:lumMod val="65000"/>
                    <a:lumOff val="35000"/>
                  </a:schemeClr>
                </a:solidFill>
              </a:rPr>
              <a:t>for Non-Condensing </a:t>
            </a:r>
            <a:r>
              <a:rPr kumimoji="0" lang="en-US" sz="11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&amp; Condensing</a:t>
            </a:r>
            <a:endParaRPr kumimoji="0" lang="en-US" sz="11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8"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93</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0" name="Rectangle 9"/>
          <p:cNvSpPr/>
          <p:nvPr/>
        </p:nvSpPr>
        <p:spPr>
          <a:xfrm>
            <a:off x="1345327" y="3188220"/>
            <a:ext cx="274320" cy="63093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11" name="Rectangle 10"/>
          <p:cNvSpPr/>
          <p:nvPr/>
        </p:nvSpPr>
        <p:spPr>
          <a:xfrm>
            <a:off x="2268855" y="3412058"/>
            <a:ext cx="356616" cy="5486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12" name="Rectangle 11"/>
          <p:cNvSpPr/>
          <p:nvPr/>
        </p:nvSpPr>
        <p:spPr>
          <a:xfrm>
            <a:off x="6984127" y="3021533"/>
            <a:ext cx="274320" cy="63093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
        <p:nvSpPr>
          <p:cNvPr id="13" name="Rectangle 12"/>
          <p:cNvSpPr/>
          <p:nvPr/>
        </p:nvSpPr>
        <p:spPr>
          <a:xfrm>
            <a:off x="6055041" y="2971801"/>
            <a:ext cx="292608" cy="1005840"/>
          </a:xfrm>
          <a:prstGeom prst="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824" y="1494263"/>
            <a:ext cx="3136264" cy="4647426"/>
          </a:xfrm>
          <a:prstGeom prst="rect">
            <a:avLst/>
          </a:prstGeom>
          <a:noFill/>
        </p:spPr>
        <p:txBody>
          <a:bodyPr wrap="square" rtlCol="0">
            <a:spAutoFit/>
          </a:bodyPr>
          <a:lstStyle/>
          <a:p>
            <a:pPr marL="166688" indent="-166688">
              <a:buFont typeface="Arial" pitchFamily="34" charset="0"/>
              <a:buChar char="•"/>
            </a:pPr>
            <a:r>
              <a:rPr lang="en-US" sz="2000" dirty="0" smtClean="0">
                <a:solidFill>
                  <a:schemeClr val="tx1">
                    <a:lumMod val="65000"/>
                    <a:lumOff val="35000"/>
                  </a:schemeClr>
                </a:solidFill>
                <a:latin typeface="Calibri" pitchFamily="34" charset="0"/>
              </a:rPr>
              <a:t>Venting &amp; terminations</a:t>
            </a:r>
          </a:p>
          <a:p>
            <a:pPr marL="290513" lvl="1" indent="-179388">
              <a:buFont typeface="Calibri" pitchFamily="34" charset="0"/>
              <a:buChar char="–"/>
            </a:pPr>
            <a:r>
              <a:rPr lang="en-US" dirty="0" smtClean="0">
                <a:solidFill>
                  <a:schemeClr val="tx1">
                    <a:lumMod val="65000"/>
                    <a:lumOff val="35000"/>
                  </a:schemeClr>
                </a:solidFill>
                <a:latin typeface="Calibri" pitchFamily="34" charset="0"/>
              </a:rPr>
              <a:t>3”/5” Stainless steel</a:t>
            </a:r>
          </a:p>
          <a:p>
            <a:pPr marL="290513" lvl="1" indent="-179388">
              <a:buFont typeface="Calibri" pitchFamily="34" charset="0"/>
              <a:buChar char="–"/>
            </a:pPr>
            <a:r>
              <a:rPr lang="en-US" dirty="0" smtClean="0">
                <a:solidFill>
                  <a:schemeClr val="tx1">
                    <a:lumMod val="65000"/>
                    <a:lumOff val="35000"/>
                  </a:schemeClr>
                </a:solidFill>
                <a:latin typeface="Calibri" pitchFamily="34" charset="0"/>
              </a:rPr>
              <a:t>2” or 3” PVC</a:t>
            </a:r>
          </a:p>
          <a:p>
            <a:pPr marL="166688" indent="-166688">
              <a:spcBef>
                <a:spcPts val="600"/>
              </a:spcBef>
              <a:buFont typeface="Arial" pitchFamily="34" charset="0"/>
              <a:buChar char="•"/>
            </a:pPr>
            <a:r>
              <a:rPr lang="en-US" sz="2000" dirty="0" smtClean="0">
                <a:solidFill>
                  <a:schemeClr val="tx1">
                    <a:lumMod val="65000"/>
                    <a:lumOff val="35000"/>
                  </a:schemeClr>
                </a:solidFill>
                <a:latin typeface="Calibri" pitchFamily="34" charset="0"/>
              </a:rPr>
              <a:t> Recess boxes</a:t>
            </a:r>
          </a:p>
          <a:p>
            <a:pPr marL="166688" indent="-166688">
              <a:spcBef>
                <a:spcPts val="600"/>
              </a:spcBef>
              <a:buFont typeface="Arial" pitchFamily="34" charset="0"/>
              <a:buChar char="•"/>
            </a:pPr>
            <a:r>
              <a:rPr lang="en-US" sz="2000" dirty="0" smtClean="0">
                <a:solidFill>
                  <a:schemeClr val="tx1">
                    <a:lumMod val="65000"/>
                    <a:lumOff val="35000"/>
                  </a:schemeClr>
                </a:solidFill>
                <a:latin typeface="Calibri" pitchFamily="34" charset="0"/>
              </a:rPr>
              <a:t> Pipe covers</a:t>
            </a:r>
          </a:p>
          <a:p>
            <a:pPr marL="166688" indent="-166688">
              <a:spcBef>
                <a:spcPts val="600"/>
              </a:spcBef>
              <a:buFont typeface="Arial" pitchFamily="34" charset="0"/>
              <a:buChar char="•"/>
            </a:pPr>
            <a:r>
              <a:rPr lang="en-US" sz="2000" dirty="0" smtClean="0">
                <a:solidFill>
                  <a:schemeClr val="tx1">
                    <a:lumMod val="65000"/>
                    <a:lumOff val="35000"/>
                  </a:schemeClr>
                </a:solidFill>
                <a:latin typeface="Calibri" pitchFamily="34" charset="0"/>
              </a:rPr>
              <a:t>Extra remote  controls</a:t>
            </a:r>
          </a:p>
          <a:p>
            <a:pPr marL="166688" indent="-166688">
              <a:spcBef>
                <a:spcPts val="600"/>
              </a:spcBef>
              <a:buFont typeface="Arial" pitchFamily="34" charset="0"/>
              <a:buChar char="•"/>
            </a:pPr>
            <a:r>
              <a:rPr lang="en-US" sz="2000" dirty="0" smtClean="0">
                <a:solidFill>
                  <a:schemeClr val="tx1">
                    <a:lumMod val="65000"/>
                    <a:lumOff val="35000"/>
                  </a:schemeClr>
                </a:solidFill>
                <a:latin typeface="Calibri" pitchFamily="34" charset="0"/>
              </a:rPr>
              <a:t>EZ-Link, manifolds </a:t>
            </a:r>
            <a:br>
              <a:rPr lang="en-US" sz="2000" dirty="0" smtClean="0">
                <a:solidFill>
                  <a:schemeClr val="tx1">
                    <a:lumMod val="65000"/>
                    <a:lumOff val="35000"/>
                  </a:schemeClr>
                </a:solidFill>
                <a:latin typeface="Calibri" pitchFamily="34" charset="0"/>
              </a:rPr>
            </a:br>
            <a:r>
              <a:rPr lang="en-US" sz="2000" dirty="0" smtClean="0">
                <a:solidFill>
                  <a:schemeClr val="tx1">
                    <a:lumMod val="65000"/>
                    <a:lumOff val="35000"/>
                  </a:schemeClr>
                </a:solidFill>
                <a:latin typeface="Calibri" pitchFamily="34" charset="0"/>
              </a:rPr>
              <a:t>and cables</a:t>
            </a:r>
          </a:p>
          <a:p>
            <a:pPr marL="166688" indent="-166688">
              <a:spcBef>
                <a:spcPts val="600"/>
              </a:spcBef>
              <a:buFont typeface="Arial" pitchFamily="34" charset="0"/>
              <a:buChar char="•"/>
            </a:pPr>
            <a:r>
              <a:rPr lang="en-US" sz="2000" dirty="0" smtClean="0">
                <a:solidFill>
                  <a:schemeClr val="tx1">
                    <a:lumMod val="65000"/>
                    <a:lumOff val="35000"/>
                  </a:schemeClr>
                </a:solidFill>
                <a:latin typeface="Calibri" pitchFamily="34" charset="0"/>
              </a:rPr>
              <a:t> Service valve kits</a:t>
            </a:r>
          </a:p>
          <a:p>
            <a:pPr marL="166688" indent="-166688">
              <a:spcBef>
                <a:spcPts val="600"/>
              </a:spcBef>
              <a:buFont typeface="Arial" pitchFamily="34" charset="0"/>
              <a:buChar char="•"/>
            </a:pPr>
            <a:r>
              <a:rPr lang="en-US" sz="2000" dirty="0" smtClean="0">
                <a:solidFill>
                  <a:schemeClr val="tx1">
                    <a:lumMod val="65000"/>
                    <a:lumOff val="35000"/>
                  </a:schemeClr>
                </a:solidFill>
                <a:latin typeface="Calibri" pitchFamily="34" charset="0"/>
              </a:rPr>
              <a:t> Service parts</a:t>
            </a:r>
          </a:p>
          <a:p>
            <a:pPr marL="166688" indent="-166688">
              <a:spcBef>
                <a:spcPts val="600"/>
              </a:spcBef>
              <a:buFont typeface="Arial" pitchFamily="34" charset="0"/>
              <a:buChar char="•"/>
            </a:pPr>
            <a:r>
              <a:rPr lang="en-US" sz="2000" dirty="0" smtClean="0">
                <a:solidFill>
                  <a:schemeClr val="tx1">
                    <a:lumMod val="65000"/>
                    <a:lumOff val="35000"/>
                  </a:schemeClr>
                </a:solidFill>
                <a:latin typeface="Calibri" pitchFamily="34" charset="0"/>
              </a:rPr>
              <a:t> Flush kits</a:t>
            </a:r>
          </a:p>
          <a:p>
            <a:pPr>
              <a:spcBef>
                <a:spcPts val="600"/>
              </a:spcBef>
            </a:pPr>
            <a:r>
              <a:rPr lang="en-US" sz="2000" b="1" dirty="0" smtClean="0">
                <a:solidFill>
                  <a:schemeClr val="tx1">
                    <a:lumMod val="65000"/>
                    <a:lumOff val="35000"/>
                  </a:schemeClr>
                </a:solidFill>
                <a:latin typeface="Calibri" pitchFamily="34" charset="0"/>
              </a:rPr>
              <a:t>Call 866-720-2076 for</a:t>
            </a:r>
            <a:br>
              <a:rPr lang="en-US" sz="2000" b="1" dirty="0" smtClean="0">
                <a:solidFill>
                  <a:schemeClr val="tx1">
                    <a:lumMod val="65000"/>
                    <a:lumOff val="35000"/>
                  </a:schemeClr>
                </a:solidFill>
                <a:latin typeface="Calibri" pitchFamily="34" charset="0"/>
              </a:rPr>
            </a:br>
            <a:r>
              <a:rPr lang="en-US" sz="2000" b="1" dirty="0" smtClean="0">
                <a:solidFill>
                  <a:schemeClr val="tx1">
                    <a:lumMod val="65000"/>
                    <a:lumOff val="35000"/>
                  </a:schemeClr>
                </a:solidFill>
                <a:latin typeface="Calibri" pitchFamily="34" charset="0"/>
              </a:rPr>
              <a:t>parts and accessories</a:t>
            </a:r>
            <a:endParaRPr lang="en-US" sz="2000" b="1" dirty="0">
              <a:solidFill>
                <a:schemeClr val="tx1">
                  <a:lumMod val="65000"/>
                  <a:lumOff val="35000"/>
                </a:schemeClr>
              </a:solidFill>
              <a:latin typeface="Calibri" pitchFamily="34" charset="0"/>
            </a:endParaRPr>
          </a:p>
        </p:txBody>
      </p:sp>
      <p:sp>
        <p:nvSpPr>
          <p:cNvPr id="5" name="Title 1"/>
          <p:cNvSpPr txBox="1">
            <a:spLocks/>
          </p:cNvSpPr>
          <p:nvPr/>
        </p:nvSpPr>
        <p:spPr>
          <a:xfrm>
            <a:off x="2" y="323386"/>
            <a:ext cx="9143998" cy="4572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smtClean="0">
                <a:ln>
                  <a:noFill/>
                </a:ln>
                <a:solidFill>
                  <a:schemeClr val="bg1">
                    <a:lumMod val="85000"/>
                  </a:schemeClr>
                </a:solidFill>
                <a:effectLst/>
                <a:uLnTx/>
                <a:uFillTx/>
                <a:latin typeface="+mj-lt"/>
                <a:ea typeface="+mj-ea"/>
                <a:cs typeface="+mj-cs"/>
              </a:rPr>
              <a:t>Full Line of Parts and Accessories</a:t>
            </a:r>
            <a:endParaRPr kumimoji="0" lang="en-US" sz="3600" i="0" u="none" strike="noStrike" kern="1200" cap="none" spc="0" normalizeH="0" baseline="0" noProof="0" dirty="0">
              <a:ln>
                <a:noFill/>
              </a:ln>
              <a:solidFill>
                <a:schemeClr val="bg1">
                  <a:lumMod val="85000"/>
                </a:schemeClr>
              </a:solidFill>
              <a:effectLst/>
              <a:uLnTx/>
              <a:uFillTx/>
              <a:latin typeface="+mj-lt"/>
              <a:ea typeface="+mj-ea"/>
              <a:cs typeface="+mj-cs"/>
            </a:endParaRPr>
          </a:p>
        </p:txBody>
      </p:sp>
      <p:pic>
        <p:nvPicPr>
          <p:cNvPr id="6" name="Picture 5" descr="VentKits.png"/>
          <p:cNvPicPr>
            <a:picLocks noChangeAspect="1"/>
          </p:cNvPicPr>
          <p:nvPr/>
        </p:nvPicPr>
        <p:blipFill>
          <a:blip r:embed="rId2"/>
          <a:srcRect b="31"/>
          <a:stretch>
            <a:fillRect/>
          </a:stretch>
        </p:blipFill>
        <p:spPr>
          <a:xfrm>
            <a:off x="3009939" y="1895487"/>
            <a:ext cx="1646900" cy="1668322"/>
          </a:xfrm>
          <a:prstGeom prst="rect">
            <a:avLst/>
          </a:prstGeom>
        </p:spPr>
      </p:pic>
      <p:pic>
        <p:nvPicPr>
          <p:cNvPr id="8" name="Picture 7" descr="PipeCover-LoRes.png"/>
          <p:cNvPicPr>
            <a:picLocks noChangeAspect="1"/>
          </p:cNvPicPr>
          <p:nvPr/>
        </p:nvPicPr>
        <p:blipFill>
          <a:blip r:embed="rId3"/>
          <a:stretch>
            <a:fillRect/>
          </a:stretch>
        </p:blipFill>
        <p:spPr>
          <a:xfrm>
            <a:off x="7559601" y="1772826"/>
            <a:ext cx="1224142" cy="2569859"/>
          </a:xfrm>
          <a:prstGeom prst="rect">
            <a:avLst/>
          </a:prstGeom>
        </p:spPr>
      </p:pic>
      <p:pic>
        <p:nvPicPr>
          <p:cNvPr id="10" name="Picture 9" descr="EZ-Link-LoRes.jpg"/>
          <p:cNvPicPr>
            <a:picLocks noChangeAspect="1"/>
          </p:cNvPicPr>
          <p:nvPr/>
        </p:nvPicPr>
        <p:blipFill>
          <a:blip r:embed="rId4">
            <a:clrChange>
              <a:clrFrom>
                <a:srgbClr val="FFFFFF"/>
              </a:clrFrom>
              <a:clrTo>
                <a:srgbClr val="FFFFFF">
                  <a:alpha val="0"/>
                </a:srgbClr>
              </a:clrTo>
            </a:clrChange>
          </a:blip>
          <a:stretch>
            <a:fillRect/>
          </a:stretch>
        </p:blipFill>
        <p:spPr>
          <a:xfrm>
            <a:off x="5379873" y="2729648"/>
            <a:ext cx="2372718" cy="1616138"/>
          </a:xfrm>
          <a:prstGeom prst="rect">
            <a:avLst/>
          </a:prstGeom>
        </p:spPr>
      </p:pic>
      <p:pic>
        <p:nvPicPr>
          <p:cNvPr id="11" name="Picture 10" descr="FlushKit-LoRes.jpg"/>
          <p:cNvPicPr>
            <a:picLocks noChangeAspect="1"/>
          </p:cNvPicPr>
          <p:nvPr/>
        </p:nvPicPr>
        <p:blipFill>
          <a:blip r:embed="rId5"/>
          <a:stretch>
            <a:fillRect/>
          </a:stretch>
        </p:blipFill>
        <p:spPr>
          <a:xfrm>
            <a:off x="7560527" y="4705078"/>
            <a:ext cx="1304693" cy="1436611"/>
          </a:xfrm>
          <a:prstGeom prst="rect">
            <a:avLst/>
          </a:prstGeom>
        </p:spPr>
      </p:pic>
      <p:pic>
        <p:nvPicPr>
          <p:cNvPr id="7" name="Picture 6" descr="RecessBox-LoRes.jpg"/>
          <p:cNvPicPr>
            <a:picLocks noChangeAspect="1"/>
          </p:cNvPicPr>
          <p:nvPr/>
        </p:nvPicPr>
        <p:blipFill>
          <a:blip r:embed="rId6">
            <a:lum bright="-10000"/>
          </a:blip>
          <a:stretch>
            <a:fillRect/>
          </a:stretch>
        </p:blipFill>
        <p:spPr>
          <a:xfrm>
            <a:off x="5438316" y="4349661"/>
            <a:ext cx="1794560" cy="1909258"/>
          </a:xfrm>
          <a:prstGeom prst="rect">
            <a:avLst/>
          </a:prstGeom>
        </p:spPr>
      </p:pic>
      <p:pic>
        <p:nvPicPr>
          <p:cNvPr id="13" name="Picture 12" descr="MIC-185.png"/>
          <p:cNvPicPr>
            <a:picLocks noChangeAspect="1"/>
          </p:cNvPicPr>
          <p:nvPr/>
        </p:nvPicPr>
        <p:blipFill>
          <a:blip r:embed="rId7">
            <a:clrChange>
              <a:clrFrom>
                <a:srgbClr val="BA5334"/>
              </a:clrFrom>
              <a:clrTo>
                <a:srgbClr val="BA5334">
                  <a:alpha val="0"/>
                </a:srgbClr>
              </a:clrTo>
            </a:clrChange>
          </a:blip>
          <a:stretch>
            <a:fillRect/>
          </a:stretch>
        </p:blipFill>
        <p:spPr>
          <a:xfrm>
            <a:off x="5763843" y="1582751"/>
            <a:ext cx="837679" cy="1091142"/>
          </a:xfrm>
          <a:prstGeom prst="rect">
            <a:avLst/>
          </a:prstGeom>
        </p:spPr>
      </p:pic>
      <p:pic>
        <p:nvPicPr>
          <p:cNvPr id="5122" name="Picture 2" descr="\\bdataprod1\lbutler\My Documents\Presentations\2011 Presentations\Red_Rheem_Presentation_Template\HeadsetGuy.png"/>
          <p:cNvPicPr>
            <a:picLocks noChangeAspect="1" noChangeArrowheads="1"/>
          </p:cNvPicPr>
          <p:nvPr/>
        </p:nvPicPr>
        <p:blipFill>
          <a:blip r:embed="rId8"/>
          <a:srcRect/>
          <a:stretch>
            <a:fillRect/>
          </a:stretch>
        </p:blipFill>
        <p:spPr bwMode="auto">
          <a:xfrm>
            <a:off x="3009939" y="3731127"/>
            <a:ext cx="2209800" cy="1468438"/>
          </a:xfrm>
          <a:prstGeom prst="rect">
            <a:avLst/>
          </a:prstGeom>
          <a:noFill/>
        </p:spPr>
      </p:pic>
      <p:pic>
        <p:nvPicPr>
          <p:cNvPr id="5123" name="Picture 3" descr="\\bdataprod1\lbutler\My Documents\Presentations\2011 Presentations\Red_Rheem_Presentation_Template\SP20245Termination.png"/>
          <p:cNvPicPr>
            <a:picLocks noChangeAspect="1" noChangeArrowheads="1"/>
          </p:cNvPicPr>
          <p:nvPr/>
        </p:nvPicPr>
        <p:blipFill>
          <a:blip r:embed="rId9"/>
          <a:srcRect/>
          <a:stretch>
            <a:fillRect/>
          </a:stretch>
        </p:blipFill>
        <p:spPr bwMode="auto">
          <a:xfrm>
            <a:off x="4703685" y="1523133"/>
            <a:ext cx="676187" cy="2112168"/>
          </a:xfrm>
          <a:prstGeom prst="rect">
            <a:avLst/>
          </a:prstGeom>
          <a:noFill/>
        </p:spPr>
      </p:pic>
      <p:pic>
        <p:nvPicPr>
          <p:cNvPr id="14" name="Picture 5" descr="\\bdataprod1\lbutler\My Documents\Presentations\2011 Presentations\Red_Rheem_Presentation_Template\Marcom Presentations\VentingOption.png"/>
          <p:cNvPicPr>
            <a:picLocks noChangeAspect="1" noChangeArrowheads="1"/>
          </p:cNvPicPr>
          <p:nvPr/>
        </p:nvPicPr>
        <p:blipFill>
          <a:blip r:embed="rId10"/>
          <a:srcRect l="7604" t="4808" r="8167" b="9906"/>
          <a:stretch>
            <a:fillRect/>
          </a:stretch>
        </p:blipFill>
        <p:spPr bwMode="auto">
          <a:xfrm>
            <a:off x="3782122" y="5424413"/>
            <a:ext cx="1437617" cy="834506"/>
          </a:xfrm>
          <a:prstGeom prst="rect">
            <a:avLst/>
          </a:prstGeom>
          <a:noFill/>
        </p:spPr>
      </p:pic>
      <p:sp>
        <p:nvSpPr>
          <p:cNvPr id="15"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94</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par>
                                <p:cTn id="23" presetID="5" presetClass="entr" presetSubtype="1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checkerboard(across)">
                                      <p:cBhvr>
                                        <p:cTn id="25" dur="500"/>
                                        <p:tgtEl>
                                          <p:spTgt spid="5122"/>
                                        </p:tgtEl>
                                      </p:cBhvr>
                                    </p:animEffect>
                                  </p:childTnLst>
                                </p:cTn>
                              </p:par>
                              <p:par>
                                <p:cTn id="26" presetID="5" presetClass="entr" presetSubtype="10"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checkerboard(across)">
                                      <p:cBhvr>
                                        <p:cTn id="28" dur="500"/>
                                        <p:tgtEl>
                                          <p:spTgt spid="5123"/>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descr="C:\Documents and Settings\neil.lynn.ONERHEEM\My Documents\Training\Air Handler Training\Rheem Air Handler Files\hydronic_2a.jpg"/>
          <p:cNvPicPr>
            <a:picLocks noChangeAspect="1" noChangeArrowheads="1"/>
          </p:cNvPicPr>
          <p:nvPr/>
        </p:nvPicPr>
        <p:blipFill>
          <a:blip r:embed="rId3"/>
          <a:srcRect/>
          <a:stretch>
            <a:fillRect/>
          </a:stretch>
        </p:blipFill>
        <p:spPr bwMode="auto">
          <a:xfrm>
            <a:off x="2177273" y="2204545"/>
            <a:ext cx="4777100" cy="4112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304800" y="1257300"/>
            <a:ext cx="8534400" cy="800100"/>
          </a:xfrm>
          <a:prstGeom prst="rect">
            <a:avLst/>
          </a:prstGeom>
          <a:noFill/>
        </p:spPr>
        <p:txBody>
          <a:bodyPr>
            <a:spAutoFit/>
          </a:bodyPr>
          <a:lstStyle/>
          <a:p>
            <a:pPr algn="ctr" fontAlgn="auto">
              <a:spcBef>
                <a:spcPts val="0"/>
              </a:spcBef>
              <a:spcAft>
                <a:spcPts val="0"/>
              </a:spcAft>
              <a:defRPr/>
            </a:pPr>
            <a:r>
              <a:rPr lang="en-US" sz="2600" b="1" dirty="0">
                <a:solidFill>
                  <a:schemeClr val="tx1">
                    <a:lumMod val="65000"/>
                    <a:lumOff val="35000"/>
                  </a:schemeClr>
                </a:solidFill>
                <a:latin typeface="+mj-lt"/>
              </a:rPr>
              <a:t>The Rheem Integrated HVAC and Water Heating System</a:t>
            </a:r>
          </a:p>
          <a:p>
            <a:pPr algn="ctr" fontAlgn="auto">
              <a:spcBef>
                <a:spcPts val="0"/>
              </a:spcBef>
              <a:spcAft>
                <a:spcPts val="0"/>
              </a:spcAft>
              <a:defRPr/>
            </a:pPr>
            <a:r>
              <a:rPr lang="en-US" sz="2000" i="1" dirty="0">
                <a:solidFill>
                  <a:schemeClr val="tx1">
                    <a:lumMod val="65000"/>
                    <a:lumOff val="35000"/>
                  </a:schemeClr>
                </a:solidFill>
                <a:latin typeface="+mj-lt"/>
              </a:rPr>
              <a:t>Powered by Tankless Technology</a:t>
            </a:r>
          </a:p>
        </p:txBody>
      </p:sp>
      <p:sp>
        <p:nvSpPr>
          <p:cNvPr id="5" name="Rectangle 2"/>
          <p:cNvSpPr txBox="1">
            <a:spLocks noChangeArrowheads="1"/>
          </p:cNvSpPr>
          <p:nvPr/>
        </p:nvSpPr>
        <p:spPr>
          <a:xfrm>
            <a:off x="1" y="59398"/>
            <a:ext cx="9143998" cy="897046"/>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noProof="0" dirty="0" smtClean="0">
                <a:ln>
                  <a:noFill/>
                </a:ln>
                <a:solidFill>
                  <a:schemeClr val="bg1">
                    <a:lumMod val="85000"/>
                  </a:schemeClr>
                </a:solidFill>
                <a:effectLst/>
                <a:uLnTx/>
                <a:uFillTx/>
                <a:latin typeface="+mj-lt"/>
                <a:ea typeface="+mj-ea"/>
                <a:cs typeface="+mj-cs"/>
              </a:rPr>
              <a:t>Integrated </a:t>
            </a:r>
            <a:r>
              <a:rPr kumimoji="0" lang="en-US" sz="4000" b="0" i="0" u="none" strike="noStrike" kern="1200" cap="none" spc="0" normalizeH="0" baseline="0" noProof="0" dirty="0" smtClean="0">
                <a:ln>
                  <a:noFill/>
                </a:ln>
                <a:solidFill>
                  <a:schemeClr val="bg1">
                    <a:lumMod val="85000"/>
                  </a:schemeClr>
                </a:solidFill>
                <a:effectLst/>
                <a:uLnTx/>
                <a:uFillTx/>
                <a:latin typeface="+mj-lt"/>
                <a:ea typeface="+mj-ea"/>
                <a:cs typeface="+mj-cs"/>
              </a:rPr>
              <a:t>System Solutions</a:t>
            </a:r>
          </a:p>
        </p:txBody>
      </p:sp>
      <p:sp>
        <p:nvSpPr>
          <p:cNvPr id="7"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95</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6" name="Oval 5"/>
          <p:cNvSpPr/>
          <p:nvPr/>
        </p:nvSpPr>
        <p:spPr>
          <a:xfrm>
            <a:off x="6536199" y="2204545"/>
            <a:ext cx="1236201" cy="683986"/>
          </a:xfrm>
          <a:prstGeom prst="ellipse">
            <a:avLst/>
          </a:prstGeom>
          <a:solidFill>
            <a:srgbClr val="8E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New!</a:t>
            </a:r>
          </a:p>
        </p:txBody>
      </p:sp>
    </p:spTree>
  </p:cSld>
  <p:clrMapOvr>
    <a:masterClrMapping/>
  </p:clrMapOvr>
  <p:transition>
    <p:split orient="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9"/>
          <p:cNvSpPr>
            <a:spLocks noGrp="1"/>
          </p:cNvSpPr>
          <p:nvPr>
            <p:ph idx="1"/>
          </p:nvPr>
        </p:nvSpPr>
        <p:spPr>
          <a:xfrm>
            <a:off x="533400" y="2023875"/>
            <a:ext cx="8229600" cy="4478799"/>
          </a:xfrm>
        </p:spPr>
        <p:txBody>
          <a:bodyPr>
            <a:normAutofit lnSpcReduction="10000"/>
          </a:bodyPr>
          <a:lstStyle/>
          <a:p>
            <a:pPr>
              <a:buFont typeface="Arial" charset="0"/>
              <a:buNone/>
              <a:defRPr/>
            </a:pPr>
            <a:r>
              <a:rPr lang="en-US" sz="2000" b="1" dirty="0" smtClean="0">
                <a:latin typeface="+mj-lt"/>
              </a:rPr>
              <a:t>The Hot New Way to Heat Your Home</a:t>
            </a:r>
          </a:p>
          <a:p>
            <a:pPr>
              <a:defRPr/>
            </a:pPr>
            <a:r>
              <a:rPr lang="en-US" sz="1800" dirty="0" smtClean="0">
                <a:latin typeface="+mj-lt"/>
              </a:rPr>
              <a:t>The Rheem system combines a Rheem tankless water heater </a:t>
            </a:r>
            <a:br>
              <a:rPr lang="en-US" sz="1800" dirty="0" smtClean="0">
                <a:latin typeface="+mj-lt"/>
              </a:rPr>
            </a:br>
            <a:r>
              <a:rPr lang="en-US" sz="1800" dirty="0" smtClean="0">
                <a:latin typeface="+mj-lt"/>
              </a:rPr>
              <a:t>with the new Rheem Hydronic Air Handler Unit (AHU)  </a:t>
            </a:r>
          </a:p>
          <a:p>
            <a:pPr>
              <a:defRPr/>
            </a:pPr>
            <a:r>
              <a:rPr lang="en-US" sz="1800" dirty="0" smtClean="0">
                <a:latin typeface="+mj-lt"/>
              </a:rPr>
              <a:t>Now the energy savings and endless hot water of a Rheem </a:t>
            </a:r>
            <a:br>
              <a:rPr lang="en-US" sz="1800" dirty="0" smtClean="0">
                <a:latin typeface="+mj-lt"/>
              </a:rPr>
            </a:br>
            <a:r>
              <a:rPr lang="en-US" sz="1800" dirty="0" smtClean="0">
                <a:latin typeface="+mj-lt"/>
              </a:rPr>
              <a:t>tankless water heater can be applied to provide comfortable </a:t>
            </a:r>
            <a:br>
              <a:rPr lang="en-US" sz="1800" dirty="0" smtClean="0">
                <a:latin typeface="+mj-lt"/>
              </a:rPr>
            </a:br>
            <a:r>
              <a:rPr lang="en-US" sz="1800" dirty="0" smtClean="0">
                <a:latin typeface="+mj-lt"/>
              </a:rPr>
              <a:t>residential or light commercial heat</a:t>
            </a:r>
          </a:p>
          <a:p>
            <a:pPr>
              <a:buFont typeface="Arial" charset="0"/>
              <a:buNone/>
              <a:defRPr/>
            </a:pPr>
            <a:endParaRPr lang="en-US" sz="1050" dirty="0" smtClean="0">
              <a:latin typeface="+mj-lt"/>
            </a:endParaRPr>
          </a:p>
          <a:p>
            <a:pPr>
              <a:buFont typeface="Arial" charset="0"/>
              <a:buNone/>
              <a:defRPr/>
            </a:pPr>
            <a:r>
              <a:rPr lang="en-US" sz="2000" b="1" dirty="0" smtClean="0">
                <a:latin typeface="+mj-lt"/>
              </a:rPr>
              <a:t>How It Works</a:t>
            </a:r>
          </a:p>
          <a:p>
            <a:pPr>
              <a:buFont typeface="+mj-lt"/>
              <a:buAutoNum type="arabicPeriod"/>
              <a:defRPr/>
            </a:pPr>
            <a:r>
              <a:rPr lang="en-US" sz="1800" dirty="0" smtClean="0">
                <a:latin typeface="+mj-lt"/>
              </a:rPr>
              <a:t>The hydronic air handler is connected to a Rheem tankless water heater </a:t>
            </a:r>
            <a:br>
              <a:rPr lang="en-US" sz="1800" dirty="0" smtClean="0">
                <a:latin typeface="+mj-lt"/>
              </a:rPr>
            </a:br>
            <a:r>
              <a:rPr lang="en-US" sz="1800" dirty="0" smtClean="0">
                <a:latin typeface="+mj-lt"/>
              </a:rPr>
              <a:t>through normal copper piping </a:t>
            </a:r>
          </a:p>
          <a:p>
            <a:pPr>
              <a:buFont typeface="+mj-lt"/>
              <a:buAutoNum type="arabicPeriod"/>
              <a:defRPr/>
            </a:pPr>
            <a:r>
              <a:rPr lang="en-US" sz="1800" dirty="0" smtClean="0">
                <a:latin typeface="+mj-lt"/>
              </a:rPr>
              <a:t>When the AHU’s thermostat calls for heat, a pump activates in the AHU and circulates hot water between the air handler and the tankless heater </a:t>
            </a:r>
          </a:p>
          <a:p>
            <a:pPr>
              <a:buFont typeface="+mj-lt"/>
              <a:buAutoNum type="arabicPeriod"/>
              <a:defRPr/>
            </a:pPr>
            <a:r>
              <a:rPr lang="en-US" sz="1800" dirty="0" smtClean="0">
                <a:latin typeface="+mj-lt"/>
              </a:rPr>
              <a:t>A blower in the AHU drives air through a copper HW coil and into the ductwork efficiently providing heat like no gas furnace or heat pump system can</a:t>
            </a:r>
            <a:br>
              <a:rPr lang="en-US" sz="1800" dirty="0" smtClean="0">
                <a:latin typeface="+mj-lt"/>
              </a:rPr>
            </a:br>
            <a:endParaRPr lang="en-US" sz="400" dirty="0" smtClean="0">
              <a:latin typeface="+mj-lt"/>
            </a:endParaRPr>
          </a:p>
          <a:p>
            <a:pPr>
              <a:buNone/>
              <a:defRPr/>
            </a:pPr>
            <a:r>
              <a:rPr lang="en-US" sz="1600" dirty="0" smtClean="0">
                <a:latin typeface="+mj-lt"/>
              </a:rPr>
              <a:t>Note: The AHU can replace any gas, oil, or electric furnace</a:t>
            </a:r>
          </a:p>
        </p:txBody>
      </p:sp>
      <p:sp>
        <p:nvSpPr>
          <p:cNvPr id="7"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96</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9" name="Rectangle 2"/>
          <p:cNvSpPr txBox="1">
            <a:spLocks noChangeArrowheads="1"/>
          </p:cNvSpPr>
          <p:nvPr/>
        </p:nvSpPr>
        <p:spPr>
          <a:xfrm>
            <a:off x="1" y="11372"/>
            <a:ext cx="9143998" cy="1191609"/>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none" spc="0" normalizeH="0" noProof="0" dirty="0" smtClean="0">
                <a:ln>
                  <a:noFill/>
                </a:ln>
                <a:solidFill>
                  <a:schemeClr val="bg1">
                    <a:lumMod val="85000"/>
                  </a:schemeClr>
                </a:solidFill>
                <a:effectLst/>
                <a:uLnTx/>
                <a:uFillTx/>
                <a:latin typeface="+mj-lt"/>
                <a:ea typeface="+mj-ea"/>
                <a:cs typeface="+mj-cs"/>
              </a:rPr>
              <a:t>Integrated </a:t>
            </a:r>
            <a:r>
              <a:rPr kumimoji="0" lang="en-US" sz="3700" b="0" i="0" u="none" strike="noStrike" kern="1200" cap="none" spc="0" normalizeH="0" baseline="0" noProof="0" dirty="0" smtClean="0">
                <a:ln>
                  <a:noFill/>
                </a:ln>
                <a:solidFill>
                  <a:schemeClr val="bg1">
                    <a:lumMod val="85000"/>
                  </a:schemeClr>
                </a:solidFill>
                <a:effectLst/>
                <a:uLnTx/>
                <a:uFillTx/>
                <a:latin typeface="+mj-lt"/>
                <a:ea typeface="+mj-ea"/>
                <a:cs typeface="+mj-cs"/>
              </a:rPr>
              <a:t>System Solutions</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500" dirty="0" smtClean="0">
                <a:solidFill>
                  <a:schemeClr val="bg1">
                    <a:lumMod val="85000"/>
                  </a:schemeClr>
                </a:solidFill>
                <a:latin typeface="+mj-lt"/>
                <a:ea typeface="+mj-ea"/>
                <a:cs typeface="+mj-cs"/>
              </a:rPr>
              <a:t>How It Heats Your Home and Water</a:t>
            </a:r>
            <a:endParaRPr kumimoji="0" lang="en-US" sz="2500" b="0" i="0" u="none" strike="noStrike" kern="1200" cap="none" spc="0" normalizeH="0" baseline="0" noProof="0" dirty="0" smtClean="0">
              <a:ln>
                <a:noFill/>
              </a:ln>
              <a:solidFill>
                <a:schemeClr val="bg1">
                  <a:lumMod val="85000"/>
                </a:schemeClr>
              </a:solidFill>
              <a:effectLst/>
              <a:uLnTx/>
              <a:uFillTx/>
              <a:latin typeface="+mj-lt"/>
              <a:ea typeface="+mj-ea"/>
              <a:cs typeface="+mj-cs"/>
            </a:endParaRPr>
          </a:p>
        </p:txBody>
      </p:sp>
      <p:sp>
        <p:nvSpPr>
          <p:cNvPr id="10" name="TextBox 9"/>
          <p:cNvSpPr txBox="1"/>
          <p:nvPr/>
        </p:nvSpPr>
        <p:spPr>
          <a:xfrm>
            <a:off x="304800" y="1257300"/>
            <a:ext cx="8534400" cy="800100"/>
          </a:xfrm>
          <a:prstGeom prst="rect">
            <a:avLst/>
          </a:prstGeom>
          <a:noFill/>
        </p:spPr>
        <p:txBody>
          <a:bodyPr>
            <a:spAutoFit/>
          </a:bodyPr>
          <a:lstStyle/>
          <a:p>
            <a:pPr algn="ctr" fontAlgn="auto">
              <a:spcBef>
                <a:spcPts val="0"/>
              </a:spcBef>
              <a:spcAft>
                <a:spcPts val="0"/>
              </a:spcAft>
              <a:defRPr/>
            </a:pPr>
            <a:r>
              <a:rPr lang="en-US" sz="2600" b="1" dirty="0">
                <a:solidFill>
                  <a:schemeClr val="tx1">
                    <a:lumMod val="65000"/>
                    <a:lumOff val="35000"/>
                  </a:schemeClr>
                </a:solidFill>
                <a:latin typeface="+mj-lt"/>
              </a:rPr>
              <a:t>The Rheem Integrated HVAC and Water Heating System</a:t>
            </a:r>
          </a:p>
          <a:p>
            <a:pPr algn="ctr" fontAlgn="auto">
              <a:spcBef>
                <a:spcPts val="0"/>
              </a:spcBef>
              <a:spcAft>
                <a:spcPts val="0"/>
              </a:spcAft>
              <a:defRPr/>
            </a:pPr>
            <a:r>
              <a:rPr lang="en-US" sz="2000" i="1" dirty="0">
                <a:solidFill>
                  <a:schemeClr val="tx1">
                    <a:lumMod val="65000"/>
                    <a:lumOff val="35000"/>
                  </a:schemeClr>
                </a:solidFill>
                <a:latin typeface="+mj-lt"/>
              </a:rPr>
              <a:t>Powered by Tankless Technology</a:t>
            </a:r>
          </a:p>
        </p:txBody>
      </p:sp>
      <p:pic>
        <p:nvPicPr>
          <p:cNvPr id="16" name="Picture 3" descr="C:\Documents and Settings\neil.lynn.ONERHEEM\My Documents\Training\Air Handler Training\Rheem Air Handler Files\hydronic_2a.jpg"/>
          <p:cNvPicPr>
            <a:picLocks noChangeAspect="1" noChangeArrowheads="1"/>
          </p:cNvPicPr>
          <p:nvPr/>
        </p:nvPicPr>
        <p:blipFill>
          <a:blip r:embed="rId3"/>
          <a:srcRect/>
          <a:stretch>
            <a:fillRect/>
          </a:stretch>
        </p:blipFill>
        <p:spPr bwMode="auto">
          <a:xfrm>
            <a:off x="6709459" y="2060087"/>
            <a:ext cx="2129741" cy="1833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ush/>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1" y="1221810"/>
            <a:ext cx="9143997" cy="543910"/>
          </a:xfrm>
        </p:spPr>
        <p:txBody>
          <a:bodyPr>
            <a:normAutofit/>
          </a:bodyPr>
          <a:lstStyle/>
          <a:p>
            <a:pPr eaLnBrk="1" hangingPunct="1"/>
            <a:r>
              <a:rPr lang="en-US" sz="2400" b="1" dirty="0" smtClean="0">
                <a:solidFill>
                  <a:schemeClr val="tx1">
                    <a:lumMod val="65000"/>
                    <a:lumOff val="35000"/>
                  </a:schemeClr>
                </a:solidFill>
              </a:rPr>
              <a:t>Example of a Forced Air Heating System Found in Most Homes</a:t>
            </a:r>
          </a:p>
        </p:txBody>
      </p:sp>
      <p:sp>
        <p:nvSpPr>
          <p:cNvPr id="5123" name="Content Placeholder 8"/>
          <p:cNvSpPr>
            <a:spLocks noGrp="1"/>
          </p:cNvSpPr>
          <p:nvPr>
            <p:ph sz="half" idx="1"/>
          </p:nvPr>
        </p:nvSpPr>
        <p:spPr>
          <a:xfrm>
            <a:off x="4776949" y="2144110"/>
            <a:ext cx="4058455" cy="3037489"/>
          </a:xfrm>
        </p:spPr>
        <p:txBody>
          <a:bodyPr>
            <a:normAutofit/>
          </a:bodyPr>
          <a:lstStyle/>
          <a:p>
            <a:pPr marL="346075" indent="-346075">
              <a:buFont typeface="+mj-lt"/>
              <a:buAutoNum type="arabicPeriod"/>
            </a:pPr>
            <a:r>
              <a:rPr lang="en-US" sz="2000" dirty="0" smtClean="0">
                <a:latin typeface="Calibri" pitchFamily="34" charset="0"/>
              </a:rPr>
              <a:t>A blower fan circulates air through the building</a:t>
            </a:r>
          </a:p>
          <a:p>
            <a:pPr marL="346075" indent="-346075" eaLnBrk="1" hangingPunct="1">
              <a:buFont typeface="+mj-lt"/>
              <a:buAutoNum type="arabicPeriod"/>
            </a:pPr>
            <a:r>
              <a:rPr lang="en-US" sz="2000" dirty="0" smtClean="0">
                <a:latin typeface="Calibri" pitchFamily="34" charset="0"/>
              </a:rPr>
              <a:t>As air passes through the furnace (air handler) and it is heated by a gas burner, electric heating element, or a heat pump coil</a:t>
            </a:r>
          </a:p>
          <a:p>
            <a:pPr marL="346075" indent="-346075" eaLnBrk="1" hangingPunct="1">
              <a:buFont typeface="+mj-lt"/>
              <a:buAutoNum type="arabicPeriod"/>
            </a:pPr>
            <a:r>
              <a:rPr lang="en-US" sz="2000" dirty="0" smtClean="0">
                <a:latin typeface="Calibri" pitchFamily="34" charset="0"/>
              </a:rPr>
              <a:t>Ductwork is required throughout the building for forced heat systems</a:t>
            </a:r>
          </a:p>
        </p:txBody>
      </p:sp>
      <p:pic>
        <p:nvPicPr>
          <p:cNvPr id="5124" name="Picture 7" descr="Furnacedrawing.jpg"/>
          <p:cNvPicPr>
            <a:picLocks noChangeAspect="1" noChangeArrowheads="1"/>
          </p:cNvPicPr>
          <p:nvPr/>
        </p:nvPicPr>
        <p:blipFill>
          <a:blip r:embed="rId3"/>
          <a:srcRect b="32"/>
          <a:stretch>
            <a:fillRect/>
          </a:stretch>
        </p:blipFill>
        <p:spPr bwMode="auto">
          <a:xfrm>
            <a:off x="1043152" y="1910568"/>
            <a:ext cx="3587253" cy="4947432"/>
          </a:xfrm>
          <a:prstGeom prst="rect">
            <a:avLst/>
          </a:prstGeom>
          <a:noFill/>
          <a:ln w="9525">
            <a:noFill/>
            <a:miter lim="800000"/>
            <a:headEnd/>
            <a:tailEnd/>
          </a:ln>
        </p:spPr>
      </p:pic>
      <p:sp>
        <p:nvSpPr>
          <p:cNvPr id="7"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97</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8" name="Rectangle 2"/>
          <p:cNvSpPr txBox="1">
            <a:spLocks noChangeArrowheads="1"/>
          </p:cNvSpPr>
          <p:nvPr/>
        </p:nvSpPr>
        <p:spPr>
          <a:xfrm>
            <a:off x="1" y="65691"/>
            <a:ext cx="9143998" cy="880244"/>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noProof="0" dirty="0" smtClean="0">
                <a:ln>
                  <a:noFill/>
                </a:ln>
                <a:solidFill>
                  <a:schemeClr val="bg1">
                    <a:lumMod val="85000"/>
                  </a:schemeClr>
                </a:solidFill>
                <a:effectLst/>
                <a:uLnTx/>
                <a:uFillTx/>
                <a:latin typeface="+mj-lt"/>
                <a:ea typeface="+mj-ea"/>
                <a:cs typeface="+mj-cs"/>
              </a:rPr>
              <a:t>Traditional </a:t>
            </a:r>
            <a:r>
              <a:rPr kumimoji="0" lang="en-US" sz="4000" b="0" i="0" u="none" strike="noStrike" kern="1200" cap="none" spc="0" normalizeH="0" baseline="0" noProof="0" dirty="0" smtClean="0">
                <a:ln>
                  <a:noFill/>
                </a:ln>
                <a:solidFill>
                  <a:schemeClr val="bg1">
                    <a:lumMod val="85000"/>
                  </a:schemeClr>
                </a:solidFill>
                <a:effectLst/>
                <a:uLnTx/>
                <a:uFillTx/>
                <a:latin typeface="+mj-lt"/>
                <a:ea typeface="+mj-ea"/>
                <a:cs typeface="+mj-cs"/>
              </a:rPr>
              <a:t>System</a:t>
            </a:r>
          </a:p>
        </p:txBody>
      </p:sp>
    </p:spTree>
  </p:cSld>
  <p:clrMapOvr>
    <a:masterClrMapping/>
  </p:clrMapOvr>
  <p:transition>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282918" y="2257090"/>
            <a:ext cx="4191000" cy="3279775"/>
            <a:chOff x="228600" y="2209800"/>
            <a:chExt cx="4191000" cy="3279861"/>
          </a:xfrm>
        </p:grpSpPr>
        <p:pic>
          <p:nvPicPr>
            <p:cNvPr id="21" name="Picture 3" descr="C:\Documents and Settings\neil.lynn.ONERHEEM\My Documents\Training\Air Handler Training\Rheem Air Handler Files\hydronic_2a.jpg"/>
            <p:cNvPicPr>
              <a:picLocks noChangeAspect="1" noChangeArrowheads="1"/>
            </p:cNvPicPr>
            <p:nvPr/>
          </p:nvPicPr>
          <p:blipFill>
            <a:blip r:embed="rId3"/>
            <a:srcRect/>
            <a:stretch>
              <a:fillRect/>
            </a:stretch>
          </p:blipFill>
          <p:spPr bwMode="auto">
            <a:xfrm>
              <a:off x="109728" y="2145792"/>
              <a:ext cx="4370832" cy="3462528"/>
            </a:xfrm>
            <a:prstGeom prst="rect">
              <a:avLst/>
            </a:prstGeom>
            <a:noFill/>
            <a:ln w="9525">
              <a:noFill/>
              <a:miter lim="800000"/>
              <a:headEnd/>
              <a:tailEnd/>
            </a:ln>
          </p:spPr>
        </p:pic>
        <p:sp>
          <p:nvSpPr>
            <p:cNvPr id="22" name="Flowchart: Connector 21"/>
            <p:cNvSpPr/>
            <p:nvPr/>
          </p:nvSpPr>
          <p:spPr>
            <a:xfrm>
              <a:off x="1157288" y="3286153"/>
              <a:ext cx="285750" cy="273057"/>
            </a:xfrm>
            <a:prstGeom prst="flowChartConnector">
              <a:avLst/>
            </a:prstGeom>
            <a:solidFill>
              <a:srgbClr val="FFFFFF"/>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C00000"/>
                  </a:solidFill>
                </a:rPr>
                <a:t>1</a:t>
              </a:r>
            </a:p>
          </p:txBody>
        </p:sp>
        <p:sp>
          <p:nvSpPr>
            <p:cNvPr id="23" name="Flowchart: Connector 22"/>
            <p:cNvSpPr/>
            <p:nvPr/>
          </p:nvSpPr>
          <p:spPr>
            <a:xfrm>
              <a:off x="2162175" y="3559210"/>
              <a:ext cx="285750" cy="273057"/>
            </a:xfrm>
            <a:prstGeom prst="flowChartConnector">
              <a:avLst/>
            </a:prstGeom>
            <a:solidFill>
              <a:srgbClr val="FFFFFF"/>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C00000"/>
                  </a:solidFill>
                </a:rPr>
                <a:t>3</a:t>
              </a:r>
            </a:p>
          </p:txBody>
        </p:sp>
        <p:sp>
          <p:nvSpPr>
            <p:cNvPr id="24" name="Flowchart: Connector 23"/>
            <p:cNvSpPr/>
            <p:nvPr/>
          </p:nvSpPr>
          <p:spPr>
            <a:xfrm>
              <a:off x="2246313" y="4325993"/>
              <a:ext cx="285750" cy="273057"/>
            </a:xfrm>
            <a:prstGeom prst="flowChartConnector">
              <a:avLst/>
            </a:prstGeom>
            <a:solidFill>
              <a:srgbClr val="FFFFFF"/>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C00000"/>
                  </a:solidFill>
                </a:rPr>
                <a:t>2</a:t>
              </a:r>
            </a:p>
          </p:txBody>
        </p:sp>
      </p:grpSp>
      <p:sp>
        <p:nvSpPr>
          <p:cNvPr id="27" name="TextBox 26"/>
          <p:cNvSpPr txBox="1"/>
          <p:nvPr/>
        </p:nvSpPr>
        <p:spPr bwMode="auto">
          <a:xfrm>
            <a:off x="4583113" y="2038350"/>
            <a:ext cx="4256087" cy="4154984"/>
          </a:xfrm>
          <a:prstGeom prst="rect">
            <a:avLst/>
          </a:prstGeom>
          <a:noFill/>
        </p:spPr>
        <p:txBody>
          <a:bodyPr wrap="square">
            <a:spAutoFit/>
          </a:bodyPr>
          <a:lstStyle/>
          <a:p>
            <a:pPr marL="342900" indent="-342900">
              <a:buSzPct val="110000"/>
              <a:defRPr/>
            </a:pPr>
            <a:r>
              <a:rPr lang="en-US" b="1" dirty="0" smtClean="0">
                <a:solidFill>
                  <a:srgbClr val="C00000"/>
                </a:solidFill>
                <a:latin typeface="+mj-lt"/>
              </a:rPr>
              <a:t>1. </a:t>
            </a:r>
            <a:r>
              <a:rPr lang="en-US" b="1" dirty="0" smtClean="0">
                <a:solidFill>
                  <a:schemeClr val="tx1">
                    <a:lumMod val="65000"/>
                    <a:lumOff val="35000"/>
                  </a:schemeClr>
                </a:solidFill>
                <a:latin typeface="+mj-lt"/>
              </a:rPr>
              <a:t>Tankless Water Heater</a:t>
            </a:r>
            <a:endParaRPr lang="en-US" b="1" dirty="0">
              <a:solidFill>
                <a:schemeClr val="tx1">
                  <a:lumMod val="65000"/>
                  <a:lumOff val="35000"/>
                </a:schemeClr>
              </a:solidFill>
              <a:latin typeface="+mj-lt"/>
            </a:endParaRPr>
          </a:p>
          <a:p>
            <a:pPr>
              <a:defRPr/>
            </a:pPr>
            <a:r>
              <a:rPr lang="en-US" sz="1400" dirty="0">
                <a:latin typeface="+mj-lt"/>
              </a:rPr>
              <a:t>The Rheem tankless water heater serves two purposes in the hydronic system:  (</a:t>
            </a:r>
            <a:r>
              <a:rPr lang="en-US" sz="1400" b="1" dirty="0">
                <a:latin typeface="+mj-lt"/>
              </a:rPr>
              <a:t>a</a:t>
            </a:r>
            <a:r>
              <a:rPr lang="en-US" sz="1400" dirty="0">
                <a:latin typeface="+mj-lt"/>
              </a:rPr>
              <a:t>) it provides continuous hot water for use throughout the home and (</a:t>
            </a:r>
            <a:r>
              <a:rPr lang="en-US" sz="1400" b="1" dirty="0">
                <a:latin typeface="+mj-lt"/>
              </a:rPr>
              <a:t>b</a:t>
            </a:r>
            <a:r>
              <a:rPr lang="en-US" sz="1400" dirty="0">
                <a:latin typeface="+mj-lt"/>
              </a:rPr>
              <a:t>) when a call for heat is made, the tankless water heater also acts as the heat-source for the air handler, providing both hot water and heating for the home simultaneously.</a:t>
            </a:r>
          </a:p>
          <a:p>
            <a:pPr>
              <a:defRPr/>
            </a:pPr>
            <a:endParaRPr lang="en-US" sz="1400" i="1" dirty="0">
              <a:latin typeface="+mj-lt"/>
            </a:endParaRPr>
          </a:p>
          <a:p>
            <a:pPr marL="342900" indent="-342900">
              <a:defRPr/>
            </a:pPr>
            <a:r>
              <a:rPr lang="en-US" b="1" dirty="0" smtClean="0">
                <a:solidFill>
                  <a:srgbClr val="C00000"/>
                </a:solidFill>
                <a:latin typeface="+mj-lt"/>
              </a:rPr>
              <a:t>2. </a:t>
            </a:r>
            <a:r>
              <a:rPr lang="en-US" b="1" dirty="0" smtClean="0">
                <a:solidFill>
                  <a:schemeClr val="tx1">
                    <a:lumMod val="65000"/>
                    <a:lumOff val="35000"/>
                  </a:schemeClr>
                </a:solidFill>
                <a:latin typeface="+mj-lt"/>
              </a:rPr>
              <a:t>Hydronic Air Handler</a:t>
            </a:r>
            <a:endParaRPr lang="en-US" b="1" dirty="0">
              <a:solidFill>
                <a:schemeClr val="tx1">
                  <a:lumMod val="65000"/>
                  <a:lumOff val="35000"/>
                </a:schemeClr>
              </a:solidFill>
              <a:latin typeface="+mj-lt"/>
            </a:endParaRPr>
          </a:p>
          <a:p>
            <a:pPr>
              <a:defRPr/>
            </a:pPr>
            <a:r>
              <a:rPr lang="en-US" sz="1400" dirty="0">
                <a:latin typeface="+mj-lt"/>
              </a:rPr>
              <a:t>The hydronic air handler features a hydronic heating coil in place of </a:t>
            </a:r>
            <a:r>
              <a:rPr lang="en-US" sz="1400" dirty="0" smtClean="0">
                <a:latin typeface="+mj-lt"/>
              </a:rPr>
              <a:t>either the </a:t>
            </a:r>
            <a:r>
              <a:rPr lang="en-US" sz="1400" dirty="0">
                <a:latin typeface="+mj-lt"/>
              </a:rPr>
              <a:t>electric heating elements or </a:t>
            </a:r>
            <a:r>
              <a:rPr lang="en-US" sz="1400" dirty="0" smtClean="0">
                <a:latin typeface="+mj-lt"/>
              </a:rPr>
              <a:t>the gas-fired </a:t>
            </a:r>
            <a:r>
              <a:rPr lang="en-US" sz="1400" dirty="0">
                <a:latin typeface="+mj-lt"/>
              </a:rPr>
              <a:t>heat exchangers.  When in heating mode, the hydro pump circulates hot water between the tankless water heater and the hydronic coil.</a:t>
            </a:r>
          </a:p>
          <a:p>
            <a:pPr>
              <a:defRPr/>
            </a:pPr>
            <a:endParaRPr lang="en-US" sz="1400" i="1" dirty="0">
              <a:latin typeface="+mj-lt"/>
            </a:endParaRPr>
          </a:p>
          <a:p>
            <a:pPr>
              <a:defRPr/>
            </a:pPr>
            <a:r>
              <a:rPr lang="en-US" b="1" dirty="0" smtClean="0">
                <a:solidFill>
                  <a:srgbClr val="C00000"/>
                </a:solidFill>
                <a:latin typeface="+mj-lt"/>
              </a:rPr>
              <a:t>3. </a:t>
            </a:r>
            <a:r>
              <a:rPr lang="en-US" b="1" dirty="0" smtClean="0">
                <a:solidFill>
                  <a:schemeClr val="tx1">
                    <a:lumMod val="65000"/>
                    <a:lumOff val="35000"/>
                  </a:schemeClr>
                </a:solidFill>
                <a:latin typeface="+mj-lt"/>
              </a:rPr>
              <a:t>Cooling Coil (</a:t>
            </a:r>
            <a:r>
              <a:rPr lang="en-US" b="1" dirty="0" smtClean="0">
                <a:solidFill>
                  <a:schemeClr val="tx1">
                    <a:lumMod val="65000"/>
                    <a:lumOff val="35000"/>
                  </a:schemeClr>
                </a:solidFill>
              </a:rPr>
              <a:t>Optional)</a:t>
            </a:r>
            <a:endParaRPr lang="en-US" b="1" dirty="0">
              <a:solidFill>
                <a:schemeClr val="tx1">
                  <a:lumMod val="65000"/>
                  <a:lumOff val="35000"/>
                </a:schemeClr>
              </a:solidFill>
              <a:latin typeface="+mj-lt"/>
            </a:endParaRPr>
          </a:p>
          <a:p>
            <a:pPr>
              <a:defRPr/>
            </a:pPr>
            <a:r>
              <a:rPr lang="en-US" sz="1400" dirty="0">
                <a:latin typeface="+mj-lt"/>
              </a:rPr>
              <a:t>In cooling mode, the cooling coil operates the same as </a:t>
            </a:r>
            <a:r>
              <a:rPr lang="en-US" sz="1400" dirty="0" smtClean="0">
                <a:latin typeface="+mj-lt"/>
              </a:rPr>
              <a:t/>
            </a:r>
            <a:br>
              <a:rPr lang="en-US" sz="1400" dirty="0" smtClean="0">
                <a:latin typeface="+mj-lt"/>
              </a:rPr>
            </a:br>
            <a:r>
              <a:rPr lang="en-US" sz="1400" dirty="0" smtClean="0">
                <a:latin typeface="+mj-lt"/>
              </a:rPr>
              <a:t>any </a:t>
            </a:r>
            <a:r>
              <a:rPr lang="en-US" sz="1400" dirty="0">
                <a:latin typeface="+mj-lt"/>
              </a:rPr>
              <a:t>other Rheem heating and cooling system</a:t>
            </a:r>
            <a:r>
              <a:rPr lang="en-US" sz="1400" dirty="0" smtClean="0">
                <a:latin typeface="+mj-lt"/>
              </a:rPr>
              <a:t>.</a:t>
            </a:r>
            <a:endParaRPr lang="en-US" sz="1400" dirty="0">
              <a:latin typeface="+mj-lt"/>
            </a:endParaRPr>
          </a:p>
        </p:txBody>
      </p:sp>
      <p:sp>
        <p:nvSpPr>
          <p:cNvPr id="31" name="TextBox 30"/>
          <p:cNvSpPr txBox="1"/>
          <p:nvPr/>
        </p:nvSpPr>
        <p:spPr>
          <a:xfrm>
            <a:off x="163513" y="5586738"/>
            <a:ext cx="4419600" cy="523220"/>
          </a:xfrm>
          <a:prstGeom prst="rect">
            <a:avLst/>
          </a:prstGeom>
          <a:noFill/>
        </p:spPr>
        <p:txBody>
          <a:bodyPr>
            <a:spAutoFit/>
          </a:bodyPr>
          <a:lstStyle/>
          <a:p>
            <a:pPr algn="ctr">
              <a:defRPr/>
            </a:pPr>
            <a:r>
              <a:rPr lang="en-US" sz="1400" dirty="0" smtClean="0">
                <a:latin typeface="+mj-lt"/>
              </a:rPr>
              <a:t>ONE SYSTEM </a:t>
            </a:r>
            <a:r>
              <a:rPr lang="en-US" sz="1400" dirty="0">
                <a:latin typeface="+mj-lt"/>
              </a:rPr>
              <a:t>for home heating, </a:t>
            </a:r>
            <a:r>
              <a:rPr lang="en-US" sz="1400" dirty="0" smtClean="0">
                <a:latin typeface="+mj-lt"/>
              </a:rPr>
              <a:t/>
            </a:r>
            <a:br>
              <a:rPr lang="en-US" sz="1400" dirty="0" smtClean="0">
                <a:latin typeface="+mj-lt"/>
              </a:rPr>
            </a:br>
            <a:r>
              <a:rPr lang="en-US" sz="1400" dirty="0" smtClean="0">
                <a:latin typeface="+mj-lt"/>
              </a:rPr>
              <a:t>cooling</a:t>
            </a:r>
            <a:r>
              <a:rPr lang="en-US" sz="1400" dirty="0">
                <a:latin typeface="+mj-lt"/>
              </a:rPr>
              <a:t>, and water heating</a:t>
            </a:r>
          </a:p>
        </p:txBody>
      </p:sp>
      <p:sp>
        <p:nvSpPr>
          <p:cNvPr id="16"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98</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7" name="TextBox 16"/>
          <p:cNvSpPr txBox="1"/>
          <p:nvPr/>
        </p:nvSpPr>
        <p:spPr>
          <a:xfrm>
            <a:off x="304800" y="1257300"/>
            <a:ext cx="8534400" cy="800100"/>
          </a:xfrm>
          <a:prstGeom prst="rect">
            <a:avLst/>
          </a:prstGeom>
          <a:noFill/>
        </p:spPr>
        <p:txBody>
          <a:bodyPr>
            <a:spAutoFit/>
          </a:bodyPr>
          <a:lstStyle/>
          <a:p>
            <a:pPr algn="ctr" fontAlgn="auto">
              <a:spcBef>
                <a:spcPts val="0"/>
              </a:spcBef>
              <a:spcAft>
                <a:spcPts val="0"/>
              </a:spcAft>
              <a:defRPr/>
            </a:pPr>
            <a:r>
              <a:rPr lang="en-US" sz="2600" b="1" dirty="0">
                <a:solidFill>
                  <a:schemeClr val="tx1">
                    <a:lumMod val="65000"/>
                    <a:lumOff val="35000"/>
                  </a:schemeClr>
                </a:solidFill>
                <a:latin typeface="+mj-lt"/>
              </a:rPr>
              <a:t>The Rheem Integrated HVAC and Water Heating System</a:t>
            </a:r>
          </a:p>
          <a:p>
            <a:pPr algn="ctr" fontAlgn="auto">
              <a:spcBef>
                <a:spcPts val="0"/>
              </a:spcBef>
              <a:spcAft>
                <a:spcPts val="0"/>
              </a:spcAft>
              <a:defRPr/>
            </a:pPr>
            <a:r>
              <a:rPr lang="en-US" sz="2000" b="1" i="1" dirty="0">
                <a:solidFill>
                  <a:schemeClr val="tx1">
                    <a:lumMod val="65000"/>
                    <a:lumOff val="35000"/>
                  </a:schemeClr>
                </a:solidFill>
                <a:latin typeface="+mj-lt"/>
              </a:rPr>
              <a:t>Powered by Tankless Technology</a:t>
            </a:r>
          </a:p>
        </p:txBody>
      </p:sp>
      <p:sp>
        <p:nvSpPr>
          <p:cNvPr id="18" name="Rectangle 2"/>
          <p:cNvSpPr txBox="1">
            <a:spLocks noChangeArrowheads="1"/>
          </p:cNvSpPr>
          <p:nvPr/>
        </p:nvSpPr>
        <p:spPr>
          <a:xfrm>
            <a:off x="1" y="59398"/>
            <a:ext cx="9143998" cy="1197902"/>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none" spc="0" normalizeH="0" noProof="0" dirty="0" smtClean="0">
                <a:ln>
                  <a:noFill/>
                </a:ln>
                <a:solidFill>
                  <a:schemeClr val="bg1">
                    <a:lumMod val="85000"/>
                  </a:schemeClr>
                </a:solidFill>
                <a:effectLst/>
                <a:uLnTx/>
                <a:uFillTx/>
                <a:latin typeface="+mj-lt"/>
                <a:ea typeface="+mj-ea"/>
                <a:cs typeface="+mj-cs"/>
              </a:rPr>
              <a:t>Integrated </a:t>
            </a:r>
            <a:r>
              <a:rPr kumimoji="0" lang="en-US" sz="3700" b="0" i="0" u="none" strike="noStrike" kern="1200" cap="none" spc="0" normalizeH="0" baseline="0" noProof="0" dirty="0" smtClean="0">
                <a:ln>
                  <a:noFill/>
                </a:ln>
                <a:solidFill>
                  <a:schemeClr val="bg1">
                    <a:lumMod val="85000"/>
                  </a:schemeClr>
                </a:solidFill>
                <a:effectLst/>
                <a:uLnTx/>
                <a:uFillTx/>
                <a:latin typeface="+mj-lt"/>
                <a:ea typeface="+mj-ea"/>
                <a:cs typeface="+mj-cs"/>
              </a:rPr>
              <a:t>Systems Solutions</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bg1">
                    <a:lumMod val="85000"/>
                  </a:schemeClr>
                </a:solidFill>
                <a:latin typeface="+mj-lt"/>
                <a:ea typeface="+mj-ea"/>
                <a:cs typeface="+mj-cs"/>
              </a:rPr>
              <a:t>One Rheem System</a:t>
            </a:r>
            <a:endParaRPr kumimoji="0" lang="en-US" sz="2800" b="0" i="0" u="none" strike="noStrike" kern="1200" cap="none" spc="0" normalizeH="0" baseline="0" noProof="0" dirty="0" smtClean="0">
              <a:ln>
                <a:noFill/>
              </a:ln>
              <a:solidFill>
                <a:schemeClr val="bg1">
                  <a:lumMod val="85000"/>
                </a:schemeClr>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5"/>
          <p:cNvSpPr>
            <a:spLocks noGrp="1"/>
          </p:cNvSpPr>
          <p:nvPr>
            <p:ph idx="1"/>
          </p:nvPr>
        </p:nvSpPr>
        <p:spPr>
          <a:xfrm>
            <a:off x="841971" y="1551709"/>
            <a:ext cx="7469109" cy="4161028"/>
          </a:xfrm>
        </p:spPr>
        <p:txBody>
          <a:bodyPr>
            <a:normAutofit/>
          </a:bodyPr>
          <a:lstStyle/>
          <a:p>
            <a:pPr>
              <a:spcAft>
                <a:spcPts val="600"/>
              </a:spcAft>
              <a:buNone/>
            </a:pPr>
            <a:r>
              <a:rPr lang="en-US" sz="2400" b="1" dirty="0" smtClean="0">
                <a:latin typeface="Calibri" pitchFamily="34" charset="0"/>
              </a:rPr>
              <a:t>Air Handler Unit’s Control Board</a:t>
            </a:r>
          </a:p>
          <a:p>
            <a:pPr marL="461963" lvl="1" indent="-234950">
              <a:spcAft>
                <a:spcPts val="600"/>
              </a:spcAft>
              <a:buFont typeface="Arial" pitchFamily="34" charset="0"/>
              <a:buChar char="•"/>
            </a:pPr>
            <a:r>
              <a:rPr lang="en-US" sz="2400" dirty="0" smtClean="0">
                <a:latin typeface="Calibri" pitchFamily="34" charset="0"/>
              </a:rPr>
              <a:t>Automatic hot water priority</a:t>
            </a:r>
          </a:p>
          <a:p>
            <a:pPr marL="461963" lvl="1" indent="-234950">
              <a:spcAft>
                <a:spcPts val="600"/>
              </a:spcAft>
              <a:buFont typeface="Arial" pitchFamily="34" charset="0"/>
              <a:buChar char="•"/>
            </a:pPr>
            <a:r>
              <a:rPr lang="en-US" sz="2400" dirty="0" smtClean="0">
                <a:latin typeface="Calibri" pitchFamily="34" charset="0"/>
              </a:rPr>
              <a:t>Diagnostics</a:t>
            </a:r>
          </a:p>
          <a:p>
            <a:pPr marL="461963" lvl="1" indent="-234950">
              <a:spcAft>
                <a:spcPts val="600"/>
              </a:spcAft>
              <a:buFont typeface="Arial" pitchFamily="34" charset="0"/>
              <a:buChar char="•"/>
            </a:pPr>
            <a:r>
              <a:rPr lang="en-US" sz="2400" dirty="0" smtClean="0">
                <a:latin typeface="Calibri" pitchFamily="34" charset="0"/>
              </a:rPr>
              <a:t>Total system management</a:t>
            </a:r>
          </a:p>
          <a:p>
            <a:pPr marL="461963" lvl="1" indent="-234950">
              <a:spcAft>
                <a:spcPts val="600"/>
              </a:spcAft>
              <a:buFont typeface="Arial" pitchFamily="34" charset="0"/>
              <a:buChar char="•"/>
            </a:pPr>
            <a:r>
              <a:rPr lang="en-US" sz="2400" dirty="0" smtClean="0">
                <a:latin typeface="Calibri" pitchFamily="34" charset="0"/>
              </a:rPr>
              <a:t>Connection of thermostat (any low-voltage heat, heat/cool, or heat pump type thermostat)</a:t>
            </a:r>
          </a:p>
          <a:p>
            <a:pPr marL="461963" lvl="1" indent="-234950">
              <a:spcAft>
                <a:spcPts val="600"/>
              </a:spcAft>
              <a:buFont typeface="Arial" pitchFamily="34" charset="0"/>
              <a:buChar char="•"/>
            </a:pPr>
            <a:r>
              <a:rPr lang="en-US" sz="2400" dirty="0" smtClean="0">
                <a:latin typeface="Calibri" pitchFamily="34" charset="0"/>
              </a:rPr>
              <a:t>Connections for control of optional humidifier and electronic air cleaner</a:t>
            </a:r>
          </a:p>
          <a:p>
            <a:pPr>
              <a:buFont typeface="Arial" pitchFamily="34" charset="0"/>
              <a:buChar char="•"/>
            </a:pPr>
            <a:endParaRPr lang="en-US" sz="2400" dirty="0" smtClean="0">
              <a:latin typeface="Calibri" pitchFamily="34" charset="0"/>
            </a:endParaRPr>
          </a:p>
        </p:txBody>
      </p:sp>
      <p:sp>
        <p:nvSpPr>
          <p:cNvPr id="6" name="Slide Number Placeholder 3"/>
          <p:cNvSpPr txBox="1">
            <a:spLocks/>
          </p:cNvSpPr>
          <p:nvPr/>
        </p:nvSpPr>
        <p:spPr>
          <a:xfrm>
            <a:off x="8719794" y="6538886"/>
            <a:ext cx="424205" cy="243698"/>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5EAA6B6-8107-4770-BC28-18890C0CDAE5}"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99</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8" name="Rectangle 2"/>
          <p:cNvSpPr txBox="1">
            <a:spLocks noChangeArrowheads="1"/>
          </p:cNvSpPr>
          <p:nvPr/>
        </p:nvSpPr>
        <p:spPr>
          <a:xfrm>
            <a:off x="0" y="74590"/>
            <a:ext cx="9143998" cy="1057091"/>
          </a:xfrm>
          <a:prstGeom prst="rect">
            <a:avLst/>
          </a:prstGeom>
        </p:spPr>
        <p:txBody>
          <a:bodyPr vert="horz" lIns="91440" tIns="45720" rIns="91440" bIns="45720" rtlCol="0" anchor="ctr">
            <a:normAutofit fontScale="97500"/>
          </a:bodyPr>
          <a:lstStyle/>
          <a:p>
            <a:pPr algn="ctr">
              <a:spcBef>
                <a:spcPct val="0"/>
              </a:spcBef>
              <a:defRPr/>
            </a:pPr>
            <a:r>
              <a:rPr kumimoji="0" lang="en-US" sz="3700" i="0" u="none" strike="noStrike" kern="1200" cap="none" spc="0" normalizeH="0" noProof="0" dirty="0" smtClean="0">
                <a:ln>
                  <a:noFill/>
                </a:ln>
                <a:solidFill>
                  <a:schemeClr val="bg1">
                    <a:lumMod val="85000"/>
                  </a:schemeClr>
                </a:solidFill>
                <a:effectLst/>
                <a:uLnTx/>
                <a:uFillTx/>
                <a:latin typeface="+mj-lt"/>
                <a:ea typeface="+mj-ea"/>
                <a:cs typeface="+mj-cs"/>
              </a:rPr>
              <a:t>Integrated </a:t>
            </a:r>
            <a:r>
              <a:rPr kumimoji="0" lang="en-US" sz="3700" i="0" u="none" strike="noStrike" kern="1200" cap="none" spc="0" normalizeH="0" baseline="0" noProof="0" dirty="0" smtClean="0">
                <a:ln>
                  <a:noFill/>
                </a:ln>
                <a:solidFill>
                  <a:schemeClr val="bg1">
                    <a:lumMod val="85000"/>
                  </a:schemeClr>
                </a:solidFill>
                <a:effectLst/>
                <a:uLnTx/>
                <a:uFillTx/>
                <a:latin typeface="+mj-lt"/>
                <a:ea typeface="+mj-ea"/>
                <a:cs typeface="+mj-cs"/>
              </a:rPr>
              <a:t>System</a:t>
            </a:r>
            <a:r>
              <a:rPr kumimoji="0" lang="en-US" sz="3700" i="0" u="none" strike="noStrike" kern="1200" cap="none" spc="0" normalizeH="0" noProof="0" dirty="0" smtClean="0">
                <a:ln>
                  <a:noFill/>
                </a:ln>
                <a:solidFill>
                  <a:schemeClr val="bg1">
                    <a:lumMod val="85000"/>
                  </a:schemeClr>
                </a:solidFill>
                <a:effectLst/>
                <a:uLnTx/>
                <a:uFillTx/>
                <a:latin typeface="+mj-lt"/>
                <a:ea typeface="+mj-ea"/>
                <a:cs typeface="+mj-cs"/>
              </a:rPr>
              <a:t> </a:t>
            </a:r>
            <a:r>
              <a:rPr kumimoji="0" lang="en-US" sz="3700" i="0" u="none" strike="noStrike" kern="1200" cap="none" spc="0" normalizeH="0" baseline="0" noProof="0" dirty="0" smtClean="0">
                <a:ln>
                  <a:noFill/>
                </a:ln>
                <a:solidFill>
                  <a:schemeClr val="bg1">
                    <a:lumMod val="85000"/>
                  </a:schemeClr>
                </a:solidFill>
                <a:effectLst/>
                <a:uLnTx/>
                <a:uFillTx/>
                <a:latin typeface="+mj-lt"/>
                <a:ea typeface="+mj-ea"/>
                <a:cs typeface="+mj-cs"/>
              </a:rPr>
              <a:t>Solutions</a:t>
            </a:r>
            <a:r>
              <a:rPr kumimoji="0" lang="en-US" sz="4000" i="0" u="none" strike="noStrike" kern="1200" cap="none" spc="0" normalizeH="0" baseline="0" noProof="0" dirty="0" smtClean="0">
                <a:ln>
                  <a:noFill/>
                </a:ln>
                <a:solidFill>
                  <a:schemeClr val="bg1">
                    <a:lumMod val="85000"/>
                  </a:schemeClr>
                </a:solidFill>
                <a:effectLst/>
                <a:uLnTx/>
                <a:uFillTx/>
                <a:latin typeface="+mj-lt"/>
                <a:ea typeface="+mj-ea"/>
                <a:cs typeface="+mj-cs"/>
              </a:rPr>
              <a:t/>
            </a:r>
            <a:br>
              <a:rPr kumimoji="0" lang="en-US" sz="4000" i="0" u="none" strike="noStrike" kern="1200" cap="none" spc="0" normalizeH="0" baseline="0" noProof="0" dirty="0" smtClean="0">
                <a:ln>
                  <a:noFill/>
                </a:ln>
                <a:solidFill>
                  <a:schemeClr val="bg1">
                    <a:lumMod val="85000"/>
                  </a:schemeClr>
                </a:solidFill>
                <a:effectLst/>
                <a:uLnTx/>
                <a:uFillTx/>
                <a:latin typeface="+mj-lt"/>
                <a:ea typeface="+mj-ea"/>
                <a:cs typeface="+mj-cs"/>
              </a:rPr>
            </a:br>
            <a:r>
              <a:rPr lang="en-US" sz="2800" dirty="0" smtClean="0">
                <a:solidFill>
                  <a:schemeClr val="bg1">
                    <a:lumMod val="85000"/>
                  </a:schemeClr>
                </a:solidFill>
                <a:latin typeface="+mj-lt"/>
              </a:rPr>
              <a:t>Features &amp; Benefits of AHU Control Board</a:t>
            </a:r>
          </a:p>
        </p:txBody>
      </p:sp>
      <p:pic>
        <p:nvPicPr>
          <p:cNvPr id="5" name="Picture 3" descr="C:\Documents and Settings\neil.lynn.ONERHEEM\My Documents\Training\Air Handler Training\Rheem Air Handler Files\hydronic_2a.jpg"/>
          <p:cNvPicPr>
            <a:picLocks noChangeAspect="1" noChangeArrowheads="1"/>
          </p:cNvPicPr>
          <p:nvPr/>
        </p:nvPicPr>
        <p:blipFill>
          <a:blip r:embed="rId3"/>
          <a:srcRect/>
          <a:stretch>
            <a:fillRect/>
          </a:stretch>
        </p:blipFill>
        <p:spPr bwMode="auto">
          <a:xfrm>
            <a:off x="6709459" y="1551709"/>
            <a:ext cx="2129741" cy="1833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ull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effectLst/>
      </a:spPr>
      <a:bodyPr anchor="ctr"/>
      <a:lstStyle>
        <a:defPPr algn="ctr">
          <a:defRPr sz="1600" b="1" dirty="0" smtClean="0">
            <a:solidFill>
              <a:schemeClr val="tx1">
                <a:lumMod val="65000"/>
                <a:lumOff val="35000"/>
              </a:schemeClr>
            </a:solidFill>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85463</TotalTime>
  <Words>5192</Words>
  <Application>Microsoft Office PowerPoint</Application>
  <PresentationFormat>On-screen Show (4:3)</PresentationFormat>
  <Paragraphs>1480</Paragraphs>
  <Slides>111</Slides>
  <Notes>62</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Office Theme</vt:lpstr>
      <vt:lpstr>Rheem Residential Water Heating Professional Product Line </vt:lpstr>
      <vt:lpstr>The Original</vt:lpstr>
      <vt:lpstr>Rheem Profile</vt:lpstr>
      <vt:lpstr>The Value of the Rheem Brand </vt:lpstr>
      <vt:lpstr>PowerPoint Presentation</vt:lpstr>
      <vt:lpstr>Rheem Advantage Multiple Plant Locations</vt:lpstr>
      <vt:lpstr>PowerPoint Presentation</vt:lpstr>
      <vt:lpstr>PowerPoint Presentation</vt:lpstr>
      <vt:lpstr>Rheem Advantage The Trusted Line of Residential Products</vt:lpstr>
      <vt:lpstr>PowerPoint Presentation</vt:lpstr>
      <vt:lpstr>PowerPoint Presentation</vt:lpstr>
      <vt:lpstr>PowerPoint Presentation</vt:lpstr>
      <vt:lpstr>PowerPoint Presentation</vt:lpstr>
      <vt:lpstr>PowerPoint Presentation</vt:lpstr>
      <vt:lpstr>PowerPoint Presentation</vt:lpstr>
      <vt:lpstr>Phase I: Professional Series Features  Tank-type Electric &amp; Gas Models</vt:lpstr>
      <vt:lpstr>PowerPoint Presentation</vt:lpstr>
      <vt:lpstr>PowerPoint Presentation</vt:lpstr>
      <vt:lpstr>PowerPoint Presentation</vt:lpstr>
      <vt:lpstr>PowerPoint Presentation</vt:lpstr>
      <vt:lpstr>ENERGY STAR Qualified Tank-Type Models</vt:lpstr>
      <vt:lpstr>Residential Tank Warranties</vt:lpstr>
      <vt:lpstr> ProtectionPlus™  Warranty Extension Kit</vt:lpstr>
      <vt:lpstr>    Classic Plus Electric &amp; Gas Features</vt:lpstr>
      <vt:lpstr>Rheem Electric Product Line</vt:lpstr>
      <vt:lpstr>The Rheem Electric Advantage Superior Tank and Element Protection</vt:lpstr>
      <vt:lpstr>PowerPoint Presentation</vt:lpstr>
      <vt:lpstr>PowerPoint Presentation</vt:lpstr>
      <vt:lpstr>Professional Prestige™ Series Hybrid</vt:lpstr>
      <vt:lpstr>PowerPoint Presentation</vt:lpstr>
      <vt:lpstr>PowerPoint Presentation</vt:lpstr>
      <vt:lpstr>PowerPoint Presentation</vt:lpstr>
      <vt:lpstr>PowerPoint Presentation</vt:lpstr>
      <vt:lpstr>PowerPoint Presentation</vt:lpstr>
      <vt:lpstr>PowerPoint Presentation</vt:lpstr>
      <vt:lpstr>Rheem Prestige™ Series Hybrid 2.45 Energy Factor</vt:lpstr>
      <vt:lpstr>Professional Prestige™ Series Hybrid Integrated Heat Pump Technology</vt:lpstr>
      <vt:lpstr>Professional Prestige™ Series Hybrid Energy Efficiency &amp; Fuel Savings</vt:lpstr>
      <vt:lpstr>Professional Prestige™ Series Hybrid Performance</vt:lpstr>
      <vt:lpstr>Rheem Prestige™ Hybrid Overview</vt:lpstr>
      <vt:lpstr>Intuitive LCD Display Back Lit, Full Color, Touch Screen Controls</vt:lpstr>
      <vt:lpstr>Rheem Prestige™ Series Hybrid FABs Competitive Features, Advantages &amp; Benefits</vt:lpstr>
      <vt:lpstr>Rheem Gas Product Line</vt:lpstr>
      <vt:lpstr>The Rheem Gas Advantage Superior Tank, FVIR Protection, ENERGY STAR Line Up</vt:lpstr>
      <vt:lpstr>Rheem Guardian System™ FVIR Flammable Vapor Ignition Resistance</vt:lpstr>
      <vt:lpstr>The Rheem FVIR Advantage Unrivaled Flammable Vapor Ignition Resistance Design</vt:lpstr>
      <vt:lpstr>PowerPoint Presentation</vt:lpstr>
      <vt:lpstr>PowerPoint Presentation</vt:lpstr>
      <vt:lpstr>PowerPoint Presentation</vt:lpstr>
      <vt:lpstr>New Introduction High-Efficiency Condensing  Prestige™ Power Direct Vent</vt:lpstr>
      <vt:lpstr>PowerPoint Presentation</vt:lpstr>
      <vt:lpstr>PowerPoint Presentation</vt:lpstr>
      <vt:lpstr>PowerPoint Presentation</vt:lpstr>
      <vt:lpstr>PowerPoint Presentation</vt:lpstr>
      <vt:lpstr>PowerPoint Presentation</vt:lpstr>
      <vt:lpstr> Classic Plus Induced Draft</vt:lpstr>
      <vt:lpstr>Induced Draft: Key Benefits Compact size, more hot water, lower operating cost</vt:lpstr>
      <vt:lpstr>Induced Draft:  Key Features Compact size, more hot water, lower operating cost</vt:lpstr>
      <vt:lpstr>PowerPoint Presentation</vt:lpstr>
      <vt:lpstr>Induced Draft: Key Features (cont.) Compact size, more hot water, lower operating cost</vt:lpstr>
      <vt:lpstr>PowerPoint Presentation</vt:lpstr>
      <vt:lpstr>Why is a Fan Assist Draft  Inducer Needed?</vt:lpstr>
      <vt:lpstr>PowerPoint Presentation</vt:lpstr>
      <vt:lpstr>PowerPoint Presentation</vt:lpstr>
      <vt:lpstr>PowerPoint Presentation</vt:lpstr>
      <vt:lpstr>Spec Summary (cont.)</vt:lpstr>
      <vt:lpstr>Classic Plus Induced Draft  Installation</vt:lpstr>
      <vt:lpstr>PowerPoint Presentation</vt:lpstr>
      <vt:lpstr>PowerPoint Presentation</vt:lpstr>
      <vt:lpstr>PowerPoint Presentation</vt:lpstr>
      <vt:lpstr>PowerPoint Presentation</vt:lpstr>
      <vt:lpstr>Classic™ Power Vent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Classic Plus™ Heavy Duty Ultra Low NOx</vt:lpstr>
      <vt:lpstr>PowerPoint Presentation</vt:lpstr>
      <vt:lpstr>PowerPoint Presentation</vt:lpstr>
      <vt:lpstr>Tankless Gas Water Heaters Key Features &amp; Operating Costs </vt:lpstr>
      <vt:lpstr>Rheem Advantage The Trusted Line of Residential Products</vt:lpstr>
      <vt:lpstr>Rheem Tankless Water Heaters Gas Models  </vt:lpstr>
      <vt:lpstr>Key Features &amp; Operating Costs High- and Mid-Efficiency Models</vt:lpstr>
      <vt:lpstr>     New Tankless Products and Upgrades</vt:lpstr>
      <vt:lpstr>Inside High-Efficiency Condensing Units Prestige™ Indoor and Outdoor Models</vt:lpstr>
      <vt:lpstr>Features, Benefits &amp; Warranties Available on All Tankless Gas Models</vt:lpstr>
      <vt:lpstr>PowerPoint Presentation</vt:lpstr>
      <vt:lpstr>PowerPoint Presentation</vt:lpstr>
      <vt:lpstr>Venting Options and Installations</vt:lpstr>
      <vt:lpstr>PowerPoint Presentation</vt:lpstr>
      <vt:lpstr>PowerPoint Presentation</vt:lpstr>
      <vt:lpstr>PowerPoint Presentation</vt:lpstr>
      <vt:lpstr>Example of a Forced Air Heating System Found in Most Homes</vt:lpstr>
      <vt:lpstr>PowerPoint Presentation</vt:lpstr>
      <vt:lpstr>PowerPoint Presentation</vt:lpstr>
      <vt:lpstr>Rheem Tankless Water Heaters Electric Models  Point-of-Use, Application Specific and Whole Home Models</vt:lpstr>
      <vt:lpstr>Tankless Electric Market </vt:lpstr>
      <vt:lpstr>Tankless Electric Platforms</vt:lpstr>
      <vt:lpstr>Tankless Electric Features</vt:lpstr>
      <vt:lpstr>Tankless Electric Benefits</vt:lpstr>
      <vt:lpstr>Benefits &amp; Special Requirements</vt:lpstr>
      <vt:lpstr>Tankless Electric Water Flow</vt:lpstr>
      <vt:lpstr>Tankless Electric Components</vt:lpstr>
      <vt:lpstr>Tankless Electric Power Supply</vt:lpstr>
      <vt:lpstr>Select the Right Tankless Electric</vt:lpstr>
      <vt:lpstr>PowerPoint Presentation</vt:lpstr>
      <vt:lpstr>PowerPoint Presentation</vt:lpstr>
    </vt:vector>
  </TitlesOfParts>
  <Manager/>
  <Company>Rheem Manufacturing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Bill Alderson</dc:creator>
  <cp:keywords/>
  <dc:description/>
  <cp:lastModifiedBy>Don Wolf</cp:lastModifiedBy>
  <cp:revision>3161</cp:revision>
  <cp:lastPrinted>2011-06-15T13:45:38Z</cp:lastPrinted>
  <dcterms:created xsi:type="dcterms:W3CDTF">2011-03-23T12:42:47Z</dcterms:created>
  <dcterms:modified xsi:type="dcterms:W3CDTF">2014-09-17T16:25:04Z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8722019</vt:lpwstr>
  </property>
  <property fmtid="{D5CDD505-2E9C-101B-9397-08002B2CF9AE}" pid="3" name="NXPowerLiteSettings">
    <vt:lpwstr>F7000400038000</vt:lpwstr>
  </property>
  <property fmtid="{D5CDD505-2E9C-101B-9397-08002B2CF9AE}" pid="4" name="NXPowerLiteVersion">
    <vt:lpwstr>D5.0.6</vt:lpwstr>
  </property>
</Properties>
</file>